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diagrams/drawing3.xml" ContentType="application/vnd.ms-office.drawingml.diagramDrawing+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diagrams/layout2.xml" ContentType="application/vnd.openxmlformats-officedocument.drawingml.diagramLayout+xml"/>
  <Override PartName="/ppt/slideLayouts/slideLayout99.xml" ContentType="application/vnd.openxmlformats-officedocument.presentationml.slideLayout+xml"/>
  <Override PartName="/ppt/diagrams/data3.xml" ContentType="application/vnd.openxmlformats-officedocument.drawingml.diagramData+xml"/>
  <Override PartName="/ppt/slideMasters/slideMaster5.xml" ContentType="application/vnd.openxmlformats-officedocument.presentationml.slideMaster+xml"/>
  <Override PartName="/ppt/slides/slide49.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00.xml" ContentType="application/vnd.openxmlformats-officedocument.presentationml.slideLayout+xml"/>
  <Override PartName="/ppt/diagrams/layout3.xml" ContentType="application/vnd.openxmlformats-officedocument.drawingml.diagram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diagrams/quickStyle1.xml" ContentType="application/vnd.openxmlformats-officedocument.drawingml.diagramStyl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779" r:id="rId2"/>
    <p:sldMasterId id="2147483791" r:id="rId3"/>
    <p:sldMasterId id="2147483803" r:id="rId4"/>
    <p:sldMasterId id="2147483815" r:id="rId5"/>
    <p:sldMasterId id="2147483827" r:id="rId6"/>
    <p:sldMasterId id="2147483839" r:id="rId7"/>
    <p:sldMasterId id="2147483851" r:id="rId8"/>
    <p:sldMasterId id="2147483887" r:id="rId9"/>
    <p:sldMasterId id="2147483947" r:id="rId10"/>
  </p:sldMasterIdLst>
  <p:notesMasterIdLst>
    <p:notesMasterId r:id="rId66"/>
  </p:notesMasterIdLst>
  <p:handoutMasterIdLst>
    <p:handoutMasterId r:id="rId67"/>
  </p:handoutMasterIdLst>
  <p:sldIdLst>
    <p:sldId id="443" r:id="rId11"/>
    <p:sldId id="747" r:id="rId12"/>
    <p:sldId id="735" r:id="rId13"/>
    <p:sldId id="748" r:id="rId14"/>
    <p:sldId id="751" r:id="rId15"/>
    <p:sldId id="752" r:id="rId16"/>
    <p:sldId id="753" r:id="rId17"/>
    <p:sldId id="754" r:id="rId18"/>
    <p:sldId id="755" r:id="rId19"/>
    <p:sldId id="749" r:id="rId20"/>
    <p:sldId id="607" r:id="rId21"/>
    <p:sldId id="609" r:id="rId22"/>
    <p:sldId id="610" r:id="rId23"/>
    <p:sldId id="529" r:id="rId24"/>
    <p:sldId id="487" r:id="rId25"/>
    <p:sldId id="615" r:id="rId26"/>
    <p:sldId id="616" r:id="rId27"/>
    <p:sldId id="621" r:id="rId28"/>
    <p:sldId id="617" r:id="rId29"/>
    <p:sldId id="618" r:id="rId30"/>
    <p:sldId id="620" r:id="rId31"/>
    <p:sldId id="622" r:id="rId32"/>
    <p:sldId id="728" r:id="rId33"/>
    <p:sldId id="717" r:id="rId34"/>
    <p:sldId id="720" r:id="rId35"/>
    <p:sldId id="722" r:id="rId36"/>
    <p:sldId id="724" r:id="rId37"/>
    <p:sldId id="726" r:id="rId38"/>
    <p:sldId id="633" r:id="rId39"/>
    <p:sldId id="634" r:id="rId40"/>
    <p:sldId id="592" r:id="rId41"/>
    <p:sldId id="737" r:id="rId42"/>
    <p:sldId id="640" r:id="rId43"/>
    <p:sldId id="641" r:id="rId44"/>
    <p:sldId id="738" r:id="rId45"/>
    <p:sldId id="739" r:id="rId46"/>
    <p:sldId id="740" r:id="rId47"/>
    <p:sldId id="741" r:id="rId48"/>
    <p:sldId id="742" r:id="rId49"/>
    <p:sldId id="743" r:id="rId50"/>
    <p:sldId id="744" r:id="rId51"/>
    <p:sldId id="745" r:id="rId52"/>
    <p:sldId id="651" r:id="rId53"/>
    <p:sldId id="652" r:id="rId54"/>
    <p:sldId id="653" r:id="rId55"/>
    <p:sldId id="654" r:id="rId56"/>
    <p:sldId id="655" r:id="rId57"/>
    <p:sldId id="746" r:id="rId58"/>
    <p:sldId id="656" r:id="rId59"/>
    <p:sldId id="657" r:id="rId60"/>
    <p:sldId id="694" r:id="rId61"/>
    <p:sldId id="692" r:id="rId62"/>
    <p:sldId id="696" r:id="rId63"/>
    <p:sldId id="733" r:id="rId64"/>
    <p:sldId id="670" r:id="rId65"/>
  </p:sldIdLst>
  <p:sldSz cx="9144000" cy="6858000" type="screen4x3"/>
  <p:notesSz cx="6797675" cy="9926638"/>
  <p:defaultTextStyle>
    <a:defPPr>
      <a:defRPr lang="ru-RU"/>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A3975D"/>
    <a:srgbClr val="877849"/>
    <a:srgbClr val="032953"/>
    <a:srgbClr val="062450"/>
    <a:srgbClr val="867C4C"/>
    <a:srgbClr val="69613B"/>
    <a:srgbClr val="BCB08D"/>
    <a:srgbClr val="7E0E19"/>
    <a:srgbClr val="00061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32" autoAdjust="0"/>
    <p:restoredTop sz="94624" autoAdjust="0"/>
  </p:normalViewPr>
  <p:slideViewPr>
    <p:cSldViewPr snapToGrid="0" snapToObjects="1">
      <p:cViewPr>
        <p:scale>
          <a:sx n="90" d="100"/>
          <a:sy n="90" d="100"/>
        </p:scale>
        <p:origin x="-168" y="-78"/>
      </p:cViewPr>
      <p:guideLst>
        <p:guide orient="horz" pos="572"/>
        <p:guide orient="horz" pos="1172"/>
        <p:guide orient="horz" pos="2056"/>
        <p:guide orient="horz" pos="2872"/>
        <p:guide pos="4369"/>
        <p:guide pos="5465"/>
        <p:guide pos="568"/>
        <p:guide pos="1560"/>
        <p:guide pos="1504"/>
        <p:guide pos="3232"/>
      </p:guideLst>
    </p:cSldViewPr>
  </p:slideViewPr>
  <p:outlineViewPr>
    <p:cViewPr>
      <p:scale>
        <a:sx n="33" d="100"/>
        <a:sy n="33" d="100"/>
      </p:scale>
      <p:origin x="48" y="306"/>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slide" Target="slides/slide5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handoutMaster" Target="handoutMasters/handoutMaster1.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A592B5-009F-4703-B131-312F80DC5AFA}" type="doc">
      <dgm:prSet loTypeId="urn:microsoft.com/office/officeart/2005/8/layout/cycle6" loCatId="cycle" qsTypeId="urn:microsoft.com/office/officeart/2005/8/quickstyle/simple1" qsCatId="simple" csTypeId="urn:microsoft.com/office/officeart/2005/8/colors/colorful1#1" csCatId="colorful" phldr="1"/>
      <dgm:spPr/>
      <dgm:t>
        <a:bodyPr/>
        <a:lstStyle/>
        <a:p>
          <a:endParaRPr lang="ru-RU"/>
        </a:p>
      </dgm:t>
    </dgm:pt>
    <dgm:pt modelId="{BD8896B9-6EA6-402B-8C7C-53D9FB575227}">
      <dgm:prSet phldrT="[Текст]" custT="1"/>
      <dgm:spPr/>
      <dgm:t>
        <a:bodyPr/>
        <a:lstStyle/>
        <a:p>
          <a:r>
            <a:rPr lang="ru-RU" sz="1000" b="1" dirty="0" smtClean="0">
              <a:latin typeface="Arial" panose="020B0604020202020204" pitchFamily="34" charset="0"/>
              <a:cs typeface="Arial" panose="020B0604020202020204" pitchFamily="34" charset="0"/>
            </a:rPr>
            <a:t>Пищевая </a:t>
          </a:r>
          <a:r>
            <a:rPr lang="ru-RU" sz="1000" b="1" dirty="0">
              <a:latin typeface="Arial" panose="020B0604020202020204" pitchFamily="34" charset="0"/>
              <a:cs typeface="Arial" panose="020B0604020202020204" pitchFamily="34" charset="0"/>
            </a:rPr>
            <a:t>продукция</a:t>
          </a:r>
        </a:p>
      </dgm:t>
    </dgm:pt>
    <dgm:pt modelId="{7DFC8974-F895-4F15-8C88-3756A80D91A6}" type="parTrans" cxnId="{5CD4CB05-D039-45D8-9578-D4BCB2FF4CAB}">
      <dgm:prSet/>
      <dgm:spPr/>
      <dgm:t>
        <a:bodyPr/>
        <a:lstStyle/>
        <a:p>
          <a:endParaRPr lang="ru-RU"/>
        </a:p>
      </dgm:t>
    </dgm:pt>
    <dgm:pt modelId="{51352F1A-5587-42A9-9EE8-E078DFFFC431}" type="sibTrans" cxnId="{5CD4CB05-D039-45D8-9578-D4BCB2FF4CAB}">
      <dgm:prSet/>
      <dgm:spPr/>
      <dgm:t>
        <a:bodyPr/>
        <a:lstStyle/>
        <a:p>
          <a:endParaRPr lang="ru-RU"/>
        </a:p>
      </dgm:t>
    </dgm:pt>
    <dgm:pt modelId="{F80A0103-51E0-46D3-BD64-15BB651CB929}">
      <dgm:prSet phldrT="[Текст]"/>
      <dgm:spPr/>
      <dgm:t>
        <a:bodyPr/>
        <a:lstStyle/>
        <a:p>
          <a:r>
            <a:rPr lang="ru-RU" b="1" dirty="0" smtClean="0">
              <a:latin typeface="Arial" panose="020B0604020202020204" pitchFamily="34" charset="0"/>
              <a:cs typeface="Arial" panose="020B0604020202020204" pitchFamily="34" charset="0"/>
            </a:rPr>
            <a:t>Колесный </a:t>
          </a:r>
          <a:r>
            <a:rPr lang="ru-RU" b="1" dirty="0">
              <a:latin typeface="Arial" panose="020B0604020202020204" pitchFamily="34" charset="0"/>
              <a:cs typeface="Arial" panose="020B0604020202020204" pitchFamily="34" charset="0"/>
            </a:rPr>
            <a:t>транспорт, </a:t>
          </a:r>
          <a:r>
            <a:rPr lang="ru-RU" b="1" dirty="0" smtClean="0">
              <a:latin typeface="Arial" panose="020B0604020202020204" pitchFamily="34" charset="0"/>
              <a:cs typeface="Arial" panose="020B0604020202020204" pitchFamily="34" charset="0"/>
            </a:rPr>
            <a:t/>
          </a:r>
          <a:br>
            <a:rPr lang="ru-RU" b="1" dirty="0" smtClean="0">
              <a:latin typeface="Arial" panose="020B0604020202020204" pitchFamily="34" charset="0"/>
              <a:cs typeface="Arial" panose="020B0604020202020204" pitchFamily="34" charset="0"/>
            </a:rPr>
          </a:br>
          <a:r>
            <a:rPr lang="ru-RU" b="1" dirty="0" smtClean="0">
              <a:latin typeface="Arial" panose="020B0604020202020204" pitchFamily="34" charset="0"/>
              <a:cs typeface="Arial" panose="020B0604020202020204" pitchFamily="34" charset="0"/>
            </a:rPr>
            <a:t>с/х </a:t>
          </a:r>
          <a:r>
            <a:rPr lang="ru-RU" b="1" dirty="0">
              <a:latin typeface="Arial" panose="020B0604020202020204" pitchFamily="34" charset="0"/>
              <a:cs typeface="Arial" panose="020B0604020202020204" pitchFamily="34" charset="0"/>
            </a:rPr>
            <a:t>техника</a:t>
          </a:r>
        </a:p>
      </dgm:t>
    </dgm:pt>
    <dgm:pt modelId="{B6DE7ECD-B174-4EE8-AF9F-2B57694B63A2}" type="parTrans" cxnId="{A9D91A5C-3915-4CBF-9035-BDD8CA1F1209}">
      <dgm:prSet/>
      <dgm:spPr/>
      <dgm:t>
        <a:bodyPr/>
        <a:lstStyle/>
        <a:p>
          <a:endParaRPr lang="ru-RU"/>
        </a:p>
      </dgm:t>
    </dgm:pt>
    <dgm:pt modelId="{1A10AD4D-4AB7-43FA-9852-41D100FF3DBC}" type="sibTrans" cxnId="{A9D91A5C-3915-4CBF-9035-BDD8CA1F1209}">
      <dgm:prSet/>
      <dgm:spPr/>
      <dgm:t>
        <a:bodyPr/>
        <a:lstStyle/>
        <a:p>
          <a:endParaRPr lang="ru-RU"/>
        </a:p>
      </dgm:t>
    </dgm:pt>
    <dgm:pt modelId="{11A6271F-36E3-4DAE-93B7-3542D4FAC078}">
      <dgm:prSet phldrT="[Текст]"/>
      <dgm:spPr/>
      <dgm:t>
        <a:bodyPr/>
        <a:lstStyle/>
        <a:p>
          <a:r>
            <a:rPr lang="ru-RU" b="1" dirty="0" smtClean="0">
              <a:latin typeface="Arial" panose="020B0604020202020204" pitchFamily="34" charset="0"/>
              <a:cs typeface="Arial" panose="020B0604020202020204" pitchFamily="34" charset="0"/>
            </a:rPr>
            <a:t>Продукция </a:t>
          </a:r>
          <a:r>
            <a:rPr lang="ru-RU" b="1" dirty="0">
              <a:latin typeface="Arial" panose="020B0604020202020204" pitchFamily="34" charset="0"/>
              <a:cs typeface="Arial" panose="020B0604020202020204" pitchFamily="34" charset="0"/>
            </a:rPr>
            <a:t>легкой промышленности</a:t>
          </a:r>
        </a:p>
      </dgm:t>
    </dgm:pt>
    <dgm:pt modelId="{DBE90CF6-96E1-4960-B903-695B1AE6C451}" type="parTrans" cxnId="{5D9768B2-AA40-4350-8196-87A47C8527F1}">
      <dgm:prSet/>
      <dgm:spPr/>
      <dgm:t>
        <a:bodyPr/>
        <a:lstStyle/>
        <a:p>
          <a:endParaRPr lang="ru-RU"/>
        </a:p>
      </dgm:t>
    </dgm:pt>
    <dgm:pt modelId="{CB1215D7-71B6-48DC-AD23-AF7018D6F6FE}" type="sibTrans" cxnId="{5D9768B2-AA40-4350-8196-87A47C8527F1}">
      <dgm:prSet/>
      <dgm:spPr/>
      <dgm:t>
        <a:bodyPr/>
        <a:lstStyle/>
        <a:p>
          <a:endParaRPr lang="ru-RU"/>
        </a:p>
      </dgm:t>
    </dgm:pt>
    <dgm:pt modelId="{C715E77D-5F48-4572-9D64-685BCA7DF0EA}">
      <dgm:prSet phldrT="[Текст]"/>
      <dgm:spPr/>
      <dgm:t>
        <a:bodyPr/>
        <a:lstStyle/>
        <a:p>
          <a:r>
            <a:rPr lang="ru-RU" b="1" dirty="0" smtClean="0">
              <a:latin typeface="Arial" panose="020B0604020202020204" pitchFamily="34" charset="0"/>
              <a:cs typeface="Arial" panose="020B0604020202020204" pitchFamily="34" charset="0"/>
            </a:rPr>
            <a:t>Продукция </a:t>
          </a:r>
          <a:r>
            <a:rPr lang="ru-RU" b="1" dirty="0">
              <a:latin typeface="Arial" panose="020B0604020202020204" pitchFamily="34" charset="0"/>
              <a:cs typeface="Arial" panose="020B0604020202020204" pitchFamily="34" charset="0"/>
            </a:rPr>
            <a:t>для детей и подростков</a:t>
          </a:r>
        </a:p>
      </dgm:t>
    </dgm:pt>
    <dgm:pt modelId="{DE692875-A547-453D-A350-272D3BCF0406}" type="parTrans" cxnId="{45D2A16D-69B2-4C1B-8723-E57CB05BE590}">
      <dgm:prSet/>
      <dgm:spPr/>
      <dgm:t>
        <a:bodyPr/>
        <a:lstStyle/>
        <a:p>
          <a:endParaRPr lang="ru-RU"/>
        </a:p>
      </dgm:t>
    </dgm:pt>
    <dgm:pt modelId="{C21510C3-71C9-4C75-BC9E-558092B6891C}" type="sibTrans" cxnId="{45D2A16D-69B2-4C1B-8723-E57CB05BE590}">
      <dgm:prSet/>
      <dgm:spPr/>
      <dgm:t>
        <a:bodyPr/>
        <a:lstStyle/>
        <a:p>
          <a:endParaRPr lang="ru-RU"/>
        </a:p>
      </dgm:t>
    </dgm:pt>
    <dgm:pt modelId="{2D4221DE-7967-4A7C-BC41-ED42A8559AF4}">
      <dgm:prSet phldrT="[Текст]"/>
      <dgm:spPr/>
      <dgm:t>
        <a:bodyPr/>
        <a:lstStyle/>
        <a:p>
          <a:r>
            <a:rPr lang="ru-RU" b="1" dirty="0" smtClean="0">
              <a:latin typeface="Arial" panose="020B0604020202020204" pitchFamily="34" charset="0"/>
              <a:cs typeface="Arial" panose="020B0604020202020204" pitchFamily="34" charset="0"/>
            </a:rPr>
            <a:t>Продукция машиностроения и электротехники</a:t>
          </a:r>
          <a:endParaRPr lang="ru-RU" b="1" dirty="0">
            <a:latin typeface="Arial" panose="020B0604020202020204" pitchFamily="34" charset="0"/>
            <a:cs typeface="Arial" panose="020B0604020202020204" pitchFamily="34" charset="0"/>
          </a:endParaRPr>
        </a:p>
      </dgm:t>
    </dgm:pt>
    <dgm:pt modelId="{12A0FC31-ACF9-46FD-8CF3-7DDE79434502}" type="parTrans" cxnId="{B157E889-7DF7-4884-AFC6-4DBE7520D05B}">
      <dgm:prSet/>
      <dgm:spPr/>
      <dgm:t>
        <a:bodyPr/>
        <a:lstStyle/>
        <a:p>
          <a:endParaRPr lang="ru-RU"/>
        </a:p>
      </dgm:t>
    </dgm:pt>
    <dgm:pt modelId="{BAB9A348-1377-4BD5-8E31-76FD4E3C3E7A}" type="sibTrans" cxnId="{B157E889-7DF7-4884-AFC6-4DBE7520D05B}">
      <dgm:prSet/>
      <dgm:spPr/>
      <dgm:t>
        <a:bodyPr/>
        <a:lstStyle/>
        <a:p>
          <a:endParaRPr lang="ru-RU"/>
        </a:p>
      </dgm:t>
    </dgm:pt>
    <dgm:pt modelId="{A570C12D-F54A-4AAF-8C1C-8226AEAAE420}">
      <dgm:prSet custT="1"/>
      <dgm:spPr/>
      <dgm:t>
        <a:bodyPr/>
        <a:lstStyle/>
        <a:p>
          <a:r>
            <a:rPr lang="ru-RU" sz="800" b="1" dirty="0">
              <a:latin typeface="Arial" panose="020B0604020202020204" pitchFamily="34" charset="0"/>
              <a:cs typeface="Arial" panose="020B0604020202020204" pitchFamily="34" charset="0"/>
            </a:rPr>
            <a:t>Железнодорожный транспорт</a:t>
          </a:r>
        </a:p>
      </dgm:t>
    </dgm:pt>
    <dgm:pt modelId="{5D01D062-8F18-4275-A5F8-A1472D42CC4A}" type="parTrans" cxnId="{85FDF090-F154-4E12-BF45-D2B8BC39B5CE}">
      <dgm:prSet/>
      <dgm:spPr/>
      <dgm:t>
        <a:bodyPr/>
        <a:lstStyle/>
        <a:p>
          <a:endParaRPr lang="ru-RU"/>
        </a:p>
      </dgm:t>
    </dgm:pt>
    <dgm:pt modelId="{3EE626A1-A41D-4923-BAAD-0C778C160A27}" type="sibTrans" cxnId="{85FDF090-F154-4E12-BF45-D2B8BC39B5CE}">
      <dgm:prSet/>
      <dgm:spPr/>
      <dgm:t>
        <a:bodyPr/>
        <a:lstStyle/>
        <a:p>
          <a:endParaRPr lang="ru-RU"/>
        </a:p>
      </dgm:t>
    </dgm:pt>
    <dgm:pt modelId="{7EC6B888-E62B-480E-A78B-53BA9D119E0E}">
      <dgm:prSet custT="1"/>
      <dgm:spPr/>
      <dgm:t>
        <a:bodyPr/>
        <a:lstStyle/>
        <a:p>
          <a:r>
            <a:rPr lang="ru-RU" sz="1000" b="1" dirty="0" smtClean="0">
              <a:latin typeface="Arial" panose="020B0604020202020204" pitchFamily="34" charset="0"/>
              <a:cs typeface="Arial" panose="020B0604020202020204" pitchFamily="34" charset="0"/>
            </a:rPr>
            <a:t>Топливо</a:t>
          </a:r>
          <a:endParaRPr lang="ru-RU" sz="1000" b="1" dirty="0">
            <a:latin typeface="Arial" panose="020B0604020202020204" pitchFamily="34" charset="0"/>
            <a:cs typeface="Arial" panose="020B0604020202020204" pitchFamily="34" charset="0"/>
          </a:endParaRPr>
        </a:p>
      </dgm:t>
    </dgm:pt>
    <dgm:pt modelId="{6BB4257F-B6A3-4928-8D93-70A69C91ACD2}" type="parTrans" cxnId="{02B1805F-D02F-436A-B428-C06D93275DD6}">
      <dgm:prSet/>
      <dgm:spPr/>
      <dgm:t>
        <a:bodyPr/>
        <a:lstStyle/>
        <a:p>
          <a:endParaRPr lang="ru-RU"/>
        </a:p>
      </dgm:t>
    </dgm:pt>
    <dgm:pt modelId="{3EF6ECE2-8FCB-4EEA-8541-ECBEEC118EDB}" type="sibTrans" cxnId="{02B1805F-D02F-436A-B428-C06D93275DD6}">
      <dgm:prSet/>
      <dgm:spPr/>
      <dgm:t>
        <a:bodyPr/>
        <a:lstStyle/>
        <a:p>
          <a:endParaRPr lang="ru-RU"/>
        </a:p>
      </dgm:t>
    </dgm:pt>
    <dgm:pt modelId="{6025AAAF-C173-4B3C-ADC0-CAEE69BCA72F}" type="pres">
      <dgm:prSet presAssocID="{DBA592B5-009F-4703-B131-312F80DC5AFA}" presName="cycle" presStyleCnt="0">
        <dgm:presLayoutVars>
          <dgm:dir/>
          <dgm:resizeHandles val="exact"/>
        </dgm:presLayoutVars>
      </dgm:prSet>
      <dgm:spPr/>
      <dgm:t>
        <a:bodyPr/>
        <a:lstStyle/>
        <a:p>
          <a:endParaRPr lang="ru-RU"/>
        </a:p>
      </dgm:t>
    </dgm:pt>
    <dgm:pt modelId="{99F6ABF4-CA88-4FD8-B6FE-0AE7B192B06C}" type="pres">
      <dgm:prSet presAssocID="{BD8896B9-6EA6-402B-8C7C-53D9FB575227}" presName="node" presStyleLbl="node1" presStyleIdx="0" presStyleCnt="7" custScaleX="122104" custScaleY="145748">
        <dgm:presLayoutVars>
          <dgm:bulletEnabled val="1"/>
        </dgm:presLayoutVars>
      </dgm:prSet>
      <dgm:spPr/>
      <dgm:t>
        <a:bodyPr/>
        <a:lstStyle/>
        <a:p>
          <a:endParaRPr lang="ru-RU"/>
        </a:p>
      </dgm:t>
    </dgm:pt>
    <dgm:pt modelId="{95D55797-4406-4406-88DE-A165C3F01FCE}" type="pres">
      <dgm:prSet presAssocID="{BD8896B9-6EA6-402B-8C7C-53D9FB575227}" presName="spNode" presStyleCnt="0"/>
      <dgm:spPr/>
    </dgm:pt>
    <dgm:pt modelId="{F3C7E205-8621-4B21-B211-16C639EFA7EC}" type="pres">
      <dgm:prSet presAssocID="{51352F1A-5587-42A9-9EE8-E078DFFFC431}" presName="sibTrans" presStyleLbl="sibTrans1D1" presStyleIdx="0" presStyleCnt="7"/>
      <dgm:spPr/>
      <dgm:t>
        <a:bodyPr/>
        <a:lstStyle/>
        <a:p>
          <a:endParaRPr lang="ru-RU"/>
        </a:p>
      </dgm:t>
    </dgm:pt>
    <dgm:pt modelId="{41F47F61-93C3-4319-88D1-58CF136E2E84}" type="pres">
      <dgm:prSet presAssocID="{F80A0103-51E0-46D3-BD64-15BB651CB929}" presName="node" presStyleLbl="node1" presStyleIdx="1" presStyleCnt="7" custScaleX="122104" custScaleY="145748" custRadScaleRad="95094" custRadScaleInc="22595">
        <dgm:presLayoutVars>
          <dgm:bulletEnabled val="1"/>
        </dgm:presLayoutVars>
      </dgm:prSet>
      <dgm:spPr/>
      <dgm:t>
        <a:bodyPr/>
        <a:lstStyle/>
        <a:p>
          <a:endParaRPr lang="ru-RU"/>
        </a:p>
      </dgm:t>
    </dgm:pt>
    <dgm:pt modelId="{C7BF407A-96C1-4C48-90B3-15FCCEBA7753}" type="pres">
      <dgm:prSet presAssocID="{F80A0103-51E0-46D3-BD64-15BB651CB929}" presName="spNode" presStyleCnt="0"/>
      <dgm:spPr/>
    </dgm:pt>
    <dgm:pt modelId="{CCCA209B-1D1F-48AC-A5B0-DF2270440013}" type="pres">
      <dgm:prSet presAssocID="{1A10AD4D-4AB7-43FA-9852-41D100FF3DBC}" presName="sibTrans" presStyleLbl="sibTrans1D1" presStyleIdx="1" presStyleCnt="7"/>
      <dgm:spPr/>
      <dgm:t>
        <a:bodyPr/>
        <a:lstStyle/>
        <a:p>
          <a:endParaRPr lang="ru-RU"/>
        </a:p>
      </dgm:t>
    </dgm:pt>
    <dgm:pt modelId="{81BE4B4A-FAAA-4BC5-9EAA-DBA2FEEEB8DB}" type="pres">
      <dgm:prSet presAssocID="{11A6271F-36E3-4DAE-93B7-3542D4FAC078}" presName="node" presStyleLbl="node1" presStyleIdx="2" presStyleCnt="7" custScaleX="122104" custScaleY="145748" custRadScaleRad="98143" custRadScaleInc="-36445">
        <dgm:presLayoutVars>
          <dgm:bulletEnabled val="1"/>
        </dgm:presLayoutVars>
      </dgm:prSet>
      <dgm:spPr/>
      <dgm:t>
        <a:bodyPr/>
        <a:lstStyle/>
        <a:p>
          <a:endParaRPr lang="ru-RU"/>
        </a:p>
      </dgm:t>
    </dgm:pt>
    <dgm:pt modelId="{AF933F83-299A-4276-BF5C-4BDAC174E59E}" type="pres">
      <dgm:prSet presAssocID="{11A6271F-36E3-4DAE-93B7-3542D4FAC078}" presName="spNode" presStyleCnt="0"/>
      <dgm:spPr/>
    </dgm:pt>
    <dgm:pt modelId="{760F40B1-94A0-4F91-B0A9-E5B4B8CBC0AE}" type="pres">
      <dgm:prSet presAssocID="{CB1215D7-71B6-48DC-AD23-AF7018D6F6FE}" presName="sibTrans" presStyleLbl="sibTrans1D1" presStyleIdx="2" presStyleCnt="7"/>
      <dgm:spPr/>
      <dgm:t>
        <a:bodyPr/>
        <a:lstStyle/>
        <a:p>
          <a:endParaRPr lang="ru-RU"/>
        </a:p>
      </dgm:t>
    </dgm:pt>
    <dgm:pt modelId="{2B5DFEE4-3B8A-4E52-BAC4-8C1143AC900F}" type="pres">
      <dgm:prSet presAssocID="{C715E77D-5F48-4572-9D64-685BCA7DF0EA}" presName="node" presStyleLbl="node1" presStyleIdx="3" presStyleCnt="7" custScaleX="122104" custScaleY="145748" custRadScaleRad="93722" custRadScaleInc="-10475">
        <dgm:presLayoutVars>
          <dgm:bulletEnabled val="1"/>
        </dgm:presLayoutVars>
      </dgm:prSet>
      <dgm:spPr/>
      <dgm:t>
        <a:bodyPr/>
        <a:lstStyle/>
        <a:p>
          <a:endParaRPr lang="ru-RU"/>
        </a:p>
      </dgm:t>
    </dgm:pt>
    <dgm:pt modelId="{F0BDD5FF-FD9A-4ECE-9F18-2861339CF7A0}" type="pres">
      <dgm:prSet presAssocID="{C715E77D-5F48-4572-9D64-685BCA7DF0EA}" presName="spNode" presStyleCnt="0"/>
      <dgm:spPr/>
    </dgm:pt>
    <dgm:pt modelId="{57C3D083-1D2C-49D3-8BDF-CF33AB33A925}" type="pres">
      <dgm:prSet presAssocID="{C21510C3-71C9-4C75-BC9E-558092B6891C}" presName="sibTrans" presStyleLbl="sibTrans1D1" presStyleIdx="3" presStyleCnt="7"/>
      <dgm:spPr/>
      <dgm:t>
        <a:bodyPr/>
        <a:lstStyle/>
        <a:p>
          <a:endParaRPr lang="ru-RU"/>
        </a:p>
      </dgm:t>
    </dgm:pt>
    <dgm:pt modelId="{1BA5CE3C-D32B-427C-A726-850FF37CECB3}" type="pres">
      <dgm:prSet presAssocID="{2D4221DE-7967-4A7C-BC41-ED42A8559AF4}" presName="node" presStyleLbl="node1" presStyleIdx="4" presStyleCnt="7" custScaleX="122104" custScaleY="145748" custRadScaleRad="94689" custRadScaleInc="9091">
        <dgm:presLayoutVars>
          <dgm:bulletEnabled val="1"/>
        </dgm:presLayoutVars>
      </dgm:prSet>
      <dgm:spPr/>
      <dgm:t>
        <a:bodyPr/>
        <a:lstStyle/>
        <a:p>
          <a:endParaRPr lang="ru-RU"/>
        </a:p>
      </dgm:t>
    </dgm:pt>
    <dgm:pt modelId="{45095D04-8A79-4EA0-AED8-A6A28134889B}" type="pres">
      <dgm:prSet presAssocID="{2D4221DE-7967-4A7C-BC41-ED42A8559AF4}" presName="spNode" presStyleCnt="0"/>
      <dgm:spPr/>
    </dgm:pt>
    <dgm:pt modelId="{0394E30D-AADE-40CD-87B2-66054955D3E4}" type="pres">
      <dgm:prSet presAssocID="{BAB9A348-1377-4BD5-8E31-76FD4E3C3E7A}" presName="sibTrans" presStyleLbl="sibTrans1D1" presStyleIdx="4" presStyleCnt="7"/>
      <dgm:spPr/>
      <dgm:t>
        <a:bodyPr/>
        <a:lstStyle/>
        <a:p>
          <a:endParaRPr lang="ru-RU"/>
        </a:p>
      </dgm:t>
    </dgm:pt>
    <dgm:pt modelId="{BE8131CE-6646-4F62-B17B-10B640B902CF}" type="pres">
      <dgm:prSet presAssocID="{A570C12D-F54A-4AAF-8C1C-8226AEAAE420}" presName="node" presStyleLbl="node1" presStyleIdx="5" presStyleCnt="7" custScaleX="132606" custScaleY="148774" custRadScaleRad="98141" custRadScaleInc="36444">
        <dgm:presLayoutVars>
          <dgm:bulletEnabled val="1"/>
        </dgm:presLayoutVars>
      </dgm:prSet>
      <dgm:spPr/>
      <dgm:t>
        <a:bodyPr/>
        <a:lstStyle/>
        <a:p>
          <a:endParaRPr lang="ru-RU"/>
        </a:p>
      </dgm:t>
    </dgm:pt>
    <dgm:pt modelId="{8891E543-458B-4478-A55A-B4B2EE01273D}" type="pres">
      <dgm:prSet presAssocID="{A570C12D-F54A-4AAF-8C1C-8226AEAAE420}" presName="spNode" presStyleCnt="0"/>
      <dgm:spPr/>
    </dgm:pt>
    <dgm:pt modelId="{D123295B-631D-46B4-B299-EF41478EF483}" type="pres">
      <dgm:prSet presAssocID="{3EE626A1-A41D-4923-BAAD-0C778C160A27}" presName="sibTrans" presStyleLbl="sibTrans1D1" presStyleIdx="5" presStyleCnt="7"/>
      <dgm:spPr/>
      <dgm:t>
        <a:bodyPr/>
        <a:lstStyle/>
        <a:p>
          <a:endParaRPr lang="ru-RU"/>
        </a:p>
      </dgm:t>
    </dgm:pt>
    <dgm:pt modelId="{D3E6F9DC-0817-4001-AADB-9BC558DD0916}" type="pres">
      <dgm:prSet presAssocID="{7EC6B888-E62B-480E-A78B-53BA9D119E0E}" presName="node" presStyleLbl="node1" presStyleIdx="6" presStyleCnt="7" custScaleX="132606" custScaleY="148774" custRadScaleRad="96146" custRadScaleInc="-17377">
        <dgm:presLayoutVars>
          <dgm:bulletEnabled val="1"/>
        </dgm:presLayoutVars>
      </dgm:prSet>
      <dgm:spPr/>
      <dgm:t>
        <a:bodyPr/>
        <a:lstStyle/>
        <a:p>
          <a:endParaRPr lang="ru-RU"/>
        </a:p>
      </dgm:t>
    </dgm:pt>
    <dgm:pt modelId="{690B0A15-FE88-48DB-8710-EDE3C255360D}" type="pres">
      <dgm:prSet presAssocID="{7EC6B888-E62B-480E-A78B-53BA9D119E0E}" presName="spNode" presStyleCnt="0"/>
      <dgm:spPr/>
    </dgm:pt>
    <dgm:pt modelId="{14AD9274-B2D0-4B05-8295-BA90ECC8F60C}" type="pres">
      <dgm:prSet presAssocID="{3EF6ECE2-8FCB-4EEA-8541-ECBEEC118EDB}" presName="sibTrans" presStyleLbl="sibTrans1D1" presStyleIdx="6" presStyleCnt="7"/>
      <dgm:spPr/>
      <dgm:t>
        <a:bodyPr/>
        <a:lstStyle/>
        <a:p>
          <a:endParaRPr lang="ru-RU"/>
        </a:p>
      </dgm:t>
    </dgm:pt>
  </dgm:ptLst>
  <dgm:cxnLst>
    <dgm:cxn modelId="{0CAC8DB0-BFB6-4A24-9267-B60861A1F7A2}" type="presOf" srcId="{A570C12D-F54A-4AAF-8C1C-8226AEAAE420}" destId="{BE8131CE-6646-4F62-B17B-10B640B902CF}" srcOrd="0" destOrd="0" presId="urn:microsoft.com/office/officeart/2005/8/layout/cycle6"/>
    <dgm:cxn modelId="{5400558D-0E65-40C8-843E-76BA789353ED}" type="presOf" srcId="{C21510C3-71C9-4C75-BC9E-558092B6891C}" destId="{57C3D083-1D2C-49D3-8BDF-CF33AB33A925}" srcOrd="0" destOrd="0" presId="urn:microsoft.com/office/officeart/2005/8/layout/cycle6"/>
    <dgm:cxn modelId="{8C842435-42EA-440B-923F-695A68C70667}" type="presOf" srcId="{CB1215D7-71B6-48DC-AD23-AF7018D6F6FE}" destId="{760F40B1-94A0-4F91-B0A9-E5B4B8CBC0AE}" srcOrd="0" destOrd="0" presId="urn:microsoft.com/office/officeart/2005/8/layout/cycle6"/>
    <dgm:cxn modelId="{45D2A16D-69B2-4C1B-8723-E57CB05BE590}" srcId="{DBA592B5-009F-4703-B131-312F80DC5AFA}" destId="{C715E77D-5F48-4572-9D64-685BCA7DF0EA}" srcOrd="3" destOrd="0" parTransId="{DE692875-A547-453D-A350-272D3BCF0406}" sibTransId="{C21510C3-71C9-4C75-BC9E-558092B6891C}"/>
    <dgm:cxn modelId="{5D9768B2-AA40-4350-8196-87A47C8527F1}" srcId="{DBA592B5-009F-4703-B131-312F80DC5AFA}" destId="{11A6271F-36E3-4DAE-93B7-3542D4FAC078}" srcOrd="2" destOrd="0" parTransId="{DBE90CF6-96E1-4960-B903-695B1AE6C451}" sibTransId="{CB1215D7-71B6-48DC-AD23-AF7018D6F6FE}"/>
    <dgm:cxn modelId="{02B1805F-D02F-436A-B428-C06D93275DD6}" srcId="{DBA592B5-009F-4703-B131-312F80DC5AFA}" destId="{7EC6B888-E62B-480E-A78B-53BA9D119E0E}" srcOrd="6" destOrd="0" parTransId="{6BB4257F-B6A3-4928-8D93-70A69C91ACD2}" sibTransId="{3EF6ECE2-8FCB-4EEA-8541-ECBEEC118EDB}"/>
    <dgm:cxn modelId="{CFBFB7CE-987C-49EB-8D5E-2A4BC9DD4E49}" type="presOf" srcId="{7EC6B888-E62B-480E-A78B-53BA9D119E0E}" destId="{D3E6F9DC-0817-4001-AADB-9BC558DD0916}" srcOrd="0" destOrd="0" presId="urn:microsoft.com/office/officeart/2005/8/layout/cycle6"/>
    <dgm:cxn modelId="{5C3BABA2-8BB8-40CE-A45E-0057E64CF616}" type="presOf" srcId="{11A6271F-36E3-4DAE-93B7-3542D4FAC078}" destId="{81BE4B4A-FAAA-4BC5-9EAA-DBA2FEEEB8DB}" srcOrd="0" destOrd="0" presId="urn:microsoft.com/office/officeart/2005/8/layout/cycle6"/>
    <dgm:cxn modelId="{D3D04B1F-DF35-4ED5-942F-E44550EA702A}" type="presOf" srcId="{1A10AD4D-4AB7-43FA-9852-41D100FF3DBC}" destId="{CCCA209B-1D1F-48AC-A5B0-DF2270440013}" srcOrd="0" destOrd="0" presId="urn:microsoft.com/office/officeart/2005/8/layout/cycle6"/>
    <dgm:cxn modelId="{F3BE494B-A9DB-4706-ADAC-A1CD9AFE5F3F}" type="presOf" srcId="{C715E77D-5F48-4572-9D64-685BCA7DF0EA}" destId="{2B5DFEE4-3B8A-4E52-BAC4-8C1143AC900F}" srcOrd="0" destOrd="0" presId="urn:microsoft.com/office/officeart/2005/8/layout/cycle6"/>
    <dgm:cxn modelId="{5D770776-37C5-49F0-880C-F2967D2263A0}" type="presOf" srcId="{3EF6ECE2-8FCB-4EEA-8541-ECBEEC118EDB}" destId="{14AD9274-B2D0-4B05-8295-BA90ECC8F60C}" srcOrd="0" destOrd="0" presId="urn:microsoft.com/office/officeart/2005/8/layout/cycle6"/>
    <dgm:cxn modelId="{336F8CF7-386B-4A36-8EEA-B74934DA012D}" type="presOf" srcId="{51352F1A-5587-42A9-9EE8-E078DFFFC431}" destId="{F3C7E205-8621-4B21-B211-16C639EFA7EC}" srcOrd="0" destOrd="0" presId="urn:microsoft.com/office/officeart/2005/8/layout/cycle6"/>
    <dgm:cxn modelId="{D7AEC643-D6A2-484D-8760-BFD32B8D2C7D}" type="presOf" srcId="{F80A0103-51E0-46D3-BD64-15BB651CB929}" destId="{41F47F61-93C3-4319-88D1-58CF136E2E84}" srcOrd="0" destOrd="0" presId="urn:microsoft.com/office/officeart/2005/8/layout/cycle6"/>
    <dgm:cxn modelId="{5D8D52A3-759F-4E28-B40E-4A8BD796876A}" type="presOf" srcId="{2D4221DE-7967-4A7C-BC41-ED42A8559AF4}" destId="{1BA5CE3C-D32B-427C-A726-850FF37CECB3}" srcOrd="0" destOrd="0" presId="urn:microsoft.com/office/officeart/2005/8/layout/cycle6"/>
    <dgm:cxn modelId="{C5B18AB3-4342-4D83-B971-9B2891835B8B}" type="presOf" srcId="{BD8896B9-6EA6-402B-8C7C-53D9FB575227}" destId="{99F6ABF4-CA88-4FD8-B6FE-0AE7B192B06C}" srcOrd="0" destOrd="0" presId="urn:microsoft.com/office/officeart/2005/8/layout/cycle6"/>
    <dgm:cxn modelId="{37B231DA-F1AC-43A8-964F-7DA4FD344B81}" type="presOf" srcId="{3EE626A1-A41D-4923-BAAD-0C778C160A27}" destId="{D123295B-631D-46B4-B299-EF41478EF483}" srcOrd="0" destOrd="0" presId="urn:microsoft.com/office/officeart/2005/8/layout/cycle6"/>
    <dgm:cxn modelId="{5CD4CB05-D039-45D8-9578-D4BCB2FF4CAB}" srcId="{DBA592B5-009F-4703-B131-312F80DC5AFA}" destId="{BD8896B9-6EA6-402B-8C7C-53D9FB575227}" srcOrd="0" destOrd="0" parTransId="{7DFC8974-F895-4F15-8C88-3756A80D91A6}" sibTransId="{51352F1A-5587-42A9-9EE8-E078DFFFC431}"/>
    <dgm:cxn modelId="{B157E889-7DF7-4884-AFC6-4DBE7520D05B}" srcId="{DBA592B5-009F-4703-B131-312F80DC5AFA}" destId="{2D4221DE-7967-4A7C-BC41-ED42A8559AF4}" srcOrd="4" destOrd="0" parTransId="{12A0FC31-ACF9-46FD-8CF3-7DDE79434502}" sibTransId="{BAB9A348-1377-4BD5-8E31-76FD4E3C3E7A}"/>
    <dgm:cxn modelId="{A9D91A5C-3915-4CBF-9035-BDD8CA1F1209}" srcId="{DBA592B5-009F-4703-B131-312F80DC5AFA}" destId="{F80A0103-51E0-46D3-BD64-15BB651CB929}" srcOrd="1" destOrd="0" parTransId="{B6DE7ECD-B174-4EE8-AF9F-2B57694B63A2}" sibTransId="{1A10AD4D-4AB7-43FA-9852-41D100FF3DBC}"/>
    <dgm:cxn modelId="{512E75FC-B5B3-4FDE-B4AD-D5FE02E64D31}" type="presOf" srcId="{DBA592B5-009F-4703-B131-312F80DC5AFA}" destId="{6025AAAF-C173-4B3C-ADC0-CAEE69BCA72F}" srcOrd="0" destOrd="0" presId="urn:microsoft.com/office/officeart/2005/8/layout/cycle6"/>
    <dgm:cxn modelId="{24CDD345-4FE7-4254-9752-D57715D5D2C9}" type="presOf" srcId="{BAB9A348-1377-4BD5-8E31-76FD4E3C3E7A}" destId="{0394E30D-AADE-40CD-87B2-66054955D3E4}" srcOrd="0" destOrd="0" presId="urn:microsoft.com/office/officeart/2005/8/layout/cycle6"/>
    <dgm:cxn modelId="{85FDF090-F154-4E12-BF45-D2B8BC39B5CE}" srcId="{DBA592B5-009F-4703-B131-312F80DC5AFA}" destId="{A570C12D-F54A-4AAF-8C1C-8226AEAAE420}" srcOrd="5" destOrd="0" parTransId="{5D01D062-8F18-4275-A5F8-A1472D42CC4A}" sibTransId="{3EE626A1-A41D-4923-BAAD-0C778C160A27}"/>
    <dgm:cxn modelId="{02CABA0B-C4F0-4CD5-83FD-31A58DA594A4}" type="presParOf" srcId="{6025AAAF-C173-4B3C-ADC0-CAEE69BCA72F}" destId="{99F6ABF4-CA88-4FD8-B6FE-0AE7B192B06C}" srcOrd="0" destOrd="0" presId="urn:microsoft.com/office/officeart/2005/8/layout/cycle6"/>
    <dgm:cxn modelId="{9B6F0F7B-308F-4313-88C5-3681F56C8603}" type="presParOf" srcId="{6025AAAF-C173-4B3C-ADC0-CAEE69BCA72F}" destId="{95D55797-4406-4406-88DE-A165C3F01FCE}" srcOrd="1" destOrd="0" presId="urn:microsoft.com/office/officeart/2005/8/layout/cycle6"/>
    <dgm:cxn modelId="{1A596363-27D9-493D-8CD4-D09F61817ADC}" type="presParOf" srcId="{6025AAAF-C173-4B3C-ADC0-CAEE69BCA72F}" destId="{F3C7E205-8621-4B21-B211-16C639EFA7EC}" srcOrd="2" destOrd="0" presId="urn:microsoft.com/office/officeart/2005/8/layout/cycle6"/>
    <dgm:cxn modelId="{CFE09521-8792-4EFE-A772-E3D00DFF4D25}" type="presParOf" srcId="{6025AAAF-C173-4B3C-ADC0-CAEE69BCA72F}" destId="{41F47F61-93C3-4319-88D1-58CF136E2E84}" srcOrd="3" destOrd="0" presId="urn:microsoft.com/office/officeart/2005/8/layout/cycle6"/>
    <dgm:cxn modelId="{F1674D18-2B25-4C70-B7B7-C2459C3786D5}" type="presParOf" srcId="{6025AAAF-C173-4B3C-ADC0-CAEE69BCA72F}" destId="{C7BF407A-96C1-4C48-90B3-15FCCEBA7753}" srcOrd="4" destOrd="0" presId="urn:microsoft.com/office/officeart/2005/8/layout/cycle6"/>
    <dgm:cxn modelId="{6A548755-105B-4F87-AE7F-9CA96A6914D1}" type="presParOf" srcId="{6025AAAF-C173-4B3C-ADC0-CAEE69BCA72F}" destId="{CCCA209B-1D1F-48AC-A5B0-DF2270440013}" srcOrd="5" destOrd="0" presId="urn:microsoft.com/office/officeart/2005/8/layout/cycle6"/>
    <dgm:cxn modelId="{B8AC5DB7-47BD-4564-8147-8741A169B770}" type="presParOf" srcId="{6025AAAF-C173-4B3C-ADC0-CAEE69BCA72F}" destId="{81BE4B4A-FAAA-4BC5-9EAA-DBA2FEEEB8DB}" srcOrd="6" destOrd="0" presId="urn:microsoft.com/office/officeart/2005/8/layout/cycle6"/>
    <dgm:cxn modelId="{AFB8AA65-A772-495A-83FD-2D4A5FF1B23A}" type="presParOf" srcId="{6025AAAF-C173-4B3C-ADC0-CAEE69BCA72F}" destId="{AF933F83-299A-4276-BF5C-4BDAC174E59E}" srcOrd="7" destOrd="0" presId="urn:microsoft.com/office/officeart/2005/8/layout/cycle6"/>
    <dgm:cxn modelId="{FE2B2679-8D8B-4917-AA85-BE0EBAB7F56B}" type="presParOf" srcId="{6025AAAF-C173-4B3C-ADC0-CAEE69BCA72F}" destId="{760F40B1-94A0-4F91-B0A9-E5B4B8CBC0AE}" srcOrd="8" destOrd="0" presId="urn:microsoft.com/office/officeart/2005/8/layout/cycle6"/>
    <dgm:cxn modelId="{ED16E13B-7152-460E-8E6D-46B6B6B447CF}" type="presParOf" srcId="{6025AAAF-C173-4B3C-ADC0-CAEE69BCA72F}" destId="{2B5DFEE4-3B8A-4E52-BAC4-8C1143AC900F}" srcOrd="9" destOrd="0" presId="urn:microsoft.com/office/officeart/2005/8/layout/cycle6"/>
    <dgm:cxn modelId="{14376676-7856-438F-A6CB-B92C770CE3D5}" type="presParOf" srcId="{6025AAAF-C173-4B3C-ADC0-CAEE69BCA72F}" destId="{F0BDD5FF-FD9A-4ECE-9F18-2861339CF7A0}" srcOrd="10" destOrd="0" presId="urn:microsoft.com/office/officeart/2005/8/layout/cycle6"/>
    <dgm:cxn modelId="{DB719460-D79D-46BD-919C-4EC7CEE5CD38}" type="presParOf" srcId="{6025AAAF-C173-4B3C-ADC0-CAEE69BCA72F}" destId="{57C3D083-1D2C-49D3-8BDF-CF33AB33A925}" srcOrd="11" destOrd="0" presId="urn:microsoft.com/office/officeart/2005/8/layout/cycle6"/>
    <dgm:cxn modelId="{E40E056F-77D7-40C5-9D18-2BB01F24A46E}" type="presParOf" srcId="{6025AAAF-C173-4B3C-ADC0-CAEE69BCA72F}" destId="{1BA5CE3C-D32B-427C-A726-850FF37CECB3}" srcOrd="12" destOrd="0" presId="urn:microsoft.com/office/officeart/2005/8/layout/cycle6"/>
    <dgm:cxn modelId="{77BF9574-E332-469E-963E-B6C46D943E0E}" type="presParOf" srcId="{6025AAAF-C173-4B3C-ADC0-CAEE69BCA72F}" destId="{45095D04-8A79-4EA0-AED8-A6A28134889B}" srcOrd="13" destOrd="0" presId="urn:microsoft.com/office/officeart/2005/8/layout/cycle6"/>
    <dgm:cxn modelId="{BAA2F464-6A13-45FA-A967-1CBEC35D7703}" type="presParOf" srcId="{6025AAAF-C173-4B3C-ADC0-CAEE69BCA72F}" destId="{0394E30D-AADE-40CD-87B2-66054955D3E4}" srcOrd="14" destOrd="0" presId="urn:microsoft.com/office/officeart/2005/8/layout/cycle6"/>
    <dgm:cxn modelId="{A8FA3CB0-1DC2-4746-BE5D-E85D2E09C6D7}" type="presParOf" srcId="{6025AAAF-C173-4B3C-ADC0-CAEE69BCA72F}" destId="{BE8131CE-6646-4F62-B17B-10B640B902CF}" srcOrd="15" destOrd="0" presId="urn:microsoft.com/office/officeart/2005/8/layout/cycle6"/>
    <dgm:cxn modelId="{499552B8-AF01-45DE-8468-4007CCC7EABA}" type="presParOf" srcId="{6025AAAF-C173-4B3C-ADC0-CAEE69BCA72F}" destId="{8891E543-458B-4478-A55A-B4B2EE01273D}" srcOrd="16" destOrd="0" presId="urn:microsoft.com/office/officeart/2005/8/layout/cycle6"/>
    <dgm:cxn modelId="{907D3820-830C-4EA8-BE51-A75D84709D8D}" type="presParOf" srcId="{6025AAAF-C173-4B3C-ADC0-CAEE69BCA72F}" destId="{D123295B-631D-46B4-B299-EF41478EF483}" srcOrd="17" destOrd="0" presId="urn:microsoft.com/office/officeart/2005/8/layout/cycle6"/>
    <dgm:cxn modelId="{9AF8A168-960B-4ADD-AE50-5548D92ABDD7}" type="presParOf" srcId="{6025AAAF-C173-4B3C-ADC0-CAEE69BCA72F}" destId="{D3E6F9DC-0817-4001-AADB-9BC558DD0916}" srcOrd="18" destOrd="0" presId="urn:microsoft.com/office/officeart/2005/8/layout/cycle6"/>
    <dgm:cxn modelId="{29073D11-0F1C-4BC8-8D44-5F00B81DD35D}" type="presParOf" srcId="{6025AAAF-C173-4B3C-ADC0-CAEE69BCA72F}" destId="{690B0A15-FE88-48DB-8710-EDE3C255360D}" srcOrd="19" destOrd="0" presId="urn:microsoft.com/office/officeart/2005/8/layout/cycle6"/>
    <dgm:cxn modelId="{EB0BB95E-8D35-4A12-B323-F48AEB36D84E}" type="presParOf" srcId="{6025AAAF-C173-4B3C-ADC0-CAEE69BCA72F}" destId="{14AD9274-B2D0-4B05-8295-BA90ECC8F60C}" srcOrd="20" destOrd="0" presId="urn:microsoft.com/office/officeart/2005/8/layout/cycle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13D7F7-C2A9-4F64-ADB9-B77450FE4B45}" type="doc">
      <dgm:prSet loTypeId="urn:microsoft.com/office/officeart/2005/8/layout/radial1" loCatId="cycle" qsTypeId="urn:microsoft.com/office/officeart/2005/8/quickstyle/simple1" qsCatId="simple" csTypeId="urn:microsoft.com/office/officeart/2005/8/colors/colorful1#2" csCatId="colorful" phldr="1"/>
      <dgm:spPr/>
      <dgm:t>
        <a:bodyPr/>
        <a:lstStyle/>
        <a:p>
          <a:endParaRPr lang="ru-RU"/>
        </a:p>
      </dgm:t>
    </dgm:pt>
    <dgm:pt modelId="{93F55C80-BF8D-4CC3-9A34-F6747D8FB3CF}">
      <dgm:prSet phldrT="[Текст]"/>
      <dgm:spPr/>
      <dgm:t>
        <a:bodyPr/>
        <a:lstStyle/>
        <a:p>
          <a:r>
            <a:rPr lang="ru-RU" dirty="0" smtClean="0"/>
            <a:t>2526</a:t>
          </a:r>
        </a:p>
        <a:p>
          <a:r>
            <a:rPr lang="ru-RU" dirty="0" smtClean="0"/>
            <a:t>стандартов</a:t>
          </a:r>
          <a:endParaRPr lang="ru-RU" dirty="0"/>
        </a:p>
      </dgm:t>
    </dgm:pt>
    <dgm:pt modelId="{D7C5684D-ADAD-4FE3-B883-A4DC2D055102}" type="parTrans" cxnId="{F10EDB72-4D57-4FD9-9264-1B91FF05BE2A}">
      <dgm:prSet/>
      <dgm:spPr/>
      <dgm:t>
        <a:bodyPr/>
        <a:lstStyle/>
        <a:p>
          <a:endParaRPr lang="ru-RU"/>
        </a:p>
      </dgm:t>
    </dgm:pt>
    <dgm:pt modelId="{8560540A-3966-4250-B08F-71952B009BF1}" type="sibTrans" cxnId="{F10EDB72-4D57-4FD9-9264-1B91FF05BE2A}">
      <dgm:prSet/>
      <dgm:spPr/>
      <dgm:t>
        <a:bodyPr/>
        <a:lstStyle/>
        <a:p>
          <a:endParaRPr lang="ru-RU"/>
        </a:p>
      </dgm:t>
    </dgm:pt>
    <dgm:pt modelId="{73E505CC-FAD4-46E3-8A83-083743D2F149}">
      <dgm:prSet phldrT="[Текст]"/>
      <dgm:spPr/>
      <dgm:t>
        <a:bodyPr/>
        <a:lstStyle/>
        <a:p>
          <a:r>
            <a:rPr lang="ru-RU" dirty="0"/>
            <a:t>Республика Беларусь</a:t>
          </a:r>
          <a:br>
            <a:rPr lang="ru-RU" dirty="0"/>
          </a:br>
          <a:r>
            <a:rPr lang="ru-RU" dirty="0" smtClean="0"/>
            <a:t>648 </a:t>
          </a:r>
          <a:r>
            <a:rPr lang="ru-RU" dirty="0"/>
            <a:t>ГОСТ</a:t>
          </a:r>
        </a:p>
      </dgm:t>
    </dgm:pt>
    <dgm:pt modelId="{EC84BA93-CB5A-42D9-904A-3389FD1434E0}" type="parTrans" cxnId="{3C32984A-3FA6-4C5D-A0FF-BB52CAC78019}">
      <dgm:prSet/>
      <dgm:spPr/>
      <dgm:t>
        <a:bodyPr/>
        <a:lstStyle/>
        <a:p>
          <a:endParaRPr lang="ru-RU"/>
        </a:p>
      </dgm:t>
    </dgm:pt>
    <dgm:pt modelId="{96B66C20-D5DB-4EDF-B304-59DAFCA67D50}" type="sibTrans" cxnId="{3C32984A-3FA6-4C5D-A0FF-BB52CAC78019}">
      <dgm:prSet/>
      <dgm:spPr/>
      <dgm:t>
        <a:bodyPr/>
        <a:lstStyle/>
        <a:p>
          <a:endParaRPr lang="ru-RU"/>
        </a:p>
      </dgm:t>
    </dgm:pt>
    <dgm:pt modelId="{7198BF0A-B7EF-43DC-ACF8-030B18015819}">
      <dgm:prSet phldrT="[Текст]"/>
      <dgm:spPr/>
      <dgm:t>
        <a:bodyPr/>
        <a:lstStyle/>
        <a:p>
          <a:r>
            <a:rPr lang="ru-RU" dirty="0"/>
            <a:t>Российская Федерация</a:t>
          </a:r>
          <a:br>
            <a:rPr lang="ru-RU" dirty="0"/>
          </a:br>
          <a:r>
            <a:rPr lang="ru-RU" dirty="0" smtClean="0"/>
            <a:t>1626 </a:t>
          </a:r>
          <a:r>
            <a:rPr lang="ru-RU" dirty="0"/>
            <a:t>ГОСТ</a:t>
          </a:r>
        </a:p>
      </dgm:t>
    </dgm:pt>
    <dgm:pt modelId="{B71B17D9-DE4D-4D89-B4F9-73885FF2D2CF}" type="parTrans" cxnId="{94F57335-EE01-4453-96AA-4D40A23A8ED1}">
      <dgm:prSet/>
      <dgm:spPr/>
      <dgm:t>
        <a:bodyPr/>
        <a:lstStyle/>
        <a:p>
          <a:endParaRPr lang="ru-RU"/>
        </a:p>
      </dgm:t>
    </dgm:pt>
    <dgm:pt modelId="{3359B829-023B-424C-B8B1-BEC08861816D}" type="sibTrans" cxnId="{94F57335-EE01-4453-96AA-4D40A23A8ED1}">
      <dgm:prSet/>
      <dgm:spPr/>
      <dgm:t>
        <a:bodyPr/>
        <a:lstStyle/>
        <a:p>
          <a:endParaRPr lang="ru-RU"/>
        </a:p>
      </dgm:t>
    </dgm:pt>
    <dgm:pt modelId="{4C3C18B0-695E-4AF1-81AD-440376186D9A}">
      <dgm:prSet phldrT="[Текст]"/>
      <dgm:spPr/>
      <dgm:t>
        <a:bodyPr/>
        <a:lstStyle/>
        <a:p>
          <a:r>
            <a:rPr lang="ru-RU" dirty="0"/>
            <a:t>Республика Казахстан</a:t>
          </a:r>
          <a:br>
            <a:rPr lang="ru-RU" dirty="0"/>
          </a:br>
          <a:r>
            <a:rPr lang="ru-RU" dirty="0" smtClean="0"/>
            <a:t>251 </a:t>
          </a:r>
          <a:r>
            <a:rPr lang="ru-RU" dirty="0"/>
            <a:t>ГОСТ</a:t>
          </a:r>
        </a:p>
      </dgm:t>
    </dgm:pt>
    <dgm:pt modelId="{AA3A681A-B8C7-433A-9A6E-D4A76062ED60}" type="parTrans" cxnId="{4FE8C6D0-6C1A-423C-95F0-F54699F0A29C}">
      <dgm:prSet/>
      <dgm:spPr/>
      <dgm:t>
        <a:bodyPr/>
        <a:lstStyle/>
        <a:p>
          <a:endParaRPr lang="ru-RU"/>
        </a:p>
      </dgm:t>
    </dgm:pt>
    <dgm:pt modelId="{6B215B51-BA0B-4C04-A4CC-B0D4B9E473A5}" type="sibTrans" cxnId="{4FE8C6D0-6C1A-423C-95F0-F54699F0A29C}">
      <dgm:prSet/>
      <dgm:spPr/>
      <dgm:t>
        <a:bodyPr/>
        <a:lstStyle/>
        <a:p>
          <a:endParaRPr lang="ru-RU"/>
        </a:p>
      </dgm:t>
    </dgm:pt>
    <dgm:pt modelId="{A89D8945-4CDB-4832-928C-090A1E38C91B}" type="pres">
      <dgm:prSet presAssocID="{FE13D7F7-C2A9-4F64-ADB9-B77450FE4B45}" presName="cycle" presStyleCnt="0">
        <dgm:presLayoutVars>
          <dgm:chMax val="1"/>
          <dgm:dir/>
          <dgm:animLvl val="ctr"/>
          <dgm:resizeHandles val="exact"/>
        </dgm:presLayoutVars>
      </dgm:prSet>
      <dgm:spPr/>
      <dgm:t>
        <a:bodyPr/>
        <a:lstStyle/>
        <a:p>
          <a:endParaRPr lang="ru-RU"/>
        </a:p>
      </dgm:t>
    </dgm:pt>
    <dgm:pt modelId="{2ABB2A94-B791-4061-9A72-A2DE15B452ED}" type="pres">
      <dgm:prSet presAssocID="{93F55C80-BF8D-4CC3-9A34-F6747D8FB3CF}" presName="centerShape" presStyleLbl="node0" presStyleIdx="0" presStyleCnt="1"/>
      <dgm:spPr/>
      <dgm:t>
        <a:bodyPr/>
        <a:lstStyle/>
        <a:p>
          <a:endParaRPr lang="ru-RU"/>
        </a:p>
      </dgm:t>
    </dgm:pt>
    <dgm:pt modelId="{7995CBC0-6052-4706-A0AA-697D45E135CB}" type="pres">
      <dgm:prSet presAssocID="{EC84BA93-CB5A-42D9-904A-3389FD1434E0}" presName="Name9" presStyleLbl="parChTrans1D2" presStyleIdx="0" presStyleCnt="3"/>
      <dgm:spPr/>
      <dgm:t>
        <a:bodyPr/>
        <a:lstStyle/>
        <a:p>
          <a:endParaRPr lang="ru-RU"/>
        </a:p>
      </dgm:t>
    </dgm:pt>
    <dgm:pt modelId="{858D4140-ED19-4FDD-A385-896C1E249C09}" type="pres">
      <dgm:prSet presAssocID="{EC84BA93-CB5A-42D9-904A-3389FD1434E0}" presName="connTx" presStyleLbl="parChTrans1D2" presStyleIdx="0" presStyleCnt="3"/>
      <dgm:spPr/>
      <dgm:t>
        <a:bodyPr/>
        <a:lstStyle/>
        <a:p>
          <a:endParaRPr lang="ru-RU"/>
        </a:p>
      </dgm:t>
    </dgm:pt>
    <dgm:pt modelId="{CE4FA1C4-50D2-4D48-B2AD-51768CA3FA4C}" type="pres">
      <dgm:prSet presAssocID="{73E505CC-FAD4-46E3-8A83-083743D2F149}" presName="node" presStyleLbl="node1" presStyleIdx="0" presStyleCnt="3">
        <dgm:presLayoutVars>
          <dgm:bulletEnabled val="1"/>
        </dgm:presLayoutVars>
      </dgm:prSet>
      <dgm:spPr/>
      <dgm:t>
        <a:bodyPr/>
        <a:lstStyle/>
        <a:p>
          <a:endParaRPr lang="ru-RU"/>
        </a:p>
      </dgm:t>
    </dgm:pt>
    <dgm:pt modelId="{52AFBB06-493B-44EE-A442-E27D2068E5DA}" type="pres">
      <dgm:prSet presAssocID="{B71B17D9-DE4D-4D89-B4F9-73885FF2D2CF}" presName="Name9" presStyleLbl="parChTrans1D2" presStyleIdx="1" presStyleCnt="3"/>
      <dgm:spPr/>
      <dgm:t>
        <a:bodyPr/>
        <a:lstStyle/>
        <a:p>
          <a:endParaRPr lang="ru-RU"/>
        </a:p>
      </dgm:t>
    </dgm:pt>
    <dgm:pt modelId="{A3EFF447-C793-4D1A-99EA-F2D6DCEFF25C}" type="pres">
      <dgm:prSet presAssocID="{B71B17D9-DE4D-4D89-B4F9-73885FF2D2CF}" presName="connTx" presStyleLbl="parChTrans1D2" presStyleIdx="1" presStyleCnt="3"/>
      <dgm:spPr/>
      <dgm:t>
        <a:bodyPr/>
        <a:lstStyle/>
        <a:p>
          <a:endParaRPr lang="ru-RU"/>
        </a:p>
      </dgm:t>
    </dgm:pt>
    <dgm:pt modelId="{4D841DC3-3250-4881-A32B-F428CD3CDF2D}" type="pres">
      <dgm:prSet presAssocID="{7198BF0A-B7EF-43DC-ACF8-030B18015819}" presName="node" presStyleLbl="node1" presStyleIdx="1" presStyleCnt="3" custRadScaleRad="109401" custRadScaleInc="204574">
        <dgm:presLayoutVars>
          <dgm:bulletEnabled val="1"/>
        </dgm:presLayoutVars>
      </dgm:prSet>
      <dgm:spPr/>
      <dgm:t>
        <a:bodyPr/>
        <a:lstStyle/>
        <a:p>
          <a:endParaRPr lang="ru-RU"/>
        </a:p>
      </dgm:t>
    </dgm:pt>
    <dgm:pt modelId="{A1AC1358-F5CA-4CA6-9244-0B5F0DC569D5}" type="pres">
      <dgm:prSet presAssocID="{AA3A681A-B8C7-433A-9A6E-D4A76062ED60}" presName="Name9" presStyleLbl="parChTrans1D2" presStyleIdx="2" presStyleCnt="3"/>
      <dgm:spPr/>
      <dgm:t>
        <a:bodyPr/>
        <a:lstStyle/>
        <a:p>
          <a:endParaRPr lang="ru-RU"/>
        </a:p>
      </dgm:t>
    </dgm:pt>
    <dgm:pt modelId="{E46D8EF3-F48B-4233-B271-249181297066}" type="pres">
      <dgm:prSet presAssocID="{AA3A681A-B8C7-433A-9A6E-D4A76062ED60}" presName="connTx" presStyleLbl="parChTrans1D2" presStyleIdx="2" presStyleCnt="3"/>
      <dgm:spPr/>
      <dgm:t>
        <a:bodyPr/>
        <a:lstStyle/>
        <a:p>
          <a:endParaRPr lang="ru-RU"/>
        </a:p>
      </dgm:t>
    </dgm:pt>
    <dgm:pt modelId="{864B7763-EF5B-4429-97AB-488E54EB3A51}" type="pres">
      <dgm:prSet presAssocID="{4C3C18B0-695E-4AF1-81AD-440376186D9A}" presName="node" presStyleLbl="node1" presStyleIdx="2" presStyleCnt="3" custRadScaleRad="108602" custRadScaleInc="97002">
        <dgm:presLayoutVars>
          <dgm:bulletEnabled val="1"/>
        </dgm:presLayoutVars>
      </dgm:prSet>
      <dgm:spPr/>
      <dgm:t>
        <a:bodyPr/>
        <a:lstStyle/>
        <a:p>
          <a:endParaRPr lang="ru-RU"/>
        </a:p>
      </dgm:t>
    </dgm:pt>
  </dgm:ptLst>
  <dgm:cxnLst>
    <dgm:cxn modelId="{811C3AFF-A827-472F-8997-AE78EB26E360}" type="presOf" srcId="{AA3A681A-B8C7-433A-9A6E-D4A76062ED60}" destId="{A1AC1358-F5CA-4CA6-9244-0B5F0DC569D5}" srcOrd="0" destOrd="0" presId="urn:microsoft.com/office/officeart/2005/8/layout/radial1"/>
    <dgm:cxn modelId="{5B919EB1-78CE-4399-8978-E6DC8148E8AE}" type="presOf" srcId="{73E505CC-FAD4-46E3-8A83-083743D2F149}" destId="{CE4FA1C4-50D2-4D48-B2AD-51768CA3FA4C}" srcOrd="0" destOrd="0" presId="urn:microsoft.com/office/officeart/2005/8/layout/radial1"/>
    <dgm:cxn modelId="{486FED8B-12C9-4E0E-8529-734B17C0A80B}" type="presOf" srcId="{AA3A681A-B8C7-433A-9A6E-D4A76062ED60}" destId="{E46D8EF3-F48B-4233-B271-249181297066}" srcOrd="1" destOrd="0" presId="urn:microsoft.com/office/officeart/2005/8/layout/radial1"/>
    <dgm:cxn modelId="{4FE8C6D0-6C1A-423C-95F0-F54699F0A29C}" srcId="{93F55C80-BF8D-4CC3-9A34-F6747D8FB3CF}" destId="{4C3C18B0-695E-4AF1-81AD-440376186D9A}" srcOrd="2" destOrd="0" parTransId="{AA3A681A-B8C7-433A-9A6E-D4A76062ED60}" sibTransId="{6B215B51-BA0B-4C04-A4CC-B0D4B9E473A5}"/>
    <dgm:cxn modelId="{FDE3871F-B370-414D-852B-712C97F0E603}" type="presOf" srcId="{93F55C80-BF8D-4CC3-9A34-F6747D8FB3CF}" destId="{2ABB2A94-B791-4061-9A72-A2DE15B452ED}" srcOrd="0" destOrd="0" presId="urn:microsoft.com/office/officeart/2005/8/layout/radial1"/>
    <dgm:cxn modelId="{3C32984A-3FA6-4C5D-A0FF-BB52CAC78019}" srcId="{93F55C80-BF8D-4CC3-9A34-F6747D8FB3CF}" destId="{73E505CC-FAD4-46E3-8A83-083743D2F149}" srcOrd="0" destOrd="0" parTransId="{EC84BA93-CB5A-42D9-904A-3389FD1434E0}" sibTransId="{96B66C20-D5DB-4EDF-B304-59DAFCA67D50}"/>
    <dgm:cxn modelId="{5F443B7D-E6E0-453F-8C66-A929602D191D}" type="presOf" srcId="{4C3C18B0-695E-4AF1-81AD-440376186D9A}" destId="{864B7763-EF5B-4429-97AB-488E54EB3A51}" srcOrd="0" destOrd="0" presId="urn:microsoft.com/office/officeart/2005/8/layout/radial1"/>
    <dgm:cxn modelId="{3FC440AA-9448-4A0D-847D-93E7F5AE3D70}" type="presOf" srcId="{FE13D7F7-C2A9-4F64-ADB9-B77450FE4B45}" destId="{A89D8945-4CDB-4832-928C-090A1E38C91B}" srcOrd="0" destOrd="0" presId="urn:microsoft.com/office/officeart/2005/8/layout/radial1"/>
    <dgm:cxn modelId="{F10EDB72-4D57-4FD9-9264-1B91FF05BE2A}" srcId="{FE13D7F7-C2A9-4F64-ADB9-B77450FE4B45}" destId="{93F55C80-BF8D-4CC3-9A34-F6747D8FB3CF}" srcOrd="0" destOrd="0" parTransId="{D7C5684D-ADAD-4FE3-B883-A4DC2D055102}" sibTransId="{8560540A-3966-4250-B08F-71952B009BF1}"/>
    <dgm:cxn modelId="{F4AE0C76-D897-4C2A-8E8E-3718F3FD9F0C}" type="presOf" srcId="{EC84BA93-CB5A-42D9-904A-3389FD1434E0}" destId="{858D4140-ED19-4FDD-A385-896C1E249C09}" srcOrd="1" destOrd="0" presId="urn:microsoft.com/office/officeart/2005/8/layout/radial1"/>
    <dgm:cxn modelId="{94F57335-EE01-4453-96AA-4D40A23A8ED1}" srcId="{93F55C80-BF8D-4CC3-9A34-F6747D8FB3CF}" destId="{7198BF0A-B7EF-43DC-ACF8-030B18015819}" srcOrd="1" destOrd="0" parTransId="{B71B17D9-DE4D-4D89-B4F9-73885FF2D2CF}" sibTransId="{3359B829-023B-424C-B8B1-BEC08861816D}"/>
    <dgm:cxn modelId="{65CE282C-F811-4700-AC09-B505B88BC3D9}" type="presOf" srcId="{B71B17D9-DE4D-4D89-B4F9-73885FF2D2CF}" destId="{A3EFF447-C793-4D1A-99EA-F2D6DCEFF25C}" srcOrd="1" destOrd="0" presId="urn:microsoft.com/office/officeart/2005/8/layout/radial1"/>
    <dgm:cxn modelId="{A719C44A-D12F-4E1B-9B69-7633CF03BC6D}" type="presOf" srcId="{B71B17D9-DE4D-4D89-B4F9-73885FF2D2CF}" destId="{52AFBB06-493B-44EE-A442-E27D2068E5DA}" srcOrd="0" destOrd="0" presId="urn:microsoft.com/office/officeart/2005/8/layout/radial1"/>
    <dgm:cxn modelId="{68B9A4A4-CB65-4C36-8357-265455E7E4E4}" type="presOf" srcId="{EC84BA93-CB5A-42D9-904A-3389FD1434E0}" destId="{7995CBC0-6052-4706-A0AA-697D45E135CB}" srcOrd="0" destOrd="0" presId="urn:microsoft.com/office/officeart/2005/8/layout/radial1"/>
    <dgm:cxn modelId="{99A2E7EE-B4A8-46CE-B9CF-C54855DD0AAE}" type="presOf" srcId="{7198BF0A-B7EF-43DC-ACF8-030B18015819}" destId="{4D841DC3-3250-4881-A32B-F428CD3CDF2D}" srcOrd="0" destOrd="0" presId="urn:microsoft.com/office/officeart/2005/8/layout/radial1"/>
    <dgm:cxn modelId="{9B3736AF-5BF1-44E8-9331-AC7DDED03B70}" type="presParOf" srcId="{A89D8945-4CDB-4832-928C-090A1E38C91B}" destId="{2ABB2A94-B791-4061-9A72-A2DE15B452ED}" srcOrd="0" destOrd="0" presId="urn:microsoft.com/office/officeart/2005/8/layout/radial1"/>
    <dgm:cxn modelId="{5A2BE793-5083-4039-9242-059FB11333CB}" type="presParOf" srcId="{A89D8945-4CDB-4832-928C-090A1E38C91B}" destId="{7995CBC0-6052-4706-A0AA-697D45E135CB}" srcOrd="1" destOrd="0" presId="urn:microsoft.com/office/officeart/2005/8/layout/radial1"/>
    <dgm:cxn modelId="{FDB32BCD-7DFC-4338-8A4A-D6705AF6DE5E}" type="presParOf" srcId="{7995CBC0-6052-4706-A0AA-697D45E135CB}" destId="{858D4140-ED19-4FDD-A385-896C1E249C09}" srcOrd="0" destOrd="0" presId="urn:microsoft.com/office/officeart/2005/8/layout/radial1"/>
    <dgm:cxn modelId="{FEFCBD29-A299-46AE-8711-99CDCB607AC5}" type="presParOf" srcId="{A89D8945-4CDB-4832-928C-090A1E38C91B}" destId="{CE4FA1C4-50D2-4D48-B2AD-51768CA3FA4C}" srcOrd="2" destOrd="0" presId="urn:microsoft.com/office/officeart/2005/8/layout/radial1"/>
    <dgm:cxn modelId="{4353F60D-9BBC-48CB-A5D6-01F7767CC2F8}" type="presParOf" srcId="{A89D8945-4CDB-4832-928C-090A1E38C91B}" destId="{52AFBB06-493B-44EE-A442-E27D2068E5DA}" srcOrd="3" destOrd="0" presId="urn:microsoft.com/office/officeart/2005/8/layout/radial1"/>
    <dgm:cxn modelId="{25AD72C3-89E3-4E8F-B425-0E186BC2B140}" type="presParOf" srcId="{52AFBB06-493B-44EE-A442-E27D2068E5DA}" destId="{A3EFF447-C793-4D1A-99EA-F2D6DCEFF25C}" srcOrd="0" destOrd="0" presId="urn:microsoft.com/office/officeart/2005/8/layout/radial1"/>
    <dgm:cxn modelId="{617C8171-A28A-45D0-AD22-4CA16826EE06}" type="presParOf" srcId="{A89D8945-4CDB-4832-928C-090A1E38C91B}" destId="{4D841DC3-3250-4881-A32B-F428CD3CDF2D}" srcOrd="4" destOrd="0" presId="urn:microsoft.com/office/officeart/2005/8/layout/radial1"/>
    <dgm:cxn modelId="{5DFD1877-CD4D-4D8B-866B-FC99464DBFE9}" type="presParOf" srcId="{A89D8945-4CDB-4832-928C-090A1E38C91B}" destId="{A1AC1358-F5CA-4CA6-9244-0B5F0DC569D5}" srcOrd="5" destOrd="0" presId="urn:microsoft.com/office/officeart/2005/8/layout/radial1"/>
    <dgm:cxn modelId="{FA6489F7-2D4A-49DF-9F88-C9120EFF69D7}" type="presParOf" srcId="{A1AC1358-F5CA-4CA6-9244-0B5F0DC569D5}" destId="{E46D8EF3-F48B-4233-B271-249181297066}" srcOrd="0" destOrd="0" presId="urn:microsoft.com/office/officeart/2005/8/layout/radial1"/>
    <dgm:cxn modelId="{6820F689-6825-484A-AC24-66C008FFA166}" type="presParOf" srcId="{A89D8945-4CDB-4832-928C-090A1E38C91B}" destId="{864B7763-EF5B-4429-97AB-488E54EB3A51}" srcOrd="6" destOrd="0" presId="urn:microsoft.com/office/officeart/2005/8/layout/radial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200D8D-706D-4D9C-BE96-6C269DB02090}" type="doc">
      <dgm:prSet loTypeId="urn:microsoft.com/office/officeart/2005/8/layout/arrow2" loCatId="process" qsTypeId="urn:microsoft.com/office/officeart/2005/8/quickstyle/simple1" qsCatId="simple" csTypeId="urn:microsoft.com/office/officeart/2005/8/colors/accent4_2" csCatId="accent4" phldr="1"/>
      <dgm:spPr/>
    </dgm:pt>
    <dgm:pt modelId="{AC9B097E-F08B-4697-B909-AE59A7F8E2F1}">
      <dgm:prSet phldrT="[Текст]" custT="1"/>
      <dgm:spPr/>
      <dgm:t>
        <a:bodyPr/>
        <a:lstStyle/>
        <a:p>
          <a:r>
            <a:rPr lang="ru-RU" sz="1600" b="1" dirty="0">
              <a:latin typeface="Arial" panose="020B0604020202020204" pitchFamily="34" charset="0"/>
              <a:cs typeface="Arial" panose="020B0604020202020204" pitchFamily="34" charset="0"/>
            </a:rPr>
            <a:t>10</a:t>
          </a:r>
          <a:r>
            <a:rPr lang="ru-RU" sz="1200" dirty="0">
              <a:latin typeface="Arial" panose="020B0604020202020204" pitchFamily="34" charset="0"/>
              <a:cs typeface="Arial" panose="020B0604020202020204" pitchFamily="34" charset="0"/>
            </a:rPr>
            <a:t> </a:t>
          </a:r>
          <a:br>
            <a:rPr lang="ru-RU" sz="1200" dirty="0">
              <a:latin typeface="Arial" panose="020B0604020202020204" pitchFamily="34" charset="0"/>
              <a:cs typeface="Arial" panose="020B0604020202020204" pitchFamily="34" charset="0"/>
            </a:rPr>
          </a:br>
          <a:r>
            <a:rPr lang="ru-RU" sz="1100" b="1" dirty="0">
              <a:latin typeface="Arial" panose="020B0604020202020204" pitchFamily="34" charset="0"/>
              <a:cs typeface="Arial" panose="020B0604020202020204" pitchFamily="34" charset="0"/>
            </a:rPr>
            <a:t>на основе </a:t>
          </a:r>
          <a:r>
            <a:rPr lang="ru-RU" sz="1100" b="1" dirty="0" smtClean="0">
              <a:latin typeface="Arial" panose="020B0604020202020204" pitchFamily="34" charset="0"/>
              <a:cs typeface="Arial" panose="020B0604020202020204" pitchFamily="34" charset="0"/>
            </a:rPr>
            <a:t>документов</a:t>
          </a:r>
          <a:br>
            <a:rPr lang="ru-RU" sz="1100" b="1" dirty="0" smtClean="0">
              <a:latin typeface="Arial" panose="020B0604020202020204" pitchFamily="34" charset="0"/>
              <a:cs typeface="Arial" panose="020B0604020202020204" pitchFamily="34" charset="0"/>
            </a:rPr>
          </a:br>
          <a:r>
            <a:rPr lang="ru-RU" sz="1100" b="1" dirty="0" smtClean="0">
              <a:latin typeface="Arial" panose="020B0604020202020204" pitchFamily="34" charset="0"/>
              <a:cs typeface="Arial" panose="020B0604020202020204" pitchFamily="34" charset="0"/>
            </a:rPr>
            <a:t>ЕЭК </a:t>
          </a:r>
          <a:r>
            <a:rPr lang="ru-RU" sz="1100" b="1" dirty="0">
              <a:latin typeface="Arial" panose="020B0604020202020204" pitchFamily="34" charset="0"/>
              <a:cs typeface="Arial" panose="020B0604020202020204" pitchFamily="34" charset="0"/>
            </a:rPr>
            <a:t>ООН</a:t>
          </a:r>
        </a:p>
      </dgm:t>
    </dgm:pt>
    <dgm:pt modelId="{DEBE6B17-4CB5-41BA-AE84-DEAE93E56CCA}" type="parTrans" cxnId="{D98C488A-E625-45BE-886C-8760DCAC0C2E}">
      <dgm:prSet/>
      <dgm:spPr/>
      <dgm:t>
        <a:bodyPr/>
        <a:lstStyle/>
        <a:p>
          <a:endParaRPr lang="ru-RU"/>
        </a:p>
      </dgm:t>
    </dgm:pt>
    <dgm:pt modelId="{1483FB64-6060-420D-88F0-3C20821BA876}" type="sibTrans" cxnId="{D98C488A-E625-45BE-886C-8760DCAC0C2E}">
      <dgm:prSet/>
      <dgm:spPr/>
      <dgm:t>
        <a:bodyPr/>
        <a:lstStyle/>
        <a:p>
          <a:endParaRPr lang="ru-RU"/>
        </a:p>
      </dgm:t>
    </dgm:pt>
    <dgm:pt modelId="{74D589CD-1143-4857-8A31-A614D2890CDC}">
      <dgm:prSet phldrT="[Текст]" custT="1"/>
      <dgm:spPr/>
      <dgm:t>
        <a:bodyPr/>
        <a:lstStyle/>
        <a:p>
          <a:r>
            <a:rPr lang="ru-RU" sz="1800" b="1" dirty="0" smtClean="0"/>
            <a:t>211</a:t>
          </a:r>
          <a:r>
            <a:rPr lang="ru-RU" sz="1400" dirty="0"/>
            <a:t/>
          </a:r>
          <a:br>
            <a:rPr lang="ru-RU" sz="1400" dirty="0"/>
          </a:br>
          <a:r>
            <a:rPr lang="ru-RU" sz="1200" b="1" dirty="0"/>
            <a:t>на основе документов </a:t>
          </a:r>
          <a:r>
            <a:rPr lang="en-US" sz="1200" b="1" dirty="0"/>
            <a:t>EN</a:t>
          </a:r>
          <a:endParaRPr lang="ru-RU" sz="1200" b="1" dirty="0"/>
        </a:p>
      </dgm:t>
    </dgm:pt>
    <dgm:pt modelId="{F8BB6500-0717-4F42-936E-25301E0DB4F3}" type="parTrans" cxnId="{B6722A8F-C309-462C-B1A4-ABA1D7BEE8BF}">
      <dgm:prSet/>
      <dgm:spPr/>
      <dgm:t>
        <a:bodyPr/>
        <a:lstStyle/>
        <a:p>
          <a:endParaRPr lang="ru-RU"/>
        </a:p>
      </dgm:t>
    </dgm:pt>
    <dgm:pt modelId="{E4FD3AE3-0152-4144-939C-5F86BBC9A4F1}" type="sibTrans" cxnId="{B6722A8F-C309-462C-B1A4-ABA1D7BEE8BF}">
      <dgm:prSet/>
      <dgm:spPr/>
      <dgm:t>
        <a:bodyPr/>
        <a:lstStyle/>
        <a:p>
          <a:endParaRPr lang="ru-RU"/>
        </a:p>
      </dgm:t>
    </dgm:pt>
    <dgm:pt modelId="{8F5060A6-56BB-4440-B4E9-6E2AD3740F2E}">
      <dgm:prSet phldrT="[Текст]" custT="1"/>
      <dgm:spPr/>
      <dgm:t>
        <a:bodyPr/>
        <a:lstStyle/>
        <a:p>
          <a:r>
            <a:rPr lang="ru-RU" sz="1800" b="1" dirty="0" smtClean="0"/>
            <a:t>272</a:t>
          </a:r>
          <a:r>
            <a:rPr lang="ru-RU" sz="1400" dirty="0"/>
            <a:t/>
          </a:r>
          <a:br>
            <a:rPr lang="ru-RU" sz="1400" dirty="0"/>
          </a:br>
          <a:r>
            <a:rPr lang="ru-RU" sz="1200" b="1" dirty="0"/>
            <a:t>на основе документов ИСО</a:t>
          </a:r>
        </a:p>
      </dgm:t>
    </dgm:pt>
    <dgm:pt modelId="{52C78829-C807-4CF3-A817-B567DB9E236E}" type="parTrans" cxnId="{ED2A363A-4B85-46A9-9711-7A9FB620A09A}">
      <dgm:prSet/>
      <dgm:spPr/>
      <dgm:t>
        <a:bodyPr/>
        <a:lstStyle/>
        <a:p>
          <a:endParaRPr lang="ru-RU"/>
        </a:p>
      </dgm:t>
    </dgm:pt>
    <dgm:pt modelId="{B70BA164-2511-447A-9433-3710CE5586BF}" type="sibTrans" cxnId="{ED2A363A-4B85-46A9-9711-7A9FB620A09A}">
      <dgm:prSet/>
      <dgm:spPr/>
      <dgm:t>
        <a:bodyPr/>
        <a:lstStyle/>
        <a:p>
          <a:endParaRPr lang="ru-RU"/>
        </a:p>
      </dgm:t>
    </dgm:pt>
    <dgm:pt modelId="{500C8E56-A4D9-42E4-899C-19939CFE60AA}">
      <dgm:prSet custT="1"/>
      <dgm:spPr/>
      <dgm:t>
        <a:bodyPr/>
        <a:lstStyle/>
        <a:p>
          <a:r>
            <a:rPr lang="ru-RU" sz="1800" b="1" dirty="0" smtClean="0"/>
            <a:t>192</a:t>
          </a:r>
          <a:r>
            <a:rPr lang="ru-RU" sz="1400" b="1" dirty="0" smtClean="0"/>
            <a:t> </a:t>
          </a:r>
          <a:r>
            <a:rPr lang="ru-RU" sz="1200" b="0" dirty="0"/>
            <a:t/>
          </a:r>
          <a:br>
            <a:rPr lang="ru-RU" sz="1200" b="0" dirty="0"/>
          </a:br>
          <a:r>
            <a:rPr lang="ru-RU" sz="1200" b="1" dirty="0"/>
            <a:t>на основе документов МЭК</a:t>
          </a:r>
        </a:p>
      </dgm:t>
    </dgm:pt>
    <dgm:pt modelId="{FA4049D1-4EF8-4268-95DD-6DE86F033E37}" type="parTrans" cxnId="{CAE7316C-B9D5-4D08-BA49-EA6FA8C93C45}">
      <dgm:prSet/>
      <dgm:spPr/>
      <dgm:t>
        <a:bodyPr/>
        <a:lstStyle/>
        <a:p>
          <a:endParaRPr lang="ru-RU"/>
        </a:p>
      </dgm:t>
    </dgm:pt>
    <dgm:pt modelId="{86F9C52A-1623-4ECD-B9EB-3FB5A18FD0EB}" type="sibTrans" cxnId="{CAE7316C-B9D5-4D08-BA49-EA6FA8C93C45}">
      <dgm:prSet/>
      <dgm:spPr/>
      <dgm:t>
        <a:bodyPr/>
        <a:lstStyle/>
        <a:p>
          <a:endParaRPr lang="ru-RU"/>
        </a:p>
      </dgm:t>
    </dgm:pt>
    <dgm:pt modelId="{C45D7FC2-17BA-432F-8C73-19D79ADE7DF2}" type="pres">
      <dgm:prSet presAssocID="{E1200D8D-706D-4D9C-BE96-6C269DB02090}" presName="arrowDiagram" presStyleCnt="0">
        <dgm:presLayoutVars>
          <dgm:chMax val="5"/>
          <dgm:dir/>
          <dgm:resizeHandles val="exact"/>
        </dgm:presLayoutVars>
      </dgm:prSet>
      <dgm:spPr/>
    </dgm:pt>
    <dgm:pt modelId="{60C13CFA-9033-4F3E-BF1E-D481533AC6BE}" type="pres">
      <dgm:prSet presAssocID="{E1200D8D-706D-4D9C-BE96-6C269DB02090}" presName="arrow" presStyleLbl="bgShp" presStyleIdx="0" presStyleCnt="1" custLinFactNeighborX="-17234" custLinFactNeighborY="-30897"/>
      <dgm:spPr/>
    </dgm:pt>
    <dgm:pt modelId="{2B282559-1876-4CEB-8621-18A95200C6C3}" type="pres">
      <dgm:prSet presAssocID="{E1200D8D-706D-4D9C-BE96-6C269DB02090}" presName="arrowDiagram4" presStyleCnt="0"/>
      <dgm:spPr/>
    </dgm:pt>
    <dgm:pt modelId="{5253249F-9A70-4508-9C78-FD48DBA5E979}" type="pres">
      <dgm:prSet presAssocID="{AC9B097E-F08B-4697-B909-AE59A7F8E2F1}" presName="bullet4a" presStyleLbl="node1" presStyleIdx="0" presStyleCnt="4" custLinFactX="-8903" custLinFactY="-96026" custLinFactNeighborX="-100000" custLinFactNeighborY="-100000"/>
      <dgm:spPr/>
    </dgm:pt>
    <dgm:pt modelId="{37F6BBC2-D665-497E-A9FA-E6DAB2795ACF}" type="pres">
      <dgm:prSet presAssocID="{AC9B097E-F08B-4697-B909-AE59A7F8E2F1}" presName="textBox4a" presStyleLbl="revTx" presStyleIdx="0" presStyleCnt="4" custScaleX="209770" custScaleY="123380" custLinFactNeighborX="17332" custLinFactNeighborY="-5845">
        <dgm:presLayoutVars>
          <dgm:bulletEnabled val="1"/>
        </dgm:presLayoutVars>
      </dgm:prSet>
      <dgm:spPr/>
      <dgm:t>
        <a:bodyPr/>
        <a:lstStyle/>
        <a:p>
          <a:endParaRPr lang="ru-RU"/>
        </a:p>
      </dgm:t>
    </dgm:pt>
    <dgm:pt modelId="{9B680BF6-2323-4D1D-80E5-745A5328595B}" type="pres">
      <dgm:prSet presAssocID="{74D589CD-1143-4857-8A31-A614D2890CDC}" presName="bullet4b" presStyleLbl="node1" presStyleIdx="1" presStyleCnt="4" custLinFactNeighborX="-47564" custLinFactNeighborY="-61171"/>
      <dgm:spPr/>
    </dgm:pt>
    <dgm:pt modelId="{6732C31C-588F-4DF1-B057-9A3F7C7D72C7}" type="pres">
      <dgm:prSet presAssocID="{74D589CD-1143-4857-8A31-A614D2890CDC}" presName="textBox4b" presStyleLbl="revTx" presStyleIdx="1" presStyleCnt="4" custScaleX="119400" custLinFactNeighborX="13264" custLinFactNeighborY="-11400">
        <dgm:presLayoutVars>
          <dgm:bulletEnabled val="1"/>
        </dgm:presLayoutVars>
      </dgm:prSet>
      <dgm:spPr/>
      <dgm:t>
        <a:bodyPr/>
        <a:lstStyle/>
        <a:p>
          <a:endParaRPr lang="ru-RU"/>
        </a:p>
      </dgm:t>
    </dgm:pt>
    <dgm:pt modelId="{48700445-1736-41D9-A4E1-B02C1791EFEE}" type="pres">
      <dgm:prSet presAssocID="{8F5060A6-56BB-4440-B4E9-6E2AD3740F2E}" presName="bullet4c" presStyleLbl="node1" presStyleIdx="2" presStyleCnt="4" custLinFactNeighborX="-12892" custLinFactNeighborY="-47260"/>
      <dgm:spPr/>
    </dgm:pt>
    <dgm:pt modelId="{BD1138B9-86F8-42D3-924D-609A9387ABA9}" type="pres">
      <dgm:prSet presAssocID="{8F5060A6-56BB-4440-B4E9-6E2AD3740F2E}" presName="textBox4c" presStyleLbl="revTx" presStyleIdx="2" presStyleCnt="4" custScaleX="118646" custLinFactNeighborX="17891" custLinFactNeighborY="-486">
        <dgm:presLayoutVars>
          <dgm:bulletEnabled val="1"/>
        </dgm:presLayoutVars>
      </dgm:prSet>
      <dgm:spPr/>
      <dgm:t>
        <a:bodyPr/>
        <a:lstStyle/>
        <a:p>
          <a:endParaRPr lang="ru-RU"/>
        </a:p>
      </dgm:t>
    </dgm:pt>
    <dgm:pt modelId="{D3220C41-72C7-48F4-B2DB-E2925188D6CB}" type="pres">
      <dgm:prSet presAssocID="{500C8E56-A4D9-42E4-899C-19939CFE60AA}" presName="bullet4d" presStyleLbl="node1" presStyleIdx="3" presStyleCnt="4" custLinFactNeighborY="-37783"/>
      <dgm:spPr/>
    </dgm:pt>
    <dgm:pt modelId="{B6CA044A-F49C-43F1-BBE4-D2001D4B6D85}" type="pres">
      <dgm:prSet presAssocID="{500C8E56-A4D9-42E4-899C-19939CFE60AA}" presName="textBox4d" presStyleLbl="revTx" presStyleIdx="3" presStyleCnt="4" custScaleX="143648" custLinFactNeighborX="40193" custLinFactNeighborY="1940">
        <dgm:presLayoutVars>
          <dgm:bulletEnabled val="1"/>
        </dgm:presLayoutVars>
      </dgm:prSet>
      <dgm:spPr/>
      <dgm:t>
        <a:bodyPr/>
        <a:lstStyle/>
        <a:p>
          <a:endParaRPr lang="ru-RU"/>
        </a:p>
      </dgm:t>
    </dgm:pt>
  </dgm:ptLst>
  <dgm:cxnLst>
    <dgm:cxn modelId="{5D636194-B5F3-4079-902B-7ED0205DA59F}" type="presOf" srcId="{E1200D8D-706D-4D9C-BE96-6C269DB02090}" destId="{C45D7FC2-17BA-432F-8C73-19D79ADE7DF2}" srcOrd="0" destOrd="0" presId="urn:microsoft.com/office/officeart/2005/8/layout/arrow2"/>
    <dgm:cxn modelId="{1BC890C0-E23C-470C-B07D-BD9025C4E149}" type="presOf" srcId="{500C8E56-A4D9-42E4-899C-19939CFE60AA}" destId="{B6CA044A-F49C-43F1-BBE4-D2001D4B6D85}" srcOrd="0" destOrd="0" presId="urn:microsoft.com/office/officeart/2005/8/layout/arrow2"/>
    <dgm:cxn modelId="{ED2A363A-4B85-46A9-9711-7A9FB620A09A}" srcId="{E1200D8D-706D-4D9C-BE96-6C269DB02090}" destId="{8F5060A6-56BB-4440-B4E9-6E2AD3740F2E}" srcOrd="2" destOrd="0" parTransId="{52C78829-C807-4CF3-A817-B567DB9E236E}" sibTransId="{B70BA164-2511-447A-9433-3710CE5586BF}"/>
    <dgm:cxn modelId="{CAE7316C-B9D5-4D08-BA49-EA6FA8C93C45}" srcId="{E1200D8D-706D-4D9C-BE96-6C269DB02090}" destId="{500C8E56-A4D9-42E4-899C-19939CFE60AA}" srcOrd="3" destOrd="0" parTransId="{FA4049D1-4EF8-4268-95DD-6DE86F033E37}" sibTransId="{86F9C52A-1623-4ECD-B9EB-3FB5A18FD0EB}"/>
    <dgm:cxn modelId="{3E4DC20B-0ED4-40DF-B862-E5181E6A4658}" type="presOf" srcId="{74D589CD-1143-4857-8A31-A614D2890CDC}" destId="{6732C31C-588F-4DF1-B057-9A3F7C7D72C7}" srcOrd="0" destOrd="0" presId="urn:microsoft.com/office/officeart/2005/8/layout/arrow2"/>
    <dgm:cxn modelId="{EE2D2121-D5C5-49A4-8057-761234B6573B}" type="presOf" srcId="{8F5060A6-56BB-4440-B4E9-6E2AD3740F2E}" destId="{BD1138B9-86F8-42D3-924D-609A9387ABA9}" srcOrd="0" destOrd="0" presId="urn:microsoft.com/office/officeart/2005/8/layout/arrow2"/>
    <dgm:cxn modelId="{D98C488A-E625-45BE-886C-8760DCAC0C2E}" srcId="{E1200D8D-706D-4D9C-BE96-6C269DB02090}" destId="{AC9B097E-F08B-4697-B909-AE59A7F8E2F1}" srcOrd="0" destOrd="0" parTransId="{DEBE6B17-4CB5-41BA-AE84-DEAE93E56CCA}" sibTransId="{1483FB64-6060-420D-88F0-3C20821BA876}"/>
    <dgm:cxn modelId="{B6722A8F-C309-462C-B1A4-ABA1D7BEE8BF}" srcId="{E1200D8D-706D-4D9C-BE96-6C269DB02090}" destId="{74D589CD-1143-4857-8A31-A614D2890CDC}" srcOrd="1" destOrd="0" parTransId="{F8BB6500-0717-4F42-936E-25301E0DB4F3}" sibTransId="{E4FD3AE3-0152-4144-939C-5F86BBC9A4F1}"/>
    <dgm:cxn modelId="{630FF920-3DD9-4BC5-A02B-C4432F3B8727}" type="presOf" srcId="{AC9B097E-F08B-4697-B909-AE59A7F8E2F1}" destId="{37F6BBC2-D665-497E-A9FA-E6DAB2795ACF}" srcOrd="0" destOrd="0" presId="urn:microsoft.com/office/officeart/2005/8/layout/arrow2"/>
    <dgm:cxn modelId="{108F93BD-E95E-4A8A-A649-4E3B6471DF82}" type="presParOf" srcId="{C45D7FC2-17BA-432F-8C73-19D79ADE7DF2}" destId="{60C13CFA-9033-4F3E-BF1E-D481533AC6BE}" srcOrd="0" destOrd="0" presId="urn:microsoft.com/office/officeart/2005/8/layout/arrow2"/>
    <dgm:cxn modelId="{E03F89AA-FAD7-4B68-B715-3855047BE8F9}" type="presParOf" srcId="{C45D7FC2-17BA-432F-8C73-19D79ADE7DF2}" destId="{2B282559-1876-4CEB-8621-18A95200C6C3}" srcOrd="1" destOrd="0" presId="urn:microsoft.com/office/officeart/2005/8/layout/arrow2"/>
    <dgm:cxn modelId="{A43B12A8-28DC-4764-BDD5-D02AE4822B5B}" type="presParOf" srcId="{2B282559-1876-4CEB-8621-18A95200C6C3}" destId="{5253249F-9A70-4508-9C78-FD48DBA5E979}" srcOrd="0" destOrd="0" presId="urn:microsoft.com/office/officeart/2005/8/layout/arrow2"/>
    <dgm:cxn modelId="{4D1C58BA-5749-4325-B041-39832952116F}" type="presParOf" srcId="{2B282559-1876-4CEB-8621-18A95200C6C3}" destId="{37F6BBC2-D665-497E-A9FA-E6DAB2795ACF}" srcOrd="1" destOrd="0" presId="urn:microsoft.com/office/officeart/2005/8/layout/arrow2"/>
    <dgm:cxn modelId="{B698BBE6-509D-4208-97C4-2519C79F6924}" type="presParOf" srcId="{2B282559-1876-4CEB-8621-18A95200C6C3}" destId="{9B680BF6-2323-4D1D-80E5-745A5328595B}" srcOrd="2" destOrd="0" presId="urn:microsoft.com/office/officeart/2005/8/layout/arrow2"/>
    <dgm:cxn modelId="{AC25E33F-CA59-41A7-ABE5-E7C0CC1D166B}" type="presParOf" srcId="{2B282559-1876-4CEB-8621-18A95200C6C3}" destId="{6732C31C-588F-4DF1-B057-9A3F7C7D72C7}" srcOrd="3" destOrd="0" presId="urn:microsoft.com/office/officeart/2005/8/layout/arrow2"/>
    <dgm:cxn modelId="{FAA5A31B-CD74-41D5-BDDD-8CF6820E4123}" type="presParOf" srcId="{2B282559-1876-4CEB-8621-18A95200C6C3}" destId="{48700445-1736-41D9-A4E1-B02C1791EFEE}" srcOrd="4" destOrd="0" presId="urn:microsoft.com/office/officeart/2005/8/layout/arrow2"/>
    <dgm:cxn modelId="{C0634A4B-5FAC-4B2E-9580-8CEE4D4AE71B}" type="presParOf" srcId="{2B282559-1876-4CEB-8621-18A95200C6C3}" destId="{BD1138B9-86F8-42D3-924D-609A9387ABA9}" srcOrd="5" destOrd="0" presId="urn:microsoft.com/office/officeart/2005/8/layout/arrow2"/>
    <dgm:cxn modelId="{E82DDF48-DB57-4AB4-9D99-028C6AA68E08}" type="presParOf" srcId="{2B282559-1876-4CEB-8621-18A95200C6C3}" destId="{D3220C41-72C7-48F4-B2DB-E2925188D6CB}" srcOrd="6" destOrd="0" presId="urn:microsoft.com/office/officeart/2005/8/layout/arrow2"/>
    <dgm:cxn modelId="{8C1E9F4C-342A-48D2-9B9E-F030E077EF59}" type="presParOf" srcId="{2B282559-1876-4CEB-8621-18A95200C6C3}" destId="{B6CA044A-F49C-43F1-BBE4-D2001D4B6D85}" srcOrd="7" destOrd="0" presId="urn:microsoft.com/office/officeart/2005/8/layout/arrow2"/>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9F6ABF4-CA88-4FD8-B6FE-0AE7B192B06C}">
      <dsp:nvSpPr>
        <dsp:cNvPr id="0" name=""/>
        <dsp:cNvSpPr/>
      </dsp:nvSpPr>
      <dsp:spPr>
        <a:xfrm>
          <a:off x="1550894" y="-126402"/>
          <a:ext cx="1047252" cy="81252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b="1" kern="1200" dirty="0" smtClean="0">
              <a:latin typeface="Arial" panose="020B0604020202020204" pitchFamily="34" charset="0"/>
              <a:cs typeface="Arial" panose="020B0604020202020204" pitchFamily="34" charset="0"/>
            </a:rPr>
            <a:t>Пищевая </a:t>
          </a:r>
          <a:r>
            <a:rPr lang="ru-RU" sz="1000" b="1" kern="1200" dirty="0">
              <a:latin typeface="Arial" panose="020B0604020202020204" pitchFamily="34" charset="0"/>
              <a:cs typeface="Arial" panose="020B0604020202020204" pitchFamily="34" charset="0"/>
            </a:rPr>
            <a:t>продукция</a:t>
          </a:r>
        </a:p>
      </dsp:txBody>
      <dsp:txXfrm>
        <a:off x="1550894" y="-126402"/>
        <a:ext cx="1047252" cy="812526"/>
      </dsp:txXfrm>
    </dsp:sp>
    <dsp:sp modelId="{F3C7E205-8621-4B21-B211-16C639EFA7EC}">
      <dsp:nvSpPr>
        <dsp:cNvPr id="0" name=""/>
        <dsp:cNvSpPr/>
      </dsp:nvSpPr>
      <dsp:spPr>
        <a:xfrm>
          <a:off x="189995" y="142301"/>
          <a:ext cx="3181114" cy="3181114"/>
        </a:xfrm>
        <a:custGeom>
          <a:avLst/>
          <a:gdLst/>
          <a:ahLst/>
          <a:cxnLst/>
          <a:rect l="0" t="0" r="0" b="0"/>
          <a:pathLst>
            <a:path>
              <a:moveTo>
                <a:pt x="2411430" y="228191"/>
              </a:moveTo>
              <a:arcTo wR="1590557" hR="1590557" stAng="18064226" swAng="812140"/>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1F47F61-93C3-4319-88D1-58CF136E2E84}">
      <dsp:nvSpPr>
        <dsp:cNvPr id="0" name=""/>
        <dsp:cNvSpPr/>
      </dsp:nvSpPr>
      <dsp:spPr>
        <a:xfrm>
          <a:off x="2794437" y="603148"/>
          <a:ext cx="1047252" cy="81252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sz="800" b="1" kern="1200" dirty="0" smtClean="0">
              <a:latin typeface="Arial" panose="020B0604020202020204" pitchFamily="34" charset="0"/>
              <a:cs typeface="Arial" panose="020B0604020202020204" pitchFamily="34" charset="0"/>
            </a:rPr>
            <a:t>Колесный </a:t>
          </a:r>
          <a:r>
            <a:rPr lang="ru-RU" sz="800" b="1" kern="1200" dirty="0">
              <a:latin typeface="Arial" panose="020B0604020202020204" pitchFamily="34" charset="0"/>
              <a:cs typeface="Arial" panose="020B0604020202020204" pitchFamily="34" charset="0"/>
            </a:rPr>
            <a:t>транспорт, </a:t>
          </a:r>
          <a:r>
            <a:rPr lang="ru-RU" sz="800" b="1" kern="1200" dirty="0" smtClean="0">
              <a:latin typeface="Arial" panose="020B0604020202020204" pitchFamily="34" charset="0"/>
              <a:cs typeface="Arial" panose="020B0604020202020204" pitchFamily="34" charset="0"/>
            </a:rPr>
            <a:t/>
          </a:r>
          <a:br>
            <a:rPr lang="ru-RU" sz="800" b="1" kern="1200" dirty="0" smtClean="0">
              <a:latin typeface="Arial" panose="020B0604020202020204" pitchFamily="34" charset="0"/>
              <a:cs typeface="Arial" panose="020B0604020202020204" pitchFamily="34" charset="0"/>
            </a:rPr>
          </a:br>
          <a:r>
            <a:rPr lang="ru-RU" sz="800" b="1" kern="1200" dirty="0" smtClean="0">
              <a:latin typeface="Arial" panose="020B0604020202020204" pitchFamily="34" charset="0"/>
              <a:cs typeface="Arial" panose="020B0604020202020204" pitchFamily="34" charset="0"/>
            </a:rPr>
            <a:t>с/х </a:t>
          </a:r>
          <a:r>
            <a:rPr lang="ru-RU" sz="800" b="1" kern="1200" dirty="0">
              <a:latin typeface="Arial" panose="020B0604020202020204" pitchFamily="34" charset="0"/>
              <a:cs typeface="Arial" panose="020B0604020202020204" pitchFamily="34" charset="0"/>
            </a:rPr>
            <a:t>техника</a:t>
          </a:r>
        </a:p>
      </dsp:txBody>
      <dsp:txXfrm>
        <a:off x="2794437" y="603148"/>
        <a:ext cx="1047252" cy="812526"/>
      </dsp:txXfrm>
    </dsp:sp>
    <dsp:sp modelId="{CCCA209B-1D1F-48AC-A5B0-DF2270440013}">
      <dsp:nvSpPr>
        <dsp:cNvPr id="0" name=""/>
        <dsp:cNvSpPr/>
      </dsp:nvSpPr>
      <dsp:spPr>
        <a:xfrm>
          <a:off x="529777" y="586045"/>
          <a:ext cx="3181114" cy="3181114"/>
        </a:xfrm>
        <a:custGeom>
          <a:avLst/>
          <a:gdLst/>
          <a:ahLst/>
          <a:cxnLst/>
          <a:rect l="0" t="0" r="0" b="0"/>
          <a:pathLst>
            <a:path>
              <a:moveTo>
                <a:pt x="2988483" y="831825"/>
              </a:moveTo>
              <a:arcTo wR="1590557" hR="1590557" stAng="19890532" swAng="529859"/>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1BE4B4A-FAAA-4BC5-9EAA-DBA2FEEEB8DB}">
      <dsp:nvSpPr>
        <dsp:cNvPr id="0" name=""/>
        <dsp:cNvSpPr/>
      </dsp:nvSpPr>
      <dsp:spPr>
        <a:xfrm>
          <a:off x="3101540" y="1643828"/>
          <a:ext cx="1047252" cy="81252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sz="800" b="1" kern="1200" dirty="0" smtClean="0">
              <a:latin typeface="Arial" panose="020B0604020202020204" pitchFamily="34" charset="0"/>
              <a:cs typeface="Arial" panose="020B0604020202020204" pitchFamily="34" charset="0"/>
            </a:rPr>
            <a:t>Продукция </a:t>
          </a:r>
          <a:r>
            <a:rPr lang="ru-RU" sz="800" b="1" kern="1200" dirty="0">
              <a:latin typeface="Arial" panose="020B0604020202020204" pitchFamily="34" charset="0"/>
              <a:cs typeface="Arial" panose="020B0604020202020204" pitchFamily="34" charset="0"/>
            </a:rPr>
            <a:t>легкой промышленности</a:t>
          </a:r>
        </a:p>
      </dsp:txBody>
      <dsp:txXfrm>
        <a:off x="3101540" y="1643828"/>
        <a:ext cx="1047252" cy="812526"/>
      </dsp:txXfrm>
    </dsp:sp>
    <dsp:sp modelId="{760F40B1-94A0-4F91-B0A9-E5B4B8CBC0AE}">
      <dsp:nvSpPr>
        <dsp:cNvPr id="0" name=""/>
        <dsp:cNvSpPr/>
      </dsp:nvSpPr>
      <dsp:spPr>
        <a:xfrm>
          <a:off x="576975" y="30984"/>
          <a:ext cx="3181114" cy="3181114"/>
        </a:xfrm>
        <a:custGeom>
          <a:avLst/>
          <a:gdLst/>
          <a:ahLst/>
          <a:cxnLst/>
          <a:rect l="0" t="0" r="0" b="0"/>
          <a:pathLst>
            <a:path>
              <a:moveTo>
                <a:pt x="2942180" y="2429000"/>
              </a:moveTo>
              <a:arcTo wR="1590557" hR="1590557" stAng="1908737" swAng="906799"/>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B5DFEE4-3B8A-4E52-BAC4-8C1143AC900F}">
      <dsp:nvSpPr>
        <dsp:cNvPr id="0" name=""/>
        <dsp:cNvSpPr/>
      </dsp:nvSpPr>
      <dsp:spPr>
        <a:xfrm>
          <a:off x="2239454" y="2786303"/>
          <a:ext cx="1047252" cy="81252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sz="800" b="1" kern="1200" dirty="0" smtClean="0">
              <a:latin typeface="Arial" panose="020B0604020202020204" pitchFamily="34" charset="0"/>
              <a:cs typeface="Arial" panose="020B0604020202020204" pitchFamily="34" charset="0"/>
            </a:rPr>
            <a:t>Продукция </a:t>
          </a:r>
          <a:r>
            <a:rPr lang="ru-RU" sz="800" b="1" kern="1200" dirty="0">
              <a:latin typeface="Arial" panose="020B0604020202020204" pitchFamily="34" charset="0"/>
              <a:cs typeface="Arial" panose="020B0604020202020204" pitchFamily="34" charset="0"/>
            </a:rPr>
            <a:t>для детей и подростков</a:t>
          </a:r>
        </a:p>
      </dsp:txBody>
      <dsp:txXfrm>
        <a:off x="2239454" y="2786303"/>
        <a:ext cx="1047252" cy="812526"/>
      </dsp:txXfrm>
    </dsp:sp>
    <dsp:sp modelId="{57C3D083-1D2C-49D3-8BDF-CF33AB33A925}">
      <dsp:nvSpPr>
        <dsp:cNvPr id="0" name=""/>
        <dsp:cNvSpPr/>
      </dsp:nvSpPr>
      <dsp:spPr>
        <a:xfrm>
          <a:off x="410227" y="188861"/>
          <a:ext cx="3181114" cy="3181114"/>
        </a:xfrm>
        <a:custGeom>
          <a:avLst/>
          <a:gdLst/>
          <a:ahLst/>
          <a:cxnLst/>
          <a:rect l="0" t="0" r="0" b="0"/>
          <a:pathLst>
            <a:path>
              <a:moveTo>
                <a:pt x="1825946" y="3163600"/>
              </a:moveTo>
              <a:arcTo wR="1590557" hR="1590557" stAng="4889367" swAng="704073"/>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BA5CE3C-D32B-427C-A726-850FF37CECB3}">
      <dsp:nvSpPr>
        <dsp:cNvPr id="0" name=""/>
        <dsp:cNvSpPr/>
      </dsp:nvSpPr>
      <dsp:spPr>
        <a:xfrm>
          <a:off x="860766" y="2802814"/>
          <a:ext cx="1047252" cy="812526"/>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sz="800" b="1" kern="1200" dirty="0" smtClean="0">
              <a:latin typeface="Arial" panose="020B0604020202020204" pitchFamily="34" charset="0"/>
              <a:cs typeface="Arial" panose="020B0604020202020204" pitchFamily="34" charset="0"/>
            </a:rPr>
            <a:t>Продукция машиностроения и электротехники</a:t>
          </a:r>
          <a:endParaRPr lang="ru-RU" sz="800" b="1" kern="1200" dirty="0">
            <a:latin typeface="Arial" panose="020B0604020202020204" pitchFamily="34" charset="0"/>
            <a:cs typeface="Arial" panose="020B0604020202020204" pitchFamily="34" charset="0"/>
          </a:endParaRPr>
        </a:p>
      </dsp:txBody>
      <dsp:txXfrm>
        <a:off x="860766" y="2802814"/>
        <a:ext cx="1047252" cy="812526"/>
      </dsp:txXfrm>
    </dsp:sp>
    <dsp:sp modelId="{0394E30D-AADE-40CD-87B2-66054955D3E4}">
      <dsp:nvSpPr>
        <dsp:cNvPr id="0" name=""/>
        <dsp:cNvSpPr/>
      </dsp:nvSpPr>
      <dsp:spPr>
        <a:xfrm>
          <a:off x="419083" y="80790"/>
          <a:ext cx="3181114" cy="3181114"/>
        </a:xfrm>
        <a:custGeom>
          <a:avLst/>
          <a:gdLst/>
          <a:ahLst/>
          <a:cxnLst/>
          <a:rect l="0" t="0" r="0" b="0"/>
          <a:pathLst>
            <a:path>
              <a:moveTo>
                <a:pt x="469644" y="2719019"/>
              </a:moveTo>
              <a:arcTo wR="1590557" hR="1590557" stAng="8088463" swAng="906890"/>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E8131CE-6646-4F62-B17B-10B640B902CF}">
      <dsp:nvSpPr>
        <dsp:cNvPr id="0" name=""/>
        <dsp:cNvSpPr/>
      </dsp:nvSpPr>
      <dsp:spPr>
        <a:xfrm>
          <a:off x="-44755" y="1635395"/>
          <a:ext cx="1137325" cy="82939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ru-RU" sz="800" b="1" kern="1200" dirty="0">
              <a:latin typeface="Arial" panose="020B0604020202020204" pitchFamily="34" charset="0"/>
              <a:cs typeface="Arial" panose="020B0604020202020204" pitchFamily="34" charset="0"/>
            </a:rPr>
            <a:t>Железнодорожный транспорт</a:t>
          </a:r>
        </a:p>
      </dsp:txBody>
      <dsp:txXfrm>
        <a:off x="-44755" y="1635395"/>
        <a:ext cx="1137325" cy="829396"/>
      </dsp:txXfrm>
    </dsp:sp>
    <dsp:sp modelId="{D123295B-631D-46B4-B299-EF41478EF483}">
      <dsp:nvSpPr>
        <dsp:cNvPr id="0" name=""/>
        <dsp:cNvSpPr/>
      </dsp:nvSpPr>
      <dsp:spPr>
        <a:xfrm>
          <a:off x="470923" y="479000"/>
          <a:ext cx="3181114" cy="3181114"/>
        </a:xfrm>
        <a:custGeom>
          <a:avLst/>
          <a:gdLst/>
          <a:ahLst/>
          <a:cxnLst/>
          <a:rect l="0" t="0" r="0" b="0"/>
          <a:pathLst>
            <a:path>
              <a:moveTo>
                <a:pt x="61104" y="1153927"/>
              </a:moveTo>
              <a:arcTo wR="1590557" hR="1590557" stAng="11755982" swAng="543952"/>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3E6F9DC-0817-4001-AADB-9BC558DD0916}">
      <dsp:nvSpPr>
        <dsp:cNvPr id="0" name=""/>
        <dsp:cNvSpPr/>
      </dsp:nvSpPr>
      <dsp:spPr>
        <a:xfrm>
          <a:off x="262301" y="565666"/>
          <a:ext cx="1137325" cy="82939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ru-RU" sz="1000" b="1" kern="1200" dirty="0" smtClean="0">
              <a:latin typeface="Arial" panose="020B0604020202020204" pitchFamily="34" charset="0"/>
              <a:cs typeface="Arial" panose="020B0604020202020204" pitchFamily="34" charset="0"/>
            </a:rPr>
            <a:t>Топливо</a:t>
          </a:r>
          <a:endParaRPr lang="ru-RU" sz="1000" b="1" kern="1200" dirty="0">
            <a:latin typeface="Arial" panose="020B0604020202020204" pitchFamily="34" charset="0"/>
            <a:cs typeface="Arial" panose="020B0604020202020204" pitchFamily="34" charset="0"/>
          </a:endParaRPr>
        </a:p>
      </dsp:txBody>
      <dsp:txXfrm>
        <a:off x="262301" y="565666"/>
        <a:ext cx="1137325" cy="829396"/>
      </dsp:txXfrm>
    </dsp:sp>
    <dsp:sp modelId="{14AD9274-B2D0-4B05-8295-BA90ECC8F60C}">
      <dsp:nvSpPr>
        <dsp:cNvPr id="0" name=""/>
        <dsp:cNvSpPr/>
      </dsp:nvSpPr>
      <dsp:spPr>
        <a:xfrm>
          <a:off x="746963" y="160387"/>
          <a:ext cx="3181114" cy="3181114"/>
        </a:xfrm>
        <a:custGeom>
          <a:avLst/>
          <a:gdLst/>
          <a:ahLst/>
          <a:cxnLst/>
          <a:rect l="0" t="0" r="0" b="0"/>
          <a:pathLst>
            <a:path>
              <a:moveTo>
                <a:pt x="532421" y="403030"/>
              </a:moveTo>
              <a:arcTo wR="1590557" hR="1590557" stAng="13697858" swAng="716399"/>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ABB2A94-B791-4061-9A72-A2DE15B452ED}">
      <dsp:nvSpPr>
        <dsp:cNvPr id="0" name=""/>
        <dsp:cNvSpPr/>
      </dsp:nvSpPr>
      <dsp:spPr>
        <a:xfrm>
          <a:off x="1477559" y="1183784"/>
          <a:ext cx="909557" cy="90955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ru-RU" sz="1000" kern="1200" dirty="0" smtClean="0"/>
            <a:t>2526</a:t>
          </a:r>
        </a:p>
        <a:p>
          <a:pPr lvl="0" algn="ctr" defTabSz="444500">
            <a:lnSpc>
              <a:spcPct val="90000"/>
            </a:lnSpc>
            <a:spcBef>
              <a:spcPct val="0"/>
            </a:spcBef>
            <a:spcAft>
              <a:spcPct val="35000"/>
            </a:spcAft>
          </a:pPr>
          <a:r>
            <a:rPr lang="ru-RU" sz="1000" kern="1200" dirty="0" smtClean="0"/>
            <a:t>стандартов</a:t>
          </a:r>
          <a:endParaRPr lang="ru-RU" sz="1000" kern="1200" dirty="0"/>
        </a:p>
      </dsp:txBody>
      <dsp:txXfrm>
        <a:off x="1477559" y="1183784"/>
        <a:ext cx="909557" cy="909557"/>
      </dsp:txXfrm>
    </dsp:sp>
    <dsp:sp modelId="{7995CBC0-6052-4706-A0AA-697D45E135CB}">
      <dsp:nvSpPr>
        <dsp:cNvPr id="0" name=""/>
        <dsp:cNvSpPr/>
      </dsp:nvSpPr>
      <dsp:spPr>
        <a:xfrm rot="16200000">
          <a:off x="1795699" y="1025964"/>
          <a:ext cx="273276" cy="42363"/>
        </a:xfrm>
        <a:custGeom>
          <a:avLst/>
          <a:gdLst/>
          <a:ahLst/>
          <a:cxnLst/>
          <a:rect l="0" t="0" r="0" b="0"/>
          <a:pathLst>
            <a:path>
              <a:moveTo>
                <a:pt x="0" y="21181"/>
              </a:moveTo>
              <a:lnTo>
                <a:pt x="273276" y="2118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6200000">
        <a:off x="1925506" y="1040314"/>
        <a:ext cx="13663" cy="13663"/>
      </dsp:txXfrm>
    </dsp:sp>
    <dsp:sp modelId="{CE4FA1C4-50D2-4D48-B2AD-51768CA3FA4C}">
      <dsp:nvSpPr>
        <dsp:cNvPr id="0" name=""/>
        <dsp:cNvSpPr/>
      </dsp:nvSpPr>
      <dsp:spPr>
        <a:xfrm>
          <a:off x="1477559" y="950"/>
          <a:ext cx="909557" cy="90955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ru-RU" sz="1000" kern="1200" dirty="0"/>
            <a:t>Республика Беларусь</a:t>
          </a:r>
          <a:br>
            <a:rPr lang="ru-RU" sz="1000" kern="1200" dirty="0"/>
          </a:br>
          <a:r>
            <a:rPr lang="ru-RU" sz="1000" kern="1200" dirty="0" smtClean="0"/>
            <a:t>648 </a:t>
          </a:r>
          <a:r>
            <a:rPr lang="ru-RU" sz="1000" kern="1200" dirty="0"/>
            <a:t>ГОСТ</a:t>
          </a:r>
        </a:p>
      </dsp:txBody>
      <dsp:txXfrm>
        <a:off x="1477559" y="950"/>
        <a:ext cx="909557" cy="909557"/>
      </dsp:txXfrm>
    </dsp:sp>
    <dsp:sp modelId="{52AFBB06-493B-44EE-A442-E27D2068E5DA}">
      <dsp:nvSpPr>
        <dsp:cNvPr id="0" name=""/>
        <dsp:cNvSpPr/>
      </dsp:nvSpPr>
      <dsp:spPr>
        <a:xfrm rot="9165250">
          <a:off x="1164978" y="1913565"/>
          <a:ext cx="384360" cy="42363"/>
        </a:xfrm>
        <a:custGeom>
          <a:avLst/>
          <a:gdLst/>
          <a:ahLst/>
          <a:cxnLst/>
          <a:rect l="0" t="0" r="0" b="0"/>
          <a:pathLst>
            <a:path>
              <a:moveTo>
                <a:pt x="0" y="21181"/>
              </a:moveTo>
              <a:lnTo>
                <a:pt x="384360" y="2118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9165250">
        <a:off x="1347549" y="1925138"/>
        <a:ext cx="19218" cy="19218"/>
      </dsp:txXfrm>
    </dsp:sp>
    <dsp:sp modelId="{4D841DC3-3250-4881-A32B-F428CD3CDF2D}">
      <dsp:nvSpPr>
        <dsp:cNvPr id="0" name=""/>
        <dsp:cNvSpPr/>
      </dsp:nvSpPr>
      <dsp:spPr>
        <a:xfrm>
          <a:off x="327200" y="1776152"/>
          <a:ext cx="909557" cy="90955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ru-RU" sz="1000" kern="1200" dirty="0"/>
            <a:t>Российская Федерация</a:t>
          </a:r>
          <a:br>
            <a:rPr lang="ru-RU" sz="1000" kern="1200" dirty="0"/>
          </a:br>
          <a:r>
            <a:rPr lang="ru-RU" sz="1000" kern="1200" dirty="0" smtClean="0"/>
            <a:t>1626 </a:t>
          </a:r>
          <a:r>
            <a:rPr lang="ru-RU" sz="1000" kern="1200" dirty="0"/>
            <a:t>ГОСТ</a:t>
          </a:r>
        </a:p>
      </dsp:txBody>
      <dsp:txXfrm>
        <a:off x="327200" y="1776152"/>
        <a:ext cx="909557" cy="909557"/>
      </dsp:txXfrm>
    </dsp:sp>
    <dsp:sp modelId="{A1AC1358-F5CA-4CA6-9244-0B5F0DC569D5}">
      <dsp:nvSpPr>
        <dsp:cNvPr id="0" name=""/>
        <dsp:cNvSpPr/>
      </dsp:nvSpPr>
      <dsp:spPr>
        <a:xfrm rot="12492072">
          <a:off x="1178779" y="1313855"/>
          <a:ext cx="375023" cy="42363"/>
        </a:xfrm>
        <a:custGeom>
          <a:avLst/>
          <a:gdLst/>
          <a:ahLst/>
          <a:cxnLst/>
          <a:rect l="0" t="0" r="0" b="0"/>
          <a:pathLst>
            <a:path>
              <a:moveTo>
                <a:pt x="0" y="21181"/>
              </a:moveTo>
              <a:lnTo>
                <a:pt x="375023" y="2118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2492072">
        <a:off x="1356915" y="1325661"/>
        <a:ext cx="18751" cy="18751"/>
      </dsp:txXfrm>
    </dsp:sp>
    <dsp:sp modelId="{864B7763-EF5B-4429-97AB-488E54EB3A51}">
      <dsp:nvSpPr>
        <dsp:cNvPr id="0" name=""/>
        <dsp:cNvSpPr/>
      </dsp:nvSpPr>
      <dsp:spPr>
        <a:xfrm>
          <a:off x="345466" y="576731"/>
          <a:ext cx="909557" cy="90955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ru-RU" sz="1000" kern="1200" dirty="0"/>
            <a:t>Республика Казахстан</a:t>
          </a:r>
          <a:br>
            <a:rPr lang="ru-RU" sz="1000" kern="1200" dirty="0"/>
          </a:br>
          <a:r>
            <a:rPr lang="ru-RU" sz="1000" kern="1200" dirty="0" smtClean="0"/>
            <a:t>251 </a:t>
          </a:r>
          <a:r>
            <a:rPr lang="ru-RU" sz="1000" kern="1200" dirty="0"/>
            <a:t>ГОСТ</a:t>
          </a:r>
        </a:p>
      </dsp:txBody>
      <dsp:txXfrm>
        <a:off x="345466" y="576731"/>
        <a:ext cx="909557" cy="90955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0C13CFA-9033-4F3E-BF1E-D481533AC6BE}">
      <dsp:nvSpPr>
        <dsp:cNvPr id="0" name=""/>
        <dsp:cNvSpPr/>
      </dsp:nvSpPr>
      <dsp:spPr>
        <a:xfrm>
          <a:off x="0" y="-31740"/>
          <a:ext cx="3650633" cy="2281646"/>
        </a:xfrm>
        <a:prstGeom prst="swooshArrow">
          <a:avLst>
            <a:gd name="adj1" fmla="val 25000"/>
            <a:gd name="adj2" fmla="val 25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53249F-9A70-4508-9C78-FD48DBA5E979}">
      <dsp:nvSpPr>
        <dsp:cNvPr id="0" name=""/>
        <dsp:cNvSpPr/>
      </dsp:nvSpPr>
      <dsp:spPr>
        <a:xfrm>
          <a:off x="524551" y="1500299"/>
          <a:ext cx="83964" cy="8396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F6BBC2-D665-497E-A9FA-E6DAB2795ACF}">
      <dsp:nvSpPr>
        <dsp:cNvPr id="0" name=""/>
        <dsp:cNvSpPr/>
      </dsp:nvSpPr>
      <dsp:spPr>
        <a:xfrm>
          <a:off x="423545" y="1611653"/>
          <a:ext cx="1309506" cy="669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4491" tIns="0" rIns="0" bIns="0" numCol="1" spcCol="1270" anchor="t" anchorCtr="0">
          <a:noAutofit/>
        </a:bodyPr>
        <a:lstStyle/>
        <a:p>
          <a:pPr lvl="0" algn="l" defTabSz="711200">
            <a:lnSpc>
              <a:spcPct val="90000"/>
            </a:lnSpc>
            <a:spcBef>
              <a:spcPct val="0"/>
            </a:spcBef>
            <a:spcAft>
              <a:spcPct val="35000"/>
            </a:spcAft>
          </a:pPr>
          <a:r>
            <a:rPr lang="ru-RU" sz="1600" b="1" kern="1200" dirty="0">
              <a:latin typeface="Arial" panose="020B0604020202020204" pitchFamily="34" charset="0"/>
              <a:cs typeface="Arial" panose="020B0604020202020204" pitchFamily="34" charset="0"/>
            </a:rPr>
            <a:t>10</a:t>
          </a:r>
          <a:r>
            <a:rPr lang="ru-RU" sz="1200" kern="1200" dirty="0">
              <a:latin typeface="Arial" panose="020B0604020202020204" pitchFamily="34" charset="0"/>
              <a:cs typeface="Arial" panose="020B0604020202020204" pitchFamily="34" charset="0"/>
            </a:rPr>
            <a:t> </a:t>
          </a:r>
          <a:br>
            <a:rPr lang="ru-RU" sz="1200" kern="1200" dirty="0">
              <a:latin typeface="Arial" panose="020B0604020202020204" pitchFamily="34" charset="0"/>
              <a:cs typeface="Arial" panose="020B0604020202020204" pitchFamily="34" charset="0"/>
            </a:rPr>
          </a:br>
          <a:r>
            <a:rPr lang="ru-RU" sz="1100" b="1" kern="1200" dirty="0">
              <a:latin typeface="Arial" panose="020B0604020202020204" pitchFamily="34" charset="0"/>
              <a:cs typeface="Arial" panose="020B0604020202020204" pitchFamily="34" charset="0"/>
            </a:rPr>
            <a:t>на основе </a:t>
          </a:r>
          <a:r>
            <a:rPr lang="ru-RU" sz="1100" b="1" kern="1200" dirty="0" smtClean="0">
              <a:latin typeface="Arial" panose="020B0604020202020204" pitchFamily="34" charset="0"/>
              <a:cs typeface="Arial" panose="020B0604020202020204" pitchFamily="34" charset="0"/>
            </a:rPr>
            <a:t>документов</a:t>
          </a:r>
          <a:br>
            <a:rPr lang="ru-RU" sz="1100" b="1" kern="1200" dirty="0" smtClean="0">
              <a:latin typeface="Arial" panose="020B0604020202020204" pitchFamily="34" charset="0"/>
              <a:cs typeface="Arial" panose="020B0604020202020204" pitchFamily="34" charset="0"/>
            </a:rPr>
          </a:br>
          <a:r>
            <a:rPr lang="ru-RU" sz="1100" b="1" kern="1200" dirty="0" smtClean="0">
              <a:latin typeface="Arial" panose="020B0604020202020204" pitchFamily="34" charset="0"/>
              <a:cs typeface="Arial" panose="020B0604020202020204" pitchFamily="34" charset="0"/>
            </a:rPr>
            <a:t>ЕЭК </a:t>
          </a:r>
          <a:r>
            <a:rPr lang="ru-RU" sz="1100" b="1" kern="1200" dirty="0">
              <a:latin typeface="Arial" panose="020B0604020202020204" pitchFamily="34" charset="0"/>
              <a:cs typeface="Arial" panose="020B0604020202020204" pitchFamily="34" charset="0"/>
            </a:rPr>
            <a:t>ООН</a:t>
          </a:r>
        </a:p>
      </dsp:txBody>
      <dsp:txXfrm>
        <a:off x="423545" y="1611653"/>
        <a:ext cx="1309506" cy="669992"/>
      </dsp:txXfrm>
    </dsp:sp>
    <dsp:sp modelId="{9B680BF6-2323-4D1D-80E5-745A5328595B}">
      <dsp:nvSpPr>
        <dsp:cNvPr id="0" name=""/>
        <dsp:cNvSpPr/>
      </dsp:nvSpPr>
      <dsp:spPr>
        <a:xfrm>
          <a:off x="1139763" y="1044855"/>
          <a:ext cx="146025" cy="146025"/>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32C31C-588F-4DF1-B057-9A3F7C7D72C7}">
      <dsp:nvSpPr>
        <dsp:cNvPr id="0" name=""/>
        <dsp:cNvSpPr/>
      </dsp:nvSpPr>
      <dsp:spPr>
        <a:xfrm>
          <a:off x="1309554" y="1088324"/>
          <a:ext cx="915359" cy="1042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376" tIns="0" rIns="0" bIns="0" numCol="1" spcCol="1270" anchor="t" anchorCtr="0">
          <a:noAutofit/>
        </a:bodyPr>
        <a:lstStyle/>
        <a:p>
          <a:pPr lvl="0" algn="l" defTabSz="800100">
            <a:lnSpc>
              <a:spcPct val="90000"/>
            </a:lnSpc>
            <a:spcBef>
              <a:spcPct val="0"/>
            </a:spcBef>
            <a:spcAft>
              <a:spcPct val="35000"/>
            </a:spcAft>
          </a:pPr>
          <a:r>
            <a:rPr lang="ru-RU" sz="1800" b="1" kern="1200" dirty="0" smtClean="0"/>
            <a:t>211</a:t>
          </a:r>
          <a:r>
            <a:rPr lang="ru-RU" sz="1400" kern="1200" dirty="0"/>
            <a:t/>
          </a:r>
          <a:br>
            <a:rPr lang="ru-RU" sz="1400" kern="1200" dirty="0"/>
          </a:br>
          <a:r>
            <a:rPr lang="ru-RU" sz="1200" b="1" kern="1200" dirty="0"/>
            <a:t>на основе документов </a:t>
          </a:r>
          <a:r>
            <a:rPr lang="en-US" sz="1200" b="1" kern="1200" dirty="0"/>
            <a:t>EN</a:t>
          </a:r>
          <a:endParaRPr lang="ru-RU" sz="1200" b="1" kern="1200" dirty="0"/>
        </a:p>
      </dsp:txBody>
      <dsp:txXfrm>
        <a:off x="1309554" y="1088324"/>
        <a:ext cx="915359" cy="1042712"/>
      </dsp:txXfrm>
    </dsp:sp>
    <dsp:sp modelId="{48700445-1736-41D9-A4E1-B02C1791EFEE}">
      <dsp:nvSpPr>
        <dsp:cNvPr id="0" name=""/>
        <dsp:cNvSpPr/>
      </dsp:nvSpPr>
      <dsp:spPr>
        <a:xfrm>
          <a:off x="1941781" y="651666"/>
          <a:ext cx="193483" cy="193483"/>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1138B9-86F8-42D3-924D-609A9387ABA9}">
      <dsp:nvSpPr>
        <dsp:cNvPr id="0" name=""/>
        <dsp:cNvSpPr/>
      </dsp:nvSpPr>
      <dsp:spPr>
        <a:xfrm>
          <a:off x="2129152" y="832995"/>
          <a:ext cx="909579" cy="14100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523" tIns="0" rIns="0" bIns="0" numCol="1" spcCol="1270" anchor="t" anchorCtr="0">
          <a:noAutofit/>
        </a:bodyPr>
        <a:lstStyle/>
        <a:p>
          <a:pPr lvl="0" algn="l" defTabSz="800100">
            <a:lnSpc>
              <a:spcPct val="90000"/>
            </a:lnSpc>
            <a:spcBef>
              <a:spcPct val="0"/>
            </a:spcBef>
            <a:spcAft>
              <a:spcPct val="35000"/>
            </a:spcAft>
          </a:pPr>
          <a:r>
            <a:rPr lang="ru-RU" sz="1800" b="1" kern="1200" dirty="0" smtClean="0"/>
            <a:t>272</a:t>
          </a:r>
          <a:r>
            <a:rPr lang="ru-RU" sz="1400" kern="1200" dirty="0"/>
            <a:t/>
          </a:r>
          <a:br>
            <a:rPr lang="ru-RU" sz="1400" kern="1200" dirty="0"/>
          </a:br>
          <a:r>
            <a:rPr lang="ru-RU" sz="1200" b="1" kern="1200" dirty="0"/>
            <a:t>на основе документов ИСО</a:t>
          </a:r>
        </a:p>
      </dsp:txBody>
      <dsp:txXfrm>
        <a:off x="2129152" y="832995"/>
        <a:ext cx="909579" cy="1410057"/>
      </dsp:txXfrm>
    </dsp:sp>
    <dsp:sp modelId="{D3220C41-72C7-48F4-B2DB-E2925188D6CB}">
      <dsp:nvSpPr>
        <dsp:cNvPr id="0" name=""/>
        <dsp:cNvSpPr/>
      </dsp:nvSpPr>
      <dsp:spPr>
        <a:xfrm>
          <a:off x="2791768" y="386436"/>
          <a:ext cx="259194" cy="25919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CA044A-F49C-43F1-BBE4-D2001D4B6D85}">
      <dsp:nvSpPr>
        <dsp:cNvPr id="0" name=""/>
        <dsp:cNvSpPr/>
      </dsp:nvSpPr>
      <dsp:spPr>
        <a:xfrm>
          <a:off x="3062187" y="645702"/>
          <a:ext cx="1101253" cy="163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342" tIns="0" rIns="0" bIns="0" numCol="1" spcCol="1270" anchor="t" anchorCtr="0">
          <a:noAutofit/>
        </a:bodyPr>
        <a:lstStyle/>
        <a:p>
          <a:pPr lvl="0" algn="l" defTabSz="800100">
            <a:lnSpc>
              <a:spcPct val="90000"/>
            </a:lnSpc>
            <a:spcBef>
              <a:spcPct val="0"/>
            </a:spcBef>
            <a:spcAft>
              <a:spcPct val="35000"/>
            </a:spcAft>
          </a:pPr>
          <a:r>
            <a:rPr lang="ru-RU" sz="1800" b="1" kern="1200" dirty="0" smtClean="0"/>
            <a:t>192</a:t>
          </a:r>
          <a:r>
            <a:rPr lang="ru-RU" sz="1400" b="1" kern="1200" dirty="0" smtClean="0"/>
            <a:t> </a:t>
          </a:r>
          <a:r>
            <a:rPr lang="ru-RU" sz="1200" b="0" kern="1200" dirty="0"/>
            <a:t/>
          </a:r>
          <a:br>
            <a:rPr lang="ru-RU" sz="1200" b="0" kern="1200" dirty="0"/>
          </a:br>
          <a:r>
            <a:rPr lang="ru-RU" sz="1200" b="1" kern="1200" dirty="0"/>
            <a:t>на основе документов МЭК</a:t>
          </a:r>
        </a:p>
      </dsp:txBody>
      <dsp:txXfrm>
        <a:off x="3062187" y="645702"/>
        <a:ext cx="1101253" cy="1635940"/>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09"/>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dirty="0"/>
          </a:p>
        </p:txBody>
      </p:sp>
      <p:sp>
        <p:nvSpPr>
          <p:cNvPr id="3" name="Дата 2"/>
          <p:cNvSpPr>
            <a:spLocks noGrp="1"/>
          </p:cNvSpPr>
          <p:nvPr>
            <p:ph type="dt" sz="quarter" idx="1"/>
          </p:nvPr>
        </p:nvSpPr>
        <p:spPr>
          <a:xfrm>
            <a:off x="3849688" y="0"/>
            <a:ext cx="2946400" cy="496809"/>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BE251A4-E028-43D9-A581-C2D8B74E65D7}" type="datetime1">
              <a:rPr lang="ru-RU"/>
              <a:pPr>
                <a:defRPr/>
              </a:pPr>
              <a:t>18.04.2018</a:t>
            </a:fld>
            <a:endParaRPr lang="ru-RU" dirty="0"/>
          </a:p>
        </p:txBody>
      </p:sp>
      <p:sp>
        <p:nvSpPr>
          <p:cNvPr id="4" name="Нижний колонтитул 3"/>
          <p:cNvSpPr>
            <a:spLocks noGrp="1"/>
          </p:cNvSpPr>
          <p:nvPr>
            <p:ph type="ftr" sz="quarter" idx="2"/>
          </p:nvPr>
        </p:nvSpPr>
        <p:spPr>
          <a:xfrm>
            <a:off x="0" y="9428242"/>
            <a:ext cx="2946400" cy="496809"/>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dirty="0"/>
          </a:p>
        </p:txBody>
      </p:sp>
      <p:sp>
        <p:nvSpPr>
          <p:cNvPr id="5" name="Номер слайда 4"/>
          <p:cNvSpPr>
            <a:spLocks noGrp="1"/>
          </p:cNvSpPr>
          <p:nvPr>
            <p:ph type="sldNum" sz="quarter" idx="3"/>
          </p:nvPr>
        </p:nvSpPr>
        <p:spPr>
          <a:xfrm>
            <a:off x="3849688" y="9428242"/>
            <a:ext cx="2946400" cy="496809"/>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C04D191-FEAC-4802-BB85-AD5DA243B1F7}" type="slidenum">
              <a:rPr lang="ru-RU"/>
              <a:pPr>
                <a:defRPr/>
              </a:pPr>
              <a:t>‹#›</a:t>
            </a:fld>
            <a:endParaRPr lang="ru-RU" dirty="0"/>
          </a:p>
        </p:txBody>
      </p:sp>
    </p:spTree>
    <p:extLst>
      <p:ext uri="{BB962C8B-B14F-4D97-AF65-F5344CB8AC3E}">
        <p14:creationId xmlns:p14="http://schemas.microsoft.com/office/powerpoint/2010/main" xmlns="" val="23750333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09"/>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dirty="0"/>
          </a:p>
        </p:txBody>
      </p:sp>
      <p:sp>
        <p:nvSpPr>
          <p:cNvPr id="3" name="Дата 2"/>
          <p:cNvSpPr>
            <a:spLocks noGrp="1"/>
          </p:cNvSpPr>
          <p:nvPr>
            <p:ph type="dt" idx="1"/>
          </p:nvPr>
        </p:nvSpPr>
        <p:spPr>
          <a:xfrm>
            <a:off x="3849688" y="0"/>
            <a:ext cx="2946400" cy="496809"/>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143AB18-6C77-489F-9E9A-2E33CC670575}" type="datetime1">
              <a:rPr lang="ru-RU"/>
              <a:pPr>
                <a:defRPr/>
              </a:pPr>
              <a:t>18.04.2018</a:t>
            </a:fld>
            <a:endParaRPr lang="ru-RU" dirty="0"/>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ru-RU" noProof="0" dirty="0"/>
          </a:p>
        </p:txBody>
      </p:sp>
      <p:sp>
        <p:nvSpPr>
          <p:cNvPr id="5" name="Заметки 4"/>
          <p:cNvSpPr>
            <a:spLocks noGrp="1"/>
          </p:cNvSpPr>
          <p:nvPr>
            <p:ph type="body" sz="quarter" idx="3"/>
          </p:nvPr>
        </p:nvSpPr>
        <p:spPr>
          <a:xfrm>
            <a:off x="679450" y="4715710"/>
            <a:ext cx="5438775" cy="4466511"/>
          </a:xfrm>
          <a:prstGeom prst="rect">
            <a:avLst/>
          </a:prstGeom>
        </p:spPr>
        <p:txBody>
          <a:bodyPr vert="horz" lIns="91440" tIns="45720" rIns="91440" bIns="45720" rtlCol="0"/>
          <a:lstStyle/>
          <a:p>
            <a:pPr lvl="0"/>
            <a:r>
              <a:rPr lang="en-US" noProof="0" smtClean="0"/>
              <a:t>Образец текста</a:t>
            </a:r>
          </a:p>
          <a:p>
            <a:pPr lvl="1"/>
            <a:r>
              <a:rPr lang="en-US" noProof="0" smtClean="0"/>
              <a:t>Второй уровень</a:t>
            </a:r>
          </a:p>
          <a:p>
            <a:pPr lvl="2"/>
            <a:r>
              <a:rPr lang="en-US" noProof="0" smtClean="0"/>
              <a:t>Третий уровень</a:t>
            </a:r>
          </a:p>
          <a:p>
            <a:pPr lvl="3"/>
            <a:r>
              <a:rPr lang="en-US" noProof="0" smtClean="0"/>
              <a:t>Четвертый уровень</a:t>
            </a:r>
          </a:p>
          <a:p>
            <a:pPr lvl="4"/>
            <a:r>
              <a:rPr lang="en-US" noProof="0" smtClean="0"/>
              <a:t>Пятый уровень</a:t>
            </a:r>
            <a:endParaRPr lang="ru-RU" noProof="0"/>
          </a:p>
        </p:txBody>
      </p:sp>
      <p:sp>
        <p:nvSpPr>
          <p:cNvPr id="6" name="Нижний колонтитул 5"/>
          <p:cNvSpPr>
            <a:spLocks noGrp="1"/>
          </p:cNvSpPr>
          <p:nvPr>
            <p:ph type="ftr" sz="quarter" idx="4"/>
          </p:nvPr>
        </p:nvSpPr>
        <p:spPr>
          <a:xfrm>
            <a:off x="0" y="9428242"/>
            <a:ext cx="2946400" cy="496809"/>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dirty="0"/>
          </a:p>
        </p:txBody>
      </p:sp>
      <p:sp>
        <p:nvSpPr>
          <p:cNvPr id="7" name="Номер слайда 6"/>
          <p:cNvSpPr>
            <a:spLocks noGrp="1"/>
          </p:cNvSpPr>
          <p:nvPr>
            <p:ph type="sldNum" sz="quarter" idx="5"/>
          </p:nvPr>
        </p:nvSpPr>
        <p:spPr>
          <a:xfrm>
            <a:off x="3849688" y="9428242"/>
            <a:ext cx="2946400" cy="496809"/>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7FDFD0B-BFA7-407A-9568-A8C933C5210F}" type="slidenum">
              <a:rPr lang="ru-RU"/>
              <a:pPr>
                <a:defRPr/>
              </a:pPr>
              <a:t>‹#›</a:t>
            </a:fld>
            <a:endParaRPr lang="ru-RU" dirty="0"/>
          </a:p>
        </p:txBody>
      </p:sp>
    </p:spTree>
    <p:extLst>
      <p:ext uri="{BB962C8B-B14F-4D97-AF65-F5344CB8AC3E}">
        <p14:creationId xmlns:p14="http://schemas.microsoft.com/office/powerpoint/2010/main" xmlns="" val="1091988198"/>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87B7DB6-45B0-4377-A245-875F5A059B61}" type="slidenum">
              <a:rPr lang="ru-RU">
                <a:solidFill>
                  <a:prstClr val="black"/>
                </a:solidFill>
              </a:rPr>
              <a:pPr/>
              <a:t>5</a:t>
            </a:fld>
            <a:endParaRPr lang="ru-RU">
              <a:solidFill>
                <a:prstClr val="black"/>
              </a:solidFill>
            </a:endParaRPr>
          </a:p>
        </p:txBody>
      </p:sp>
    </p:spTree>
    <p:extLst>
      <p:ext uri="{BB962C8B-B14F-4D97-AF65-F5344CB8AC3E}">
        <p14:creationId xmlns:p14="http://schemas.microsoft.com/office/powerpoint/2010/main" xmlns="" val="2215115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TextEdit="1"/>
          </p:cNvSpPr>
          <p:nvPr>
            <p:ph type="sldImg"/>
          </p:nvPr>
        </p:nvSpPr>
        <p:spPr bwMode="auto">
          <a:noFill/>
          <a:ln>
            <a:solidFill>
              <a:srgbClr val="000000"/>
            </a:solidFill>
            <a:miter lim="800000"/>
            <a:headEnd/>
            <a:tailEnd/>
          </a:ln>
        </p:spPr>
      </p:sp>
      <p:sp>
        <p:nvSpPr>
          <p:cNvPr id="35842" name="Rectangle 3"/>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Tree>
    <p:extLst>
      <p:ext uri="{BB962C8B-B14F-4D97-AF65-F5344CB8AC3E}">
        <p14:creationId xmlns:p14="http://schemas.microsoft.com/office/powerpoint/2010/main" xmlns="" val="1838193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TextEdit="1"/>
          </p:cNvSpPr>
          <p:nvPr>
            <p:ph type="sldImg"/>
          </p:nvPr>
        </p:nvSpPr>
        <p:spPr bwMode="auto">
          <a:noFill/>
          <a:ln>
            <a:solidFill>
              <a:srgbClr val="000000"/>
            </a:solidFill>
            <a:miter lim="800000"/>
            <a:headEnd/>
            <a:tailEnd/>
          </a:ln>
        </p:spPr>
      </p:sp>
      <p:sp>
        <p:nvSpPr>
          <p:cNvPr id="35842" name="Rectangle 3"/>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Tree>
    <p:extLst>
      <p:ext uri="{BB962C8B-B14F-4D97-AF65-F5344CB8AC3E}">
        <p14:creationId xmlns:p14="http://schemas.microsoft.com/office/powerpoint/2010/main" xmlns="" val="1838193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TextEdit="1"/>
          </p:cNvSpPr>
          <p:nvPr>
            <p:ph type="sldImg"/>
          </p:nvPr>
        </p:nvSpPr>
        <p:spPr bwMode="auto">
          <a:noFill/>
          <a:ln>
            <a:solidFill>
              <a:srgbClr val="000000"/>
            </a:solidFill>
            <a:miter lim="800000"/>
            <a:headEnd/>
            <a:tailEnd/>
          </a:ln>
        </p:spPr>
      </p:sp>
      <p:sp>
        <p:nvSpPr>
          <p:cNvPr id="35842" name="Rectangle 3"/>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Tree>
    <p:extLst>
      <p:ext uri="{BB962C8B-B14F-4D97-AF65-F5344CB8AC3E}">
        <p14:creationId xmlns:p14="http://schemas.microsoft.com/office/powerpoint/2010/main" xmlns="" val="1838193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Rot="1" noChangeAspect="1" noTextEdit="1"/>
          </p:cNvSpPr>
          <p:nvPr>
            <p:ph type="sldImg"/>
          </p:nvPr>
        </p:nvSpPr>
        <p:spPr bwMode="auto">
          <a:noFill/>
          <a:ln>
            <a:solidFill>
              <a:srgbClr val="000000"/>
            </a:solidFill>
            <a:miter lim="800000"/>
            <a:headEnd/>
            <a:tailEnd/>
          </a:ln>
        </p:spPr>
      </p:sp>
      <p:sp>
        <p:nvSpPr>
          <p:cNvPr id="35842" name="Rectangle 3"/>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Tree>
    <p:extLst>
      <p:ext uri="{BB962C8B-B14F-4D97-AF65-F5344CB8AC3E}">
        <p14:creationId xmlns:p14="http://schemas.microsoft.com/office/powerpoint/2010/main" xmlns="" val="1838193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Образ слайда 1"/>
          <p:cNvSpPr>
            <a:spLocks noGrp="1" noRot="1" noChangeAspect="1" noTextEdit="1"/>
          </p:cNvSpPr>
          <p:nvPr>
            <p:ph type="sldImg"/>
          </p:nvPr>
        </p:nvSpPr>
        <p:spPr bwMode="auto">
          <a:noFill/>
          <a:ln>
            <a:solidFill>
              <a:srgbClr val="000000"/>
            </a:solidFill>
            <a:miter lim="800000"/>
            <a:headEnd/>
            <a:tailEnd/>
          </a:ln>
        </p:spPr>
      </p:sp>
      <p:sp>
        <p:nvSpPr>
          <p:cNvPr id="20482"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dirty="0" smtClean="0"/>
          </a:p>
        </p:txBody>
      </p:sp>
      <p:sp>
        <p:nvSpPr>
          <p:cNvPr id="4" name="Номер слайда 3"/>
          <p:cNvSpPr txBox="1">
            <a:spLocks noGrp="1"/>
          </p:cNvSpPr>
          <p:nvPr/>
        </p:nvSpPr>
        <p:spPr>
          <a:xfrm>
            <a:off x="3849688" y="9428243"/>
            <a:ext cx="2946400" cy="496809"/>
          </a:xfrm>
          <a:prstGeom prst="rect">
            <a:avLst/>
          </a:prstGeom>
          <a:noFill/>
        </p:spPr>
        <p:txBody>
          <a:bodyPr lIns="91431" tIns="45715" rIns="91431" bIns="45715" anchor="b"/>
          <a:lstStyle/>
          <a:p>
            <a:pPr algn="r">
              <a:defRPr/>
            </a:pPr>
            <a:fld id="{8C1B59B5-63C5-471A-856F-B8CCF13EF7B9}" type="slidenum">
              <a:rPr lang="ru-RU" sz="1200"/>
              <a:pPr algn="r">
                <a:defRPr/>
              </a:pPr>
              <a:t>23</a:t>
            </a:fld>
            <a:endParaRPr lang="ru-RU"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Название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460CAA4E-8F99-4C2B-8CCB-9840246696F3}" type="datetime1">
              <a:rPr lang="ru-RU"/>
              <a:pPr>
                <a:defRPr/>
              </a:pPr>
              <a:t>18.04.2018</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userDrawn="1">
            <p:ph type="sldNum" sz="quarter" idx="12"/>
          </p:nvPr>
        </p:nvSpPr>
        <p:spPr/>
        <p:txBody>
          <a:bodyPr/>
          <a:lstStyle>
            <a:lvl1pPr>
              <a:defRPr sz="1800">
                <a:solidFill>
                  <a:schemeClr val="bg1"/>
                </a:solidFill>
                <a:latin typeface="Times"/>
                <a:cs typeface="Times"/>
              </a:defRPr>
            </a:lvl1pPr>
          </a:lstStyle>
          <a:p>
            <a:pPr>
              <a:defRPr/>
            </a:pPr>
            <a:r>
              <a:rPr lang="en-US" dirty="0"/>
              <a:t>|  </a:t>
            </a:r>
            <a:fld id="{D089EA54-E38B-46A2-B764-701C6E65145C}" type="slidenum">
              <a:rPr lang="ru-RU"/>
              <a:pPr>
                <a:defRPr/>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0BEC254-DC2C-401B-BAE2-14BD6C29F9E9}" type="datetime1">
              <a:rPr lang="ru-RU"/>
              <a:pPr>
                <a:defRPr/>
              </a:pPr>
              <a:t>18.04.2018</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a:xfrm>
            <a:off x="8077200" y="660400"/>
            <a:ext cx="609600" cy="381000"/>
          </a:xfrm>
        </p:spPr>
        <p:txBody>
          <a:bodyPr/>
          <a:lstStyle>
            <a:lvl1pPr>
              <a:defRPr>
                <a:solidFill>
                  <a:srgbClr val="032953"/>
                </a:solidFill>
                <a:latin typeface="Arial"/>
                <a:cs typeface="Arial"/>
              </a:defRPr>
            </a:lvl1pPr>
          </a:lstStyle>
          <a:p>
            <a:pPr>
              <a:defRPr/>
            </a:pPr>
            <a:fld id="{40261A37-E261-4220-A27B-BBACEEBCE832}" type="slidenum">
              <a:rPr lang="ru-RU"/>
              <a:pPr>
                <a:defRPr/>
              </a:pPr>
              <a:t>‹#›</a:t>
            </a:fld>
            <a:endParaRPr lang="ru-RU"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22A2CAD6-D73D-4B9F-9CCE-5C618EA9D882}"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8702FFF2-A561-445D-81D9-A5B58890C496}"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6598626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BF14FE6F-C197-4A52-8119-ACDE5046633F}"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39732F34-0782-4BF9-A40A-5AAD2D38149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80260354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A262BFBE-D1A4-42FE-86EC-6D3E512CFA8C}"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C3C7A089-2CB2-46CC-896B-AD3A54B70E2A}"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84139203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BEB81599-86FB-4FA1-ABCD-6202E985EBC3}"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B50F4E73-6A67-4CD5-87B1-7D7F6409E0C6}"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48768490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9FB9C6BB-1792-4137-95EE-E0337DE46318}"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AFEDAC7E-57B9-44F4-9C00-D6C5F05E5C4D}"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21095129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90997DF-402C-4CE2-B562-324C1EC82ECC}"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2B3B7859-863B-405A-851A-8F2DB8C776CE}"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52805186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F28B65BF-8602-419D-8A44-28377C7F4E7A}"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B0F89EB5-E194-43D1-94BA-A7468904A151}"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26646840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D01B3CA-CDD9-4708-8180-F93E0397733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F58B469C-81BF-4637-8A7E-F963AE4AFBEB}"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1165100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2EEEE2C-97B4-4FB3-ACF6-B3308F126FE4}"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08A0579-C0FC-4157-A1D1-5EF5FCCDDA4D}"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8300148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422EAAF-DE3E-4B08-9D91-4109B8BD1A39}"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059001F-28F0-41C7-A374-A91B34BCDE71}"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048136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 загол.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E7A9F9F-AC23-497E-B93E-ABD1E28C82DC}" type="datetime1">
              <a:rPr lang="ru-RU"/>
              <a:pPr>
                <a:defRPr/>
              </a:pPr>
              <a:t>18.04.2018</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a:xfrm>
            <a:off x="8077200" y="660400"/>
            <a:ext cx="609600" cy="381000"/>
          </a:xfrm>
        </p:spPr>
        <p:txBody>
          <a:bodyPr/>
          <a:lstStyle>
            <a:lvl1pPr>
              <a:defRPr>
                <a:solidFill>
                  <a:srgbClr val="032953"/>
                </a:solidFill>
                <a:latin typeface="Arial"/>
                <a:cs typeface="Arial"/>
              </a:defRPr>
            </a:lvl1pPr>
          </a:lstStyle>
          <a:p>
            <a:pPr>
              <a:defRPr/>
            </a:pPr>
            <a:fld id="{E3D027F7-376E-44E8-9941-2C94C5E03C60}" type="slidenum">
              <a:rPr lang="ru-RU"/>
              <a:pPr>
                <a:defRPr/>
              </a:pPr>
              <a:t>‹#›</a:t>
            </a:fld>
            <a:endParaRPr lang="ru-RU"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9BBDDEE-682B-4091-BD30-31FBEB099986}"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1AF3E86-4253-4702-AAE7-FDAA6DA8AD9B}"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076453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D68688B-DD7D-4798-9B8C-80EA6EE019B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5D22D0C-3A83-4853-85CF-6859E6A80CE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399862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CA6F7C6-C522-4D30-8696-5C84A7829059}"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310BC1-DF45-419B-B468-5243D68A8954}"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521876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525ECBD-37AA-4266-808E-A650A9381D07}"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840F95A-28AD-4689-9E6F-0BE50294809C}"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084030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A10A379-FB25-479B-BF70-8F80C44AAD4B}"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3AAE6EE-7F61-49AF-94DF-8B8735776BB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502643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52644AA-CBF5-459C-9AEB-ACD5DD29DCE0}"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502BA245-8F94-4329-9AAC-BFAB41DABC1D}"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995339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0CDDC293-2BBE-4CC5-B626-EF3D946D0B78}"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975482B6-17AE-4A46-B854-CC46B003D727}"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825196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97E6CFA-2B38-48ED-B109-C98E5AD1F15C}"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07F7645-14CD-4AFB-B1E7-ED6A882031EE}"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6407647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A354716-13D2-4DB4-A0DF-61A55CA60966}"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67997767-878B-4775-A889-8CFAFC5BA9BA}"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835552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D85F479-2F28-4379-8B29-210B3DD9CE09}" type="datetime1">
              <a:rPr lang="ru-RU"/>
              <a:pPr>
                <a:defRPr/>
              </a:pPr>
              <a:t>18.04.2018</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userDrawn="1">
            <p:ph type="sldNum" sz="quarter" idx="12"/>
          </p:nvPr>
        </p:nvSpPr>
        <p:spPr/>
        <p:txBody>
          <a:bodyPr/>
          <a:lstStyle>
            <a:lvl1pPr>
              <a:defRPr sz="1800">
                <a:solidFill>
                  <a:schemeClr val="bg1"/>
                </a:solidFill>
                <a:latin typeface="Times"/>
                <a:cs typeface="Times"/>
              </a:defRPr>
            </a:lvl1pPr>
          </a:lstStyle>
          <a:p>
            <a:pPr>
              <a:defRPr/>
            </a:pPr>
            <a:r>
              <a:rPr lang="en-US" dirty="0"/>
              <a:t>|  </a:t>
            </a:r>
            <a:fld id="{150FBC00-6A05-4805-953E-5E6ED7F2DA66}" type="slidenum">
              <a:rPr lang="ru-RU"/>
              <a:pPr>
                <a:defRPr/>
              </a:pPr>
              <a:t>‹#›</a:t>
            </a:fld>
            <a:endParaRPr lang="ru-RU"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65428E9-EA1C-4176-A7E4-ADA1E1291683}"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2398AD-EECE-4FBD-A297-C21E2981808F}"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142198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323FD1D-CD4F-4E09-9ED7-2A515FB3B5EF}"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F794AB-BFB6-49F0-B17B-2D2066428701}"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098014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A8608CA-846C-4E7D-8DFA-30682A71216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865E2024-DA75-47EB-87BB-D0253F6DDA43}"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1240183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D68688B-DD7D-4798-9B8C-80EA6EE019B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5D22D0C-3A83-4853-85CF-6859E6A80CE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8228501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CA6F7C6-C522-4D30-8696-5C84A7829059}"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310BC1-DF45-419B-B468-5243D68A8954}"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654652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525ECBD-37AA-4266-808E-A650A9381D07}"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840F95A-28AD-4689-9E6F-0BE50294809C}"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576641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A10A379-FB25-479B-BF70-8F80C44AAD4B}"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3AAE6EE-7F61-49AF-94DF-8B8735776BB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2164372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52644AA-CBF5-459C-9AEB-ACD5DD29DCE0}"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502BA245-8F94-4329-9AAC-BFAB41DABC1D}"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431090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0CDDC293-2BBE-4CC5-B626-EF3D946D0B78}"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975482B6-17AE-4A46-B854-CC46B003D727}"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1833111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97E6CFA-2B38-48ED-B109-C98E5AD1F15C}"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07F7645-14CD-4AFB-B1E7-ED6A882031EE}"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026034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Название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187A09B1-9B4C-4308-A9E7-DAEC9B5F3694}" type="datetime1">
              <a:rPr lang="ru-RU"/>
              <a:pPr>
                <a:defRPr/>
              </a:pPr>
              <a:t>18.04.2018</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userDrawn="1">
            <p:ph type="sldNum" sz="quarter" idx="12"/>
          </p:nvPr>
        </p:nvSpPr>
        <p:spPr/>
        <p:txBody>
          <a:bodyPr/>
          <a:lstStyle>
            <a:lvl1pPr>
              <a:defRPr sz="1800">
                <a:solidFill>
                  <a:schemeClr val="bg1"/>
                </a:solidFill>
                <a:latin typeface="Times"/>
                <a:cs typeface="Times"/>
              </a:defRPr>
            </a:lvl1pPr>
          </a:lstStyle>
          <a:p>
            <a:pPr>
              <a:defRPr/>
            </a:pPr>
            <a:r>
              <a:rPr lang="en-US" dirty="0"/>
              <a:t>|  </a:t>
            </a:r>
            <a:fld id="{D5C039C9-77A1-4712-BB20-999EE8515E9F}" type="slidenum">
              <a:rPr lang="ru-RU"/>
              <a:pPr>
                <a:defRPr/>
              </a:pPr>
              <a:t>‹#›</a:t>
            </a:fld>
            <a:endParaRPr lang="ru-RU"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A354716-13D2-4DB4-A0DF-61A55CA60966}"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67997767-878B-4775-A889-8CFAFC5BA9BA}"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7432662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65428E9-EA1C-4176-A7E4-ADA1E1291683}"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2398AD-EECE-4FBD-A297-C21E2981808F}"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1724357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323FD1D-CD4F-4E09-9ED7-2A515FB3B5EF}"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F794AB-BFB6-49F0-B17B-2D2066428701}"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566133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A8608CA-846C-4E7D-8DFA-30682A71216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865E2024-DA75-47EB-87BB-D0253F6DDA43}"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0360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D68688B-DD7D-4798-9B8C-80EA6EE019B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5D22D0C-3A83-4853-85CF-6859E6A80CE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5428442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CA6F7C6-C522-4D30-8696-5C84A7829059}"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310BC1-DF45-419B-B468-5243D68A8954}"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5485617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525ECBD-37AA-4266-808E-A650A9381D07}"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840F95A-28AD-4689-9E6F-0BE50294809C}"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5023337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A10A379-FB25-479B-BF70-8F80C44AAD4B}"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3AAE6EE-7F61-49AF-94DF-8B8735776BB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6883561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52644AA-CBF5-459C-9AEB-ACD5DD29DCE0}"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502BA245-8F94-4329-9AAC-BFAB41DABC1D}"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6392917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0CDDC293-2BBE-4CC5-B626-EF3D946D0B78}"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975482B6-17AE-4A46-B854-CC46B003D727}"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42358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pPr>
              <a:defRPr/>
            </a:pPr>
            <a:fld id="{750A0828-6086-4A90-833C-FEA5DBF55BE8}" type="datetime1">
              <a:rPr lang="ru-RU"/>
              <a:pPr>
                <a:defRPr/>
              </a:pPr>
              <a:t>18.04.2018</a:t>
            </a:fld>
            <a:endParaRPr lang="ru-RU" dirty="0"/>
          </a:p>
        </p:txBody>
      </p:sp>
      <p:sp>
        <p:nvSpPr>
          <p:cNvPr id="6" name="Нижний колонтитул 5"/>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userDrawn="1">
            <p:ph type="sldNum" sz="quarter" idx="12"/>
          </p:nvPr>
        </p:nvSpPr>
        <p:spPr/>
        <p:txBody>
          <a:bodyPr/>
          <a:lstStyle>
            <a:lvl1pPr>
              <a:defRPr sz="1800">
                <a:solidFill>
                  <a:schemeClr val="bg1"/>
                </a:solidFill>
                <a:latin typeface="Times"/>
                <a:cs typeface="Times"/>
              </a:defRPr>
            </a:lvl1pPr>
          </a:lstStyle>
          <a:p>
            <a:pPr>
              <a:defRPr/>
            </a:pPr>
            <a:r>
              <a:rPr lang="en-US" dirty="0"/>
              <a:t>|  </a:t>
            </a:r>
            <a:fld id="{5053BCA1-5486-4CF8-9C00-711672097F58}" type="slidenum">
              <a:rPr lang="ru-RU"/>
              <a:pPr>
                <a:defRPr/>
              </a:pPr>
              <a:t>‹#›</a:t>
            </a:fld>
            <a:endParaRPr lang="ru-RU"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97E6CFA-2B38-48ED-B109-C98E5AD1F15C}"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07F7645-14CD-4AFB-B1E7-ED6A882031EE}"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0136723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A354716-13D2-4DB4-A0DF-61A55CA60966}"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67997767-878B-4775-A889-8CFAFC5BA9BA}"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2389609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65428E9-EA1C-4176-A7E4-ADA1E1291683}"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2398AD-EECE-4FBD-A297-C21E2981808F}"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2564690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323FD1D-CD4F-4E09-9ED7-2A515FB3B5EF}"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F794AB-BFB6-49F0-B17B-2D2066428701}"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377798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A8608CA-846C-4E7D-8DFA-30682A71216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865E2024-DA75-47EB-87BB-D0253F6DDA43}"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5370471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D68688B-DD7D-4798-9B8C-80EA6EE019B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5D22D0C-3A83-4853-85CF-6859E6A80CE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8190410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CA6F7C6-C522-4D30-8696-5C84A7829059}"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310BC1-DF45-419B-B468-5243D68A8954}"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6441678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525ECBD-37AA-4266-808E-A650A9381D07}"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840F95A-28AD-4689-9E6F-0BE50294809C}"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4153553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A10A379-FB25-479B-BF70-8F80C44AAD4B}"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3AAE6EE-7F61-49AF-94DF-8B8735776BB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0168554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52644AA-CBF5-459C-9AEB-ACD5DD29DCE0}"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502BA245-8F94-4329-9AAC-BFAB41DABC1D}"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759268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pPr>
              <a:defRPr/>
            </a:pPr>
            <a:fld id="{0C404EE1-52D3-4E1E-B329-E26CF068D0CB}" type="datetime1">
              <a:rPr lang="ru-RU"/>
              <a:pPr>
                <a:defRPr/>
              </a:pPr>
              <a:t>18.04.2018</a:t>
            </a:fld>
            <a:endParaRPr lang="ru-RU" dirty="0"/>
          </a:p>
        </p:txBody>
      </p:sp>
      <p:sp>
        <p:nvSpPr>
          <p:cNvPr id="8" name="Нижний колонтитул 7"/>
          <p:cNvSpPr>
            <a:spLocks noGrp="1"/>
          </p:cNvSpPr>
          <p:nvPr>
            <p:ph type="ftr" sz="quarter" idx="11"/>
          </p:nvPr>
        </p:nvSpPr>
        <p:spPr/>
        <p:txBody>
          <a:bodyPr/>
          <a:lstStyle>
            <a:lvl1pPr>
              <a:defRPr/>
            </a:lvl1pPr>
          </a:lstStyle>
          <a:p>
            <a:pPr>
              <a:defRPr/>
            </a:pPr>
            <a:endParaRPr lang="ru-RU" dirty="0"/>
          </a:p>
        </p:txBody>
      </p:sp>
      <p:sp>
        <p:nvSpPr>
          <p:cNvPr id="9" name="Номер слайда 5"/>
          <p:cNvSpPr>
            <a:spLocks noGrp="1"/>
          </p:cNvSpPr>
          <p:nvPr userDrawn="1">
            <p:ph type="sldNum" sz="quarter" idx="12"/>
          </p:nvPr>
        </p:nvSpPr>
        <p:spPr/>
        <p:txBody>
          <a:bodyPr/>
          <a:lstStyle>
            <a:lvl1pPr>
              <a:defRPr sz="1800">
                <a:solidFill>
                  <a:schemeClr val="bg1"/>
                </a:solidFill>
                <a:latin typeface="Times"/>
                <a:cs typeface="Times"/>
              </a:defRPr>
            </a:lvl1pPr>
          </a:lstStyle>
          <a:p>
            <a:pPr>
              <a:defRPr/>
            </a:pPr>
            <a:r>
              <a:rPr lang="en-US" dirty="0"/>
              <a:t>|  </a:t>
            </a:r>
            <a:fld id="{8C446482-2022-49AF-96F8-4348695B473F}" type="slidenum">
              <a:rPr lang="ru-RU"/>
              <a:pPr>
                <a:defRPr/>
              </a:pPr>
              <a:t>‹#›</a:t>
            </a:fld>
            <a:endParaRPr lang="ru-RU"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0CDDC293-2BBE-4CC5-B626-EF3D946D0B78}"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975482B6-17AE-4A46-B854-CC46B003D727}"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555569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97E6CFA-2B38-48ED-B109-C98E5AD1F15C}"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07F7645-14CD-4AFB-B1E7-ED6A882031EE}"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2891958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A354716-13D2-4DB4-A0DF-61A55CA60966}"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67997767-878B-4775-A889-8CFAFC5BA9BA}"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0946287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65428E9-EA1C-4176-A7E4-ADA1E1291683}"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2398AD-EECE-4FBD-A297-C21E2981808F}"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603526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323FD1D-CD4F-4E09-9ED7-2A515FB3B5EF}"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F794AB-BFB6-49F0-B17B-2D2066428701}"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7743439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A8608CA-846C-4E7D-8DFA-30682A71216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865E2024-DA75-47EB-87BB-D0253F6DDA43}"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1138321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D68688B-DD7D-4798-9B8C-80EA6EE019B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5D22D0C-3A83-4853-85CF-6859E6A80CE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8081696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CA6F7C6-C522-4D30-8696-5C84A7829059}"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310BC1-DF45-419B-B468-5243D68A8954}"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0047172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525ECBD-37AA-4266-808E-A650A9381D07}"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840F95A-28AD-4689-9E6F-0BE50294809C}"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2854912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A10A379-FB25-479B-BF70-8F80C44AAD4B}"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3AAE6EE-7F61-49AF-94DF-8B8735776BB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642124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pPr>
              <a:defRPr/>
            </a:pPr>
            <a:fld id="{88F13D65-E561-4F97-A812-59F88FA59916}" type="datetime1">
              <a:rPr lang="ru-RU"/>
              <a:pPr>
                <a:defRPr/>
              </a:pPr>
              <a:t>18.04.2018</a:t>
            </a:fld>
            <a:endParaRPr lang="ru-RU" dirty="0"/>
          </a:p>
        </p:txBody>
      </p:sp>
      <p:sp>
        <p:nvSpPr>
          <p:cNvPr id="4" name="Нижний колонтитул 3"/>
          <p:cNvSpPr>
            <a:spLocks noGrp="1"/>
          </p:cNvSpPr>
          <p:nvPr>
            <p:ph type="ftr" sz="quarter" idx="11"/>
          </p:nvPr>
        </p:nvSpPr>
        <p:spPr/>
        <p:txBody>
          <a:bodyPr/>
          <a:lstStyle>
            <a:lvl1pPr>
              <a:defRPr/>
            </a:lvl1pPr>
          </a:lstStyle>
          <a:p>
            <a:pPr>
              <a:defRPr/>
            </a:pPr>
            <a:endParaRPr lang="ru-RU" dirty="0"/>
          </a:p>
        </p:txBody>
      </p:sp>
      <p:sp>
        <p:nvSpPr>
          <p:cNvPr id="5" name="Номер слайда 5"/>
          <p:cNvSpPr>
            <a:spLocks noGrp="1"/>
          </p:cNvSpPr>
          <p:nvPr userDrawn="1">
            <p:ph type="sldNum" sz="quarter" idx="12"/>
          </p:nvPr>
        </p:nvSpPr>
        <p:spPr/>
        <p:txBody>
          <a:bodyPr/>
          <a:lstStyle>
            <a:lvl1pPr>
              <a:defRPr sz="1800">
                <a:solidFill>
                  <a:schemeClr val="bg1"/>
                </a:solidFill>
                <a:latin typeface="Times"/>
                <a:cs typeface="Times"/>
              </a:defRPr>
            </a:lvl1pPr>
          </a:lstStyle>
          <a:p>
            <a:pPr>
              <a:defRPr/>
            </a:pPr>
            <a:r>
              <a:rPr lang="en-US" dirty="0"/>
              <a:t>|  </a:t>
            </a:r>
            <a:fld id="{6E01B598-28BA-4669-85E7-114901E6190C}" type="slidenum">
              <a:rPr lang="ru-RU"/>
              <a:pPr>
                <a:defRPr/>
              </a:pPr>
              <a:t>‹#›</a:t>
            </a:fld>
            <a:endParaRPr lang="ru-RU"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52644AA-CBF5-459C-9AEB-ACD5DD29DCE0}"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502BA245-8F94-4329-9AAC-BFAB41DABC1D}"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2053378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0CDDC293-2BBE-4CC5-B626-EF3D946D0B78}"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975482B6-17AE-4A46-B854-CC46B003D727}"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0814197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97E6CFA-2B38-48ED-B109-C98E5AD1F15C}"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07F7645-14CD-4AFB-B1E7-ED6A882031EE}"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8913599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A354716-13D2-4DB4-A0DF-61A55CA60966}"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67997767-878B-4775-A889-8CFAFC5BA9BA}"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2485424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65428E9-EA1C-4176-A7E4-ADA1E1291683}"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2398AD-EECE-4FBD-A297-C21E2981808F}"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1525147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323FD1D-CD4F-4E09-9ED7-2A515FB3B5EF}"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F794AB-BFB6-49F0-B17B-2D2066428701}"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1947013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A8608CA-846C-4E7D-8DFA-30682A71216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865E2024-DA75-47EB-87BB-D0253F6DDA43}"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5648700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D68688B-DD7D-4798-9B8C-80EA6EE019B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5D22D0C-3A83-4853-85CF-6859E6A80CE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90474589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CA6F7C6-C522-4D30-8696-5C84A7829059}"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310BC1-DF45-419B-B468-5243D68A8954}"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0359810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525ECBD-37AA-4266-808E-A650A9381D07}"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840F95A-28AD-4689-9E6F-0BE50294809C}"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268638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5FBF2E89-948A-4E09-AAEA-42C9212F7613}" type="datetime1">
              <a:rPr lang="ru-RU"/>
              <a:pPr>
                <a:defRPr/>
              </a:pPr>
              <a:t>18.04.2018</a:t>
            </a:fld>
            <a:endParaRPr lang="ru-RU" dirty="0"/>
          </a:p>
        </p:txBody>
      </p:sp>
      <p:sp>
        <p:nvSpPr>
          <p:cNvPr id="3" name="Нижний колонтитул 2"/>
          <p:cNvSpPr>
            <a:spLocks noGrp="1"/>
          </p:cNvSpPr>
          <p:nvPr>
            <p:ph type="ftr" sz="quarter" idx="11"/>
          </p:nvPr>
        </p:nvSpPr>
        <p:spPr/>
        <p:txBody>
          <a:bodyPr/>
          <a:lstStyle>
            <a:lvl1pPr>
              <a:defRPr/>
            </a:lvl1pPr>
          </a:lstStyle>
          <a:p>
            <a:pPr>
              <a:defRPr/>
            </a:pPr>
            <a:endParaRPr lang="ru-RU" dirty="0"/>
          </a:p>
        </p:txBody>
      </p:sp>
      <p:sp>
        <p:nvSpPr>
          <p:cNvPr id="4" name="Номер слайда 5"/>
          <p:cNvSpPr>
            <a:spLocks noGrp="1"/>
          </p:cNvSpPr>
          <p:nvPr userDrawn="1">
            <p:ph type="sldNum" sz="quarter" idx="12"/>
          </p:nvPr>
        </p:nvSpPr>
        <p:spPr/>
        <p:txBody>
          <a:bodyPr/>
          <a:lstStyle>
            <a:lvl1pPr>
              <a:defRPr sz="1800">
                <a:solidFill>
                  <a:schemeClr val="bg1"/>
                </a:solidFill>
                <a:latin typeface="Times"/>
                <a:cs typeface="Times"/>
              </a:defRPr>
            </a:lvl1pPr>
          </a:lstStyle>
          <a:p>
            <a:pPr>
              <a:defRPr/>
            </a:pPr>
            <a:r>
              <a:rPr lang="en-US" dirty="0"/>
              <a:t>|  </a:t>
            </a:r>
            <a:fld id="{C29DB529-23D7-41D4-921B-B094FCAEED4B}" type="slidenum">
              <a:rPr lang="ru-RU"/>
              <a:pPr>
                <a:defRPr/>
              </a:pPr>
              <a:t>‹#›</a:t>
            </a:fld>
            <a:endParaRPr lang="ru-RU"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A10A379-FB25-479B-BF70-8F80C44AAD4B}"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3AAE6EE-7F61-49AF-94DF-8B8735776BB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1629585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52644AA-CBF5-459C-9AEB-ACD5DD29DCE0}"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502BA245-8F94-4329-9AAC-BFAB41DABC1D}"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6724394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0CDDC293-2BBE-4CC5-B626-EF3D946D0B78}"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975482B6-17AE-4A46-B854-CC46B003D727}"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0243121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97E6CFA-2B38-48ED-B109-C98E5AD1F15C}"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07F7645-14CD-4AFB-B1E7-ED6A882031EE}"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6469354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A354716-13D2-4DB4-A0DF-61A55CA60966}"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67997767-878B-4775-A889-8CFAFC5BA9BA}"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0474006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65428E9-EA1C-4176-A7E4-ADA1E1291683}"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2398AD-EECE-4FBD-A297-C21E2981808F}"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7203591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323FD1D-CD4F-4E09-9ED7-2A515FB3B5EF}"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F794AB-BFB6-49F0-B17B-2D2066428701}"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46032977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A8608CA-846C-4E7D-8DFA-30682A71216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865E2024-DA75-47EB-87BB-D0253F6DDA43}"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54290552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D68688B-DD7D-4798-9B8C-80EA6EE019B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5D22D0C-3A83-4853-85CF-6859E6A80CE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7761910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CA6F7C6-C522-4D30-8696-5C84A7829059}"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310BC1-DF45-419B-B468-5243D68A8954}"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175985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Название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fld id="{B9647DE4-3E2B-4981-A38C-BC631F5AA169}" type="datetime1">
              <a:rPr lang="ru-RU"/>
              <a:pPr>
                <a:defRPr/>
              </a:pPr>
              <a:t>18.04.2018</a:t>
            </a:fld>
            <a:endParaRPr lang="ru-RU" dirty="0"/>
          </a:p>
        </p:txBody>
      </p:sp>
      <p:sp>
        <p:nvSpPr>
          <p:cNvPr id="6" name="Нижний колонтитул 5"/>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userDrawn="1">
            <p:ph type="sldNum" sz="quarter" idx="12"/>
          </p:nvPr>
        </p:nvSpPr>
        <p:spPr/>
        <p:txBody>
          <a:bodyPr/>
          <a:lstStyle>
            <a:lvl1pPr>
              <a:defRPr sz="1800">
                <a:solidFill>
                  <a:schemeClr val="bg1"/>
                </a:solidFill>
                <a:latin typeface="Times"/>
                <a:cs typeface="Times"/>
              </a:defRPr>
            </a:lvl1pPr>
          </a:lstStyle>
          <a:p>
            <a:pPr>
              <a:defRPr/>
            </a:pPr>
            <a:r>
              <a:rPr lang="en-US" dirty="0"/>
              <a:t>|  </a:t>
            </a:r>
            <a:fld id="{0C3BB003-315C-48DB-9CF6-5ED1B7F483D5}" type="slidenum">
              <a:rPr lang="ru-RU"/>
              <a:pPr>
                <a:defRPr/>
              </a:pPr>
              <a:t>‹#›</a:t>
            </a:fld>
            <a:endParaRPr lang="ru-RU"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525ECBD-37AA-4266-808E-A650A9381D07}"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840F95A-28AD-4689-9E6F-0BE50294809C}"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3895036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A10A379-FB25-479B-BF70-8F80C44AAD4B}"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3AAE6EE-7F61-49AF-94DF-8B8735776BB8}"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6757869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52644AA-CBF5-459C-9AEB-ACD5DD29DCE0}"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502BA245-8F94-4329-9AAC-BFAB41DABC1D}"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2736372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0CDDC293-2BBE-4CC5-B626-EF3D946D0B78}"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975482B6-17AE-4A46-B854-CC46B003D727}"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3862334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297E6CFA-2B38-48ED-B109-C98E5AD1F15C}"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07F7645-14CD-4AFB-B1E7-ED6A882031EE}"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03414222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A354716-13D2-4DB4-A0DF-61A55CA60966}"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67997767-878B-4775-A889-8CFAFC5BA9BA}"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5308968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65428E9-EA1C-4176-A7E4-ADA1E1291683}"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32398AD-EECE-4FBD-A297-C21E2981808F}"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10547352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323FD1D-CD4F-4E09-9ED7-2A515FB3B5EF}"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F8F794AB-BFB6-49F0-B17B-2D2066428701}"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79872920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A8608CA-846C-4E7D-8DFA-30682A712161}" type="datetimeFigureOut">
              <a:rPr lang="ru-RU">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865E2024-DA75-47EB-87BB-D0253F6DDA43}" type="slidenum">
              <a:rPr lang="ru-RU">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3792796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fld id="{460CAA4E-8F99-4C2B-8CCB-9840246696F3}"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B1D9BAE3-D42B-4DC7-BA9A-D6030BA0C25E}" type="slidenum">
              <a:rPr lang="ru-RU" smtClean="0">
                <a:solidFill>
                  <a:prstClr val="black">
                    <a:tint val="75000"/>
                  </a:prstClr>
                </a:solidFill>
              </a:rPr>
              <a:pPr/>
              <a:t>‹#›</a:t>
            </a:fld>
            <a:endParaRPr lang="ru-RU">
              <a:solidFill>
                <a:prstClr val="black">
                  <a:tint val="75000"/>
                </a:prstClr>
              </a:solidFill>
            </a:endParaRPr>
          </a:p>
        </p:txBody>
      </p:sp>
      <p:sp>
        <p:nvSpPr>
          <p:cNvPr id="7" name="Номер слайда 5"/>
          <p:cNvSpPr>
            <a:spLocks noGrp="1"/>
          </p:cNvSpPr>
          <p:nvPr>
            <p:ph type="sldNum" sz="quarter" idx="12"/>
          </p:nvPr>
        </p:nvSpPr>
        <p:spPr>
          <a:xfrm>
            <a:off x="8432800" y="177800"/>
            <a:ext cx="609600" cy="381000"/>
          </a:xfrm>
        </p:spPr>
        <p:txBody>
          <a:bodyPr/>
          <a:lstStyle>
            <a:lvl1pPr>
              <a:defRPr sz="1800">
                <a:solidFill>
                  <a:schemeClr val="bg1"/>
                </a:solidFill>
                <a:latin typeface="Times"/>
                <a:cs typeface="Times"/>
              </a:defRPr>
            </a:lvl1pPr>
          </a:lstStyle>
          <a:p>
            <a:pPr>
              <a:defRPr/>
            </a:pPr>
            <a:r>
              <a:rPr lang="en-US" smtClean="0">
                <a:solidFill>
                  <a:prstClr val="white"/>
                </a:solidFill>
              </a:rPr>
              <a:t>|  </a:t>
            </a:r>
            <a:fld id="{D089EA54-E38B-46A2-B764-701C6E65145C}" type="slidenum">
              <a:rPr lang="ru-RU" smtClean="0">
                <a:solidFill>
                  <a:prstClr val="white"/>
                </a:solidFill>
              </a:rPr>
              <a:pPr>
                <a:defRPr/>
              </a:pPr>
              <a:t>‹#›</a:t>
            </a:fld>
            <a:endParaRPr lang="ru-RU" dirty="0">
              <a:solidFill>
                <a:prstClr val="white"/>
              </a:solidFill>
            </a:endParaRPr>
          </a:p>
        </p:txBody>
      </p:sp>
    </p:spTree>
    <p:extLst>
      <p:ext uri="{BB962C8B-B14F-4D97-AF65-F5344CB8AC3E}">
        <p14:creationId xmlns:p14="http://schemas.microsoft.com/office/powerpoint/2010/main" xmlns="" val="16048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Название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fld id="{8A8F816D-465E-4BA4-A119-113465F1F529}" type="datetime1">
              <a:rPr lang="ru-RU"/>
              <a:pPr>
                <a:defRPr/>
              </a:pPr>
              <a:t>18.04.2018</a:t>
            </a:fld>
            <a:endParaRPr lang="ru-RU" dirty="0"/>
          </a:p>
        </p:txBody>
      </p:sp>
      <p:sp>
        <p:nvSpPr>
          <p:cNvPr id="6" name="Нижний колонтитул 5"/>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a:xfrm>
            <a:off x="8534400" y="88900"/>
            <a:ext cx="609600" cy="381000"/>
          </a:xfrm>
        </p:spPr>
        <p:txBody>
          <a:bodyPr/>
          <a:lstStyle>
            <a:lvl1pPr>
              <a:defRPr sz="2400">
                <a:solidFill>
                  <a:schemeClr val="bg1"/>
                </a:solidFill>
                <a:latin typeface="Times"/>
                <a:cs typeface="Times"/>
              </a:defRPr>
            </a:lvl1pPr>
          </a:lstStyle>
          <a:p>
            <a:pPr>
              <a:defRPr/>
            </a:pPr>
            <a:fld id="{ECBBCF22-58F9-4F90-BB52-09BAB605E1C2}" type="slidenum">
              <a:rPr lang="ru-RU"/>
              <a:pPr>
                <a:defRPr/>
              </a:pPr>
              <a:t>‹#›</a:t>
            </a:fld>
            <a:endParaRPr lang="ru-RU"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ED85F479-2F28-4379-8B29-210B3DD9CE09}"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B1D9BAE3-D42B-4DC7-BA9A-D6030BA0C25E}" type="slidenum">
              <a:rPr lang="ru-RU" smtClean="0">
                <a:solidFill>
                  <a:prstClr val="black">
                    <a:tint val="75000"/>
                  </a:prstClr>
                </a:solidFill>
              </a:rPr>
              <a:pPr/>
              <a:t>‹#›</a:t>
            </a:fld>
            <a:endParaRPr lang="ru-RU">
              <a:solidFill>
                <a:prstClr val="black">
                  <a:tint val="75000"/>
                </a:prstClr>
              </a:solidFill>
            </a:endParaRPr>
          </a:p>
        </p:txBody>
      </p:sp>
      <p:sp>
        <p:nvSpPr>
          <p:cNvPr id="7" name="Номер слайда 5"/>
          <p:cNvSpPr>
            <a:spLocks noGrp="1"/>
          </p:cNvSpPr>
          <p:nvPr>
            <p:ph type="sldNum" sz="quarter" idx="12"/>
          </p:nvPr>
        </p:nvSpPr>
        <p:spPr>
          <a:xfrm>
            <a:off x="8432800" y="177800"/>
            <a:ext cx="609600" cy="381000"/>
          </a:xfrm>
        </p:spPr>
        <p:txBody>
          <a:bodyPr/>
          <a:lstStyle>
            <a:lvl1pPr>
              <a:defRPr sz="1800">
                <a:solidFill>
                  <a:schemeClr val="bg1"/>
                </a:solidFill>
                <a:latin typeface="Times"/>
                <a:cs typeface="Times"/>
              </a:defRPr>
            </a:lvl1pPr>
          </a:lstStyle>
          <a:p>
            <a:pPr>
              <a:defRPr/>
            </a:pPr>
            <a:r>
              <a:rPr lang="en-US" smtClean="0">
                <a:solidFill>
                  <a:prstClr val="white"/>
                </a:solidFill>
              </a:rPr>
              <a:t>|  </a:t>
            </a:r>
            <a:fld id="{150FBC00-6A05-4805-953E-5E6ED7F2DA66}" type="slidenum">
              <a:rPr lang="ru-RU" smtClean="0">
                <a:solidFill>
                  <a:prstClr val="white"/>
                </a:solidFill>
              </a:rPr>
              <a:pPr>
                <a:defRPr/>
              </a:pPr>
              <a:t>‹#›</a:t>
            </a:fld>
            <a:endParaRPr lang="ru-RU" dirty="0">
              <a:solidFill>
                <a:prstClr val="white"/>
              </a:solidFill>
            </a:endParaRPr>
          </a:p>
        </p:txBody>
      </p:sp>
    </p:spTree>
    <p:extLst>
      <p:ext uri="{BB962C8B-B14F-4D97-AF65-F5344CB8AC3E}">
        <p14:creationId xmlns:p14="http://schemas.microsoft.com/office/powerpoint/2010/main" xmlns="" val="176551062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187A09B1-9B4C-4308-A9E7-DAEC9B5F3694}"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fld id="{B1D9BAE3-D42B-4DC7-BA9A-D6030BA0C25E}" type="slidenum">
              <a:rPr lang="ru-RU" smtClean="0">
                <a:solidFill>
                  <a:prstClr val="black">
                    <a:tint val="75000"/>
                  </a:prstClr>
                </a:solidFill>
              </a:rPr>
              <a:pPr/>
              <a:t>‹#›</a:t>
            </a:fld>
            <a:endParaRPr lang="ru-RU">
              <a:solidFill>
                <a:prstClr val="black">
                  <a:tint val="75000"/>
                </a:prstClr>
              </a:solidFill>
            </a:endParaRPr>
          </a:p>
        </p:txBody>
      </p:sp>
      <p:sp>
        <p:nvSpPr>
          <p:cNvPr id="7" name="Номер слайда 5"/>
          <p:cNvSpPr>
            <a:spLocks noGrp="1"/>
          </p:cNvSpPr>
          <p:nvPr>
            <p:ph type="sldNum" sz="quarter" idx="12"/>
          </p:nvPr>
        </p:nvSpPr>
        <p:spPr>
          <a:xfrm>
            <a:off x="8432800" y="177800"/>
            <a:ext cx="609600" cy="381000"/>
          </a:xfrm>
        </p:spPr>
        <p:txBody>
          <a:bodyPr/>
          <a:lstStyle>
            <a:lvl1pPr>
              <a:defRPr sz="1800">
                <a:solidFill>
                  <a:schemeClr val="bg1"/>
                </a:solidFill>
                <a:latin typeface="Times"/>
                <a:cs typeface="Times"/>
              </a:defRPr>
            </a:lvl1pPr>
          </a:lstStyle>
          <a:p>
            <a:pPr>
              <a:defRPr/>
            </a:pPr>
            <a:r>
              <a:rPr lang="en-US" smtClean="0">
                <a:solidFill>
                  <a:prstClr val="white"/>
                </a:solidFill>
              </a:rPr>
              <a:t>|  </a:t>
            </a:r>
            <a:fld id="{D5C039C9-77A1-4712-BB20-999EE8515E9F}" type="slidenum">
              <a:rPr lang="ru-RU" smtClean="0">
                <a:solidFill>
                  <a:prstClr val="white"/>
                </a:solidFill>
              </a:rPr>
              <a:pPr>
                <a:defRPr/>
              </a:pPr>
              <a:t>‹#›</a:t>
            </a:fld>
            <a:endParaRPr lang="ru-RU" dirty="0">
              <a:solidFill>
                <a:prstClr val="white"/>
              </a:solidFill>
            </a:endParaRPr>
          </a:p>
        </p:txBody>
      </p:sp>
    </p:spTree>
    <p:extLst>
      <p:ext uri="{BB962C8B-B14F-4D97-AF65-F5344CB8AC3E}">
        <p14:creationId xmlns:p14="http://schemas.microsoft.com/office/powerpoint/2010/main" xmlns="" val="35974899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fld id="{750A0828-6086-4A90-833C-FEA5DBF55BE8}"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B1D9BAE3-D42B-4DC7-BA9A-D6030BA0C25E}" type="slidenum">
              <a:rPr lang="ru-RU" smtClean="0">
                <a:solidFill>
                  <a:prstClr val="black">
                    <a:tint val="75000"/>
                  </a:prstClr>
                </a:solidFill>
              </a:rPr>
              <a:pPr/>
              <a:t>‹#›</a:t>
            </a:fld>
            <a:endParaRPr lang="ru-RU">
              <a:solidFill>
                <a:prstClr val="black">
                  <a:tint val="75000"/>
                </a:prstClr>
              </a:solidFill>
            </a:endParaRPr>
          </a:p>
        </p:txBody>
      </p:sp>
      <p:sp>
        <p:nvSpPr>
          <p:cNvPr id="8" name="Номер слайда 5"/>
          <p:cNvSpPr>
            <a:spLocks noGrp="1"/>
          </p:cNvSpPr>
          <p:nvPr>
            <p:ph type="sldNum" sz="quarter" idx="12"/>
          </p:nvPr>
        </p:nvSpPr>
        <p:spPr>
          <a:xfrm>
            <a:off x="8432800" y="177800"/>
            <a:ext cx="609600" cy="381000"/>
          </a:xfrm>
        </p:spPr>
        <p:txBody>
          <a:bodyPr/>
          <a:lstStyle>
            <a:lvl1pPr>
              <a:defRPr sz="1800">
                <a:solidFill>
                  <a:schemeClr val="bg1"/>
                </a:solidFill>
                <a:latin typeface="Times"/>
                <a:cs typeface="Times"/>
              </a:defRPr>
            </a:lvl1pPr>
          </a:lstStyle>
          <a:p>
            <a:pPr>
              <a:defRPr/>
            </a:pPr>
            <a:r>
              <a:rPr lang="en-US" smtClean="0">
                <a:solidFill>
                  <a:prstClr val="white"/>
                </a:solidFill>
              </a:rPr>
              <a:t>|  </a:t>
            </a:r>
            <a:fld id="{5053BCA1-5486-4CF8-9C00-711672097F58}" type="slidenum">
              <a:rPr lang="ru-RU" smtClean="0">
                <a:solidFill>
                  <a:prstClr val="white"/>
                </a:solidFill>
              </a:rPr>
              <a:pPr>
                <a:defRPr/>
              </a:pPr>
              <a:t>‹#›</a:t>
            </a:fld>
            <a:endParaRPr lang="ru-RU" dirty="0">
              <a:solidFill>
                <a:prstClr val="white"/>
              </a:solidFill>
            </a:endParaRPr>
          </a:p>
        </p:txBody>
      </p:sp>
    </p:spTree>
    <p:extLst>
      <p:ext uri="{BB962C8B-B14F-4D97-AF65-F5344CB8AC3E}">
        <p14:creationId xmlns:p14="http://schemas.microsoft.com/office/powerpoint/2010/main" xmlns="" val="186281200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fld id="{0C404EE1-52D3-4E1E-B329-E26CF068D0CB}"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8" name="Нижний колонтитул 7"/>
          <p:cNvSpPr>
            <a:spLocks noGrp="1"/>
          </p:cNvSpPr>
          <p:nvPr>
            <p:ph type="ftr" sz="quarter" idx="11"/>
          </p:nvPr>
        </p:nvSpPr>
        <p:spPr/>
        <p:txBody>
          <a:bodyPr/>
          <a:lstStyle/>
          <a:p>
            <a:pPr>
              <a:defRPr/>
            </a:pPr>
            <a:endParaRPr lang="ru-RU" dirty="0">
              <a:solidFill>
                <a:prstClr val="black">
                  <a:tint val="75000"/>
                </a:prstClr>
              </a:solidFill>
            </a:endParaRPr>
          </a:p>
        </p:txBody>
      </p:sp>
      <p:sp>
        <p:nvSpPr>
          <p:cNvPr id="9" name="Номер слайда 8"/>
          <p:cNvSpPr>
            <a:spLocks noGrp="1"/>
          </p:cNvSpPr>
          <p:nvPr>
            <p:ph type="sldNum" sz="quarter" idx="12"/>
          </p:nvPr>
        </p:nvSpPr>
        <p:spPr/>
        <p:txBody>
          <a:bodyPr/>
          <a:lstStyle/>
          <a:p>
            <a:fld id="{B1D9BAE3-D42B-4DC7-BA9A-D6030BA0C25E}" type="slidenum">
              <a:rPr lang="ru-RU" smtClean="0">
                <a:solidFill>
                  <a:prstClr val="black">
                    <a:tint val="75000"/>
                  </a:prstClr>
                </a:solidFill>
              </a:rPr>
              <a:pPr/>
              <a:t>‹#›</a:t>
            </a:fld>
            <a:endParaRPr lang="ru-RU">
              <a:solidFill>
                <a:prstClr val="black">
                  <a:tint val="75000"/>
                </a:prstClr>
              </a:solidFill>
            </a:endParaRPr>
          </a:p>
        </p:txBody>
      </p:sp>
      <p:sp>
        <p:nvSpPr>
          <p:cNvPr id="10" name="Номер слайда 5"/>
          <p:cNvSpPr>
            <a:spLocks noGrp="1"/>
          </p:cNvSpPr>
          <p:nvPr>
            <p:ph type="sldNum" sz="quarter" idx="12"/>
          </p:nvPr>
        </p:nvSpPr>
        <p:spPr>
          <a:xfrm>
            <a:off x="8432800" y="177800"/>
            <a:ext cx="609600" cy="381000"/>
          </a:xfrm>
        </p:spPr>
        <p:txBody>
          <a:bodyPr/>
          <a:lstStyle>
            <a:lvl1pPr>
              <a:defRPr sz="1800">
                <a:solidFill>
                  <a:schemeClr val="bg1"/>
                </a:solidFill>
                <a:latin typeface="Times"/>
                <a:cs typeface="Times"/>
              </a:defRPr>
            </a:lvl1pPr>
          </a:lstStyle>
          <a:p>
            <a:pPr>
              <a:defRPr/>
            </a:pPr>
            <a:r>
              <a:rPr lang="en-US" smtClean="0">
                <a:solidFill>
                  <a:prstClr val="white"/>
                </a:solidFill>
              </a:rPr>
              <a:t>|  </a:t>
            </a:r>
            <a:fld id="{8C446482-2022-49AF-96F8-4348695B473F}" type="slidenum">
              <a:rPr lang="ru-RU" smtClean="0">
                <a:solidFill>
                  <a:prstClr val="white"/>
                </a:solidFill>
              </a:rPr>
              <a:pPr>
                <a:defRPr/>
              </a:pPr>
              <a:t>‹#›</a:t>
            </a:fld>
            <a:endParaRPr lang="ru-RU" dirty="0">
              <a:solidFill>
                <a:prstClr val="white"/>
              </a:solidFill>
            </a:endParaRPr>
          </a:p>
        </p:txBody>
      </p:sp>
    </p:spTree>
    <p:extLst>
      <p:ext uri="{BB962C8B-B14F-4D97-AF65-F5344CB8AC3E}">
        <p14:creationId xmlns:p14="http://schemas.microsoft.com/office/powerpoint/2010/main" xmlns="" val="185737464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fld id="{88F13D65-E561-4F97-A812-59F88FA59916}"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4" name="Нижний колонтитул 3"/>
          <p:cNvSpPr>
            <a:spLocks noGrp="1"/>
          </p:cNvSpPr>
          <p:nvPr>
            <p:ph type="ftr" sz="quarter" idx="11"/>
          </p:nvPr>
        </p:nvSpPr>
        <p:spPr/>
        <p:txBody>
          <a:bodyPr/>
          <a:lstStyle/>
          <a:p>
            <a:pPr>
              <a:defRPr/>
            </a:pPr>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fld id="{B1D9BAE3-D42B-4DC7-BA9A-D6030BA0C25E}" type="slidenum">
              <a:rPr lang="ru-RU" smtClean="0">
                <a:solidFill>
                  <a:prstClr val="black">
                    <a:tint val="75000"/>
                  </a:prstClr>
                </a:solidFill>
              </a:rPr>
              <a:pPr/>
              <a:t>‹#›</a:t>
            </a:fld>
            <a:endParaRPr lang="ru-RU">
              <a:solidFill>
                <a:prstClr val="black">
                  <a:tint val="75000"/>
                </a:prstClr>
              </a:solidFill>
            </a:endParaRPr>
          </a:p>
        </p:txBody>
      </p:sp>
      <p:sp>
        <p:nvSpPr>
          <p:cNvPr id="6" name="Номер слайда 5"/>
          <p:cNvSpPr>
            <a:spLocks noGrp="1"/>
          </p:cNvSpPr>
          <p:nvPr>
            <p:ph type="sldNum" sz="quarter" idx="12"/>
          </p:nvPr>
        </p:nvSpPr>
        <p:spPr>
          <a:xfrm>
            <a:off x="8432800" y="177800"/>
            <a:ext cx="609600" cy="381000"/>
          </a:xfrm>
        </p:spPr>
        <p:txBody>
          <a:bodyPr/>
          <a:lstStyle>
            <a:lvl1pPr>
              <a:defRPr sz="1800">
                <a:solidFill>
                  <a:schemeClr val="bg1"/>
                </a:solidFill>
                <a:latin typeface="Times"/>
                <a:cs typeface="Times"/>
              </a:defRPr>
            </a:lvl1pPr>
          </a:lstStyle>
          <a:p>
            <a:pPr>
              <a:defRPr/>
            </a:pPr>
            <a:r>
              <a:rPr lang="en-US" smtClean="0">
                <a:solidFill>
                  <a:prstClr val="white"/>
                </a:solidFill>
              </a:rPr>
              <a:t>|  </a:t>
            </a:r>
            <a:fld id="{6E01B598-28BA-4669-85E7-114901E6190C}" type="slidenum">
              <a:rPr lang="ru-RU" smtClean="0">
                <a:solidFill>
                  <a:prstClr val="white"/>
                </a:solidFill>
              </a:rPr>
              <a:pPr>
                <a:defRPr/>
              </a:pPr>
              <a:t>‹#›</a:t>
            </a:fld>
            <a:endParaRPr lang="ru-RU" dirty="0">
              <a:solidFill>
                <a:prstClr val="white"/>
              </a:solidFill>
            </a:endParaRPr>
          </a:p>
        </p:txBody>
      </p:sp>
    </p:spTree>
    <p:extLst>
      <p:ext uri="{BB962C8B-B14F-4D97-AF65-F5344CB8AC3E}">
        <p14:creationId xmlns:p14="http://schemas.microsoft.com/office/powerpoint/2010/main" xmlns="" val="425376690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CBFDEAD1-33C9-4E9B-B8F2-83258EC297CC}"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3" name="Нижний колонтитул 2"/>
          <p:cNvSpPr>
            <a:spLocks noGrp="1"/>
          </p:cNvSpPr>
          <p:nvPr>
            <p:ph type="ftr" sz="quarter" idx="11"/>
          </p:nvPr>
        </p:nvSpPr>
        <p:spPr/>
        <p:txBody>
          <a:bodyPr/>
          <a:lstStyle/>
          <a:p>
            <a:pPr>
              <a:defRPr/>
            </a:pPr>
            <a:endParaRPr lang="ru-RU" dirty="0">
              <a:solidFill>
                <a:prstClr val="black">
                  <a:tint val="75000"/>
                </a:prstClr>
              </a:solidFill>
            </a:endParaRPr>
          </a:p>
        </p:txBody>
      </p:sp>
      <p:sp>
        <p:nvSpPr>
          <p:cNvPr id="4" name="Номер слайда 3"/>
          <p:cNvSpPr>
            <a:spLocks noGrp="1"/>
          </p:cNvSpPr>
          <p:nvPr>
            <p:ph type="sldNum" sz="quarter" idx="12"/>
          </p:nvPr>
        </p:nvSpPr>
        <p:spPr/>
        <p:txBody>
          <a:bodyPr/>
          <a:lstStyle/>
          <a:p>
            <a:pPr>
              <a:defRPr/>
            </a:pPr>
            <a:r>
              <a:rPr lang="en-US" smtClean="0">
                <a:solidFill>
                  <a:prstClr val="black">
                    <a:tint val="75000"/>
                  </a:prstClr>
                </a:solidFill>
              </a:rPr>
              <a:t>|  </a:t>
            </a:r>
            <a:fld id="{FE7FD377-6E75-4B8A-BB71-6E09478E69AD}"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229891031"/>
      </p:ext>
    </p:extLst>
  </p:cSld>
  <p:clrMapOvr>
    <a:masterClrMapping/>
  </p:clrMapOvr>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B9647DE4-3E2B-4981-A38C-BC631F5AA169}"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fld id="{B1D9BAE3-D42B-4DC7-BA9A-D6030BA0C25E}" type="slidenum">
              <a:rPr lang="ru-RU" smtClean="0">
                <a:solidFill>
                  <a:prstClr val="black">
                    <a:tint val="75000"/>
                  </a:prstClr>
                </a:solidFill>
              </a:rPr>
              <a:pPr/>
              <a:t>‹#›</a:t>
            </a:fld>
            <a:endParaRPr lang="ru-RU">
              <a:solidFill>
                <a:prstClr val="black">
                  <a:tint val="75000"/>
                </a:prstClr>
              </a:solidFill>
            </a:endParaRPr>
          </a:p>
        </p:txBody>
      </p:sp>
      <p:sp>
        <p:nvSpPr>
          <p:cNvPr id="8" name="Номер слайда 5"/>
          <p:cNvSpPr>
            <a:spLocks noGrp="1"/>
          </p:cNvSpPr>
          <p:nvPr>
            <p:ph type="sldNum" sz="quarter" idx="12"/>
          </p:nvPr>
        </p:nvSpPr>
        <p:spPr>
          <a:xfrm>
            <a:off x="8432800" y="177800"/>
            <a:ext cx="609600" cy="381000"/>
          </a:xfrm>
        </p:spPr>
        <p:txBody>
          <a:bodyPr/>
          <a:lstStyle>
            <a:lvl1pPr>
              <a:defRPr sz="1800">
                <a:solidFill>
                  <a:schemeClr val="bg1"/>
                </a:solidFill>
                <a:latin typeface="Times"/>
                <a:cs typeface="Times"/>
              </a:defRPr>
            </a:lvl1pPr>
          </a:lstStyle>
          <a:p>
            <a:pPr>
              <a:defRPr/>
            </a:pPr>
            <a:r>
              <a:rPr lang="en-US" smtClean="0">
                <a:solidFill>
                  <a:prstClr val="white"/>
                </a:solidFill>
              </a:rPr>
              <a:t>|  </a:t>
            </a:r>
            <a:fld id="{0C3BB003-315C-48DB-9CF6-5ED1B7F483D5}" type="slidenum">
              <a:rPr lang="ru-RU" smtClean="0">
                <a:solidFill>
                  <a:prstClr val="white"/>
                </a:solidFill>
              </a:rPr>
              <a:pPr>
                <a:defRPr/>
              </a:pPr>
              <a:t>‹#›</a:t>
            </a:fld>
            <a:endParaRPr lang="ru-RU" dirty="0">
              <a:solidFill>
                <a:prstClr val="white"/>
              </a:solidFill>
            </a:endParaRPr>
          </a:p>
        </p:txBody>
      </p:sp>
    </p:spTree>
    <p:extLst>
      <p:ext uri="{BB962C8B-B14F-4D97-AF65-F5344CB8AC3E}">
        <p14:creationId xmlns:p14="http://schemas.microsoft.com/office/powerpoint/2010/main" xmlns="" val="340209085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8A8F816D-465E-4BA4-A119-113465F1F529}"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6" name="Нижний колонтитул 5"/>
          <p:cNvSpPr>
            <a:spLocks noGrp="1"/>
          </p:cNvSpPr>
          <p:nvPr>
            <p:ph type="ftr" sz="quarter" idx="11"/>
          </p:nvPr>
        </p:nvSpPr>
        <p:spPr/>
        <p:txBody>
          <a:bodyPr/>
          <a:lstStyle/>
          <a:p>
            <a:pPr>
              <a:defRPr/>
            </a:pPr>
            <a:endParaRPr lang="ru-RU" dirty="0">
              <a:solidFill>
                <a:prstClr val="black">
                  <a:tint val="75000"/>
                </a:prstClr>
              </a:solidFill>
            </a:endParaRPr>
          </a:p>
        </p:txBody>
      </p:sp>
      <p:sp>
        <p:nvSpPr>
          <p:cNvPr id="7" name="Номер слайда 6"/>
          <p:cNvSpPr>
            <a:spLocks noGrp="1"/>
          </p:cNvSpPr>
          <p:nvPr>
            <p:ph type="sldNum" sz="quarter" idx="12"/>
          </p:nvPr>
        </p:nvSpPr>
        <p:spPr/>
        <p:txBody>
          <a:bodyPr/>
          <a:lstStyle/>
          <a:p>
            <a:pPr>
              <a:defRPr/>
            </a:pPr>
            <a:fld id="{ECBBCF22-58F9-4F90-BB52-09BAB605E1C2}"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19448017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CBFDEAD1-33C9-4E9B-B8F2-83258EC297CC}"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pPr>
              <a:defRPr/>
            </a:pPr>
            <a:r>
              <a:rPr lang="en-US" smtClean="0">
                <a:solidFill>
                  <a:prstClr val="black">
                    <a:tint val="75000"/>
                  </a:prstClr>
                </a:solidFill>
              </a:rPr>
              <a:t>|  </a:t>
            </a:r>
            <a:fld id="{FE7FD377-6E75-4B8A-BB71-6E09478E69AD}"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657488700"/>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CBFDEAD1-33C9-4E9B-B8F2-83258EC297CC}"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pPr>
              <a:defRPr/>
            </a:pPr>
            <a:endParaRPr lang="ru-RU" dirty="0">
              <a:solidFill>
                <a:prstClr val="black">
                  <a:tint val="75000"/>
                </a:prstClr>
              </a:solidFill>
            </a:endParaRPr>
          </a:p>
        </p:txBody>
      </p:sp>
      <p:sp>
        <p:nvSpPr>
          <p:cNvPr id="6" name="Номер слайда 5"/>
          <p:cNvSpPr>
            <a:spLocks noGrp="1"/>
          </p:cNvSpPr>
          <p:nvPr>
            <p:ph type="sldNum" sz="quarter" idx="12"/>
          </p:nvPr>
        </p:nvSpPr>
        <p:spPr/>
        <p:txBody>
          <a:bodyPr/>
          <a:lstStyle/>
          <a:p>
            <a:pPr>
              <a:defRPr/>
            </a:pPr>
            <a:r>
              <a:rPr lang="en-US" smtClean="0">
                <a:solidFill>
                  <a:prstClr val="black">
                    <a:tint val="75000"/>
                  </a:prstClr>
                </a:solidFill>
              </a:rPr>
              <a:t>|  </a:t>
            </a:r>
            <a:fld id="{FE7FD377-6E75-4B8A-BB71-6E09478E69AD}"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93605563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emf"/><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94000"/>
                <a:alpha val="0"/>
              </a:schemeClr>
            </a:gs>
            <a:gs pos="0">
              <a:schemeClr val="bg2"/>
            </a:gs>
            <a:gs pos="100000">
              <a:schemeClr val="bg2"/>
            </a:gs>
          </a:gsLst>
          <a:lin ang="5400000" scaled="1"/>
          <a:tileRect/>
        </a:gradFill>
        <a:effectLst/>
      </p:bgPr>
    </p:bg>
    <p:spTree>
      <p:nvGrpSpPr>
        <p:cNvPr id="1" name=""/>
        <p:cNvGrpSpPr/>
        <p:nvPr/>
      </p:nvGrpSpPr>
      <p:grpSpPr>
        <a:xfrm>
          <a:off x="0" y="0"/>
          <a:ext cx="0" cy="0"/>
          <a:chOff x="0" y="0"/>
          <a:chExt cx="0" cy="0"/>
        </a:xfrm>
      </p:grpSpPr>
      <p:pic>
        <p:nvPicPr>
          <p:cNvPr id="1026" name="Изображение 5" descr="top_new3.pdf"/>
          <p:cNvPicPr>
            <a:picLocks noChangeAspect="1"/>
          </p:cNvPicPr>
          <p:nvPr userDrawn="1"/>
        </p:nvPicPr>
        <p:blipFill>
          <a:blip r:embed="rId13"/>
          <a:srcRect/>
          <a:stretch>
            <a:fillRect/>
          </a:stretch>
        </p:blipFill>
        <p:spPr bwMode="auto">
          <a:xfrm>
            <a:off x="0" y="0"/>
            <a:ext cx="9144000" cy="833438"/>
          </a:xfrm>
          <a:prstGeom prst="rect">
            <a:avLst/>
          </a:prstGeom>
          <a:noFill/>
          <a:ln w="9525">
            <a:noFill/>
            <a:miter lim="800000"/>
            <a:headEnd/>
            <a:tailEnd/>
          </a:ln>
        </p:spPr>
      </p:pic>
      <p:sp>
        <p:nvSpPr>
          <p:cNvPr id="1027" name="Заголовок 1"/>
          <p:cNvSpPr>
            <a:spLocks noGrp="1"/>
          </p:cNvSpPr>
          <p:nvPr>
            <p:ph type="title"/>
          </p:nvPr>
        </p:nvSpPr>
        <p:spPr bwMode="auto">
          <a:xfrm>
            <a:off x="2754313" y="223838"/>
            <a:ext cx="5932487" cy="2349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BFDEAD1-33C9-4E9B-B8F2-83258EC297CC}" type="datetime1">
              <a:rPr lang="ru-RU"/>
              <a:pPr>
                <a:defRPr/>
              </a:pPr>
              <a:t>18.04.2018</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dirty="0"/>
          </a:p>
        </p:txBody>
      </p:sp>
      <p:sp>
        <p:nvSpPr>
          <p:cNvPr id="10" name="Номер слайда 5"/>
          <p:cNvSpPr>
            <a:spLocks noGrp="1"/>
          </p:cNvSpPr>
          <p:nvPr userDrawn="1">
            <p:ph type="sldNum" sz="quarter" idx="4"/>
          </p:nvPr>
        </p:nvSpPr>
        <p:spPr>
          <a:xfrm>
            <a:off x="8432800" y="177800"/>
            <a:ext cx="609600" cy="381000"/>
          </a:xfrm>
          <a:prstGeom prst="rect">
            <a:avLst/>
          </a:prstGeom>
        </p:spPr>
        <p:txBody>
          <a:bodyPr/>
          <a:lstStyle>
            <a:lvl1pPr fontAlgn="auto">
              <a:spcBef>
                <a:spcPts val="0"/>
              </a:spcBef>
              <a:spcAft>
                <a:spcPts val="0"/>
              </a:spcAft>
              <a:defRPr sz="1800">
                <a:solidFill>
                  <a:srgbClr val="BCB08D"/>
                </a:solidFill>
                <a:latin typeface="Times"/>
                <a:cs typeface="Times"/>
              </a:defRPr>
            </a:lvl1pPr>
          </a:lstStyle>
          <a:p>
            <a:pPr>
              <a:defRPr/>
            </a:pPr>
            <a:r>
              <a:rPr lang="en-US" dirty="0"/>
              <a:t>|  </a:t>
            </a:r>
            <a:fld id="{FE7FD377-6E75-4B8A-BB71-6E09478E69AD}"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iming>
    <p:tnLst>
      <p:par>
        <p:cTn id="1" dur="indefinite" restart="never" nodeType="tmRoot"/>
      </p:par>
    </p:tnLst>
  </p:timing>
  <p:hf sldNum="0" hdr="0" ftr="0" dt="0"/>
  <p:txStyles>
    <p:titleStyle>
      <a:lvl1pPr algn="l" defTabSz="457200" rtl="0" eaLnBrk="0" fontAlgn="base" hangingPunct="0">
        <a:spcBef>
          <a:spcPct val="0"/>
        </a:spcBef>
        <a:spcAft>
          <a:spcPct val="0"/>
        </a:spcAft>
        <a:defRPr sz="4400" kern="1200">
          <a:solidFill>
            <a:srgbClr val="032953"/>
          </a:solidFill>
          <a:latin typeface="Times"/>
          <a:ea typeface="Times"/>
          <a:cs typeface="Times"/>
        </a:defRPr>
      </a:lvl1pPr>
      <a:lvl2pPr algn="l" defTabSz="457200" rtl="0" eaLnBrk="0" fontAlgn="base" hangingPunct="0">
        <a:spcBef>
          <a:spcPct val="0"/>
        </a:spcBef>
        <a:spcAft>
          <a:spcPct val="0"/>
        </a:spcAft>
        <a:defRPr sz="4400">
          <a:solidFill>
            <a:srgbClr val="032953"/>
          </a:solidFill>
          <a:latin typeface="Times"/>
          <a:ea typeface="Times"/>
          <a:cs typeface="Times"/>
        </a:defRPr>
      </a:lvl2pPr>
      <a:lvl3pPr algn="l" defTabSz="457200" rtl="0" eaLnBrk="0" fontAlgn="base" hangingPunct="0">
        <a:spcBef>
          <a:spcPct val="0"/>
        </a:spcBef>
        <a:spcAft>
          <a:spcPct val="0"/>
        </a:spcAft>
        <a:defRPr sz="4400">
          <a:solidFill>
            <a:srgbClr val="032953"/>
          </a:solidFill>
          <a:latin typeface="Times"/>
          <a:ea typeface="Times"/>
          <a:cs typeface="Times"/>
        </a:defRPr>
      </a:lvl3pPr>
      <a:lvl4pPr algn="l" defTabSz="457200" rtl="0" eaLnBrk="0" fontAlgn="base" hangingPunct="0">
        <a:spcBef>
          <a:spcPct val="0"/>
        </a:spcBef>
        <a:spcAft>
          <a:spcPct val="0"/>
        </a:spcAft>
        <a:defRPr sz="4400">
          <a:solidFill>
            <a:srgbClr val="032953"/>
          </a:solidFill>
          <a:latin typeface="Times"/>
          <a:ea typeface="Times"/>
          <a:cs typeface="Times"/>
        </a:defRPr>
      </a:lvl4pPr>
      <a:lvl5pPr algn="l" defTabSz="457200" rtl="0" eaLnBrk="0" fontAlgn="base" hangingPunct="0">
        <a:spcBef>
          <a:spcPct val="0"/>
        </a:spcBef>
        <a:spcAft>
          <a:spcPct val="0"/>
        </a:spcAft>
        <a:defRPr sz="4400">
          <a:solidFill>
            <a:srgbClr val="032953"/>
          </a:solidFill>
          <a:latin typeface="Times"/>
          <a:ea typeface="Times"/>
          <a:cs typeface="Times"/>
        </a:defRPr>
      </a:lvl5pPr>
      <a:lvl6pPr marL="457200" algn="l" defTabSz="457200" rtl="0" fontAlgn="base">
        <a:spcBef>
          <a:spcPct val="0"/>
        </a:spcBef>
        <a:spcAft>
          <a:spcPct val="0"/>
        </a:spcAft>
        <a:defRPr>
          <a:solidFill>
            <a:srgbClr val="032953"/>
          </a:solidFill>
          <a:latin typeface="Times"/>
          <a:ea typeface="Times"/>
          <a:cs typeface="Times"/>
        </a:defRPr>
      </a:lvl6pPr>
      <a:lvl7pPr marL="914400" algn="l" defTabSz="457200" rtl="0" fontAlgn="base">
        <a:spcBef>
          <a:spcPct val="0"/>
        </a:spcBef>
        <a:spcAft>
          <a:spcPct val="0"/>
        </a:spcAft>
        <a:defRPr>
          <a:solidFill>
            <a:srgbClr val="032953"/>
          </a:solidFill>
          <a:latin typeface="Times"/>
          <a:ea typeface="Times"/>
          <a:cs typeface="Times"/>
        </a:defRPr>
      </a:lvl7pPr>
      <a:lvl8pPr marL="1371600" algn="l" defTabSz="457200" rtl="0" fontAlgn="base">
        <a:spcBef>
          <a:spcPct val="0"/>
        </a:spcBef>
        <a:spcAft>
          <a:spcPct val="0"/>
        </a:spcAft>
        <a:defRPr>
          <a:solidFill>
            <a:srgbClr val="032953"/>
          </a:solidFill>
          <a:latin typeface="Times"/>
          <a:ea typeface="Times"/>
          <a:cs typeface="Times"/>
        </a:defRPr>
      </a:lvl8pPr>
      <a:lvl9pPr marL="1828800" algn="l" defTabSz="457200" rtl="0" fontAlgn="base">
        <a:spcBef>
          <a:spcPct val="0"/>
        </a:spcBef>
        <a:spcAft>
          <a:spcPct val="0"/>
        </a:spcAft>
        <a:defRPr>
          <a:solidFill>
            <a:srgbClr val="032953"/>
          </a:solidFill>
          <a:latin typeface="Times"/>
          <a:ea typeface="Times"/>
          <a:cs typeface="Times"/>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Times"/>
          <a:ea typeface="Times"/>
          <a:cs typeface="Time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Times"/>
          <a:ea typeface="Times"/>
          <a:cs typeface="Time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Times"/>
          <a:ea typeface="Times"/>
          <a:cs typeface="Time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Times"/>
          <a:ea typeface="Times"/>
          <a:cs typeface="Time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Times"/>
          <a:ea typeface="Times"/>
          <a:cs typeface="Time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94000"/>
                <a:alpha val="0"/>
              </a:schemeClr>
            </a:gs>
            <a:gs pos="0">
              <a:schemeClr val="bg2"/>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defRPr/>
            </a:pPr>
            <a:fld id="{02BB5369-04AE-4898-B1E6-E2D7D8513B0E}" type="datetimeFigureOut">
              <a:rPr lang="ru-RU">
                <a:solidFill>
                  <a:prstClr val="black">
                    <a:tint val="75000"/>
                  </a:prstClr>
                </a:solidFill>
                <a:latin typeface="Calibri" pitchFamily="34" charset="0"/>
              </a:rPr>
              <a:pPr defTabSz="914400">
                <a:defRPr/>
              </a:pPr>
              <a:t>18.04.2018</a:t>
            </a:fld>
            <a:endParaRPr lang="ru-RU" dirty="0">
              <a:solidFill>
                <a:prstClr val="black">
                  <a:tint val="75000"/>
                </a:prstClr>
              </a:solidFill>
              <a:latin typeface="Calibri" pitchFamily="34"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defRPr/>
            </a:pPr>
            <a:endParaRPr lang="ru-RU">
              <a:solidFill>
                <a:prstClr val="black">
                  <a:tint val="75000"/>
                </a:prstClr>
              </a:solidFill>
              <a:latin typeface="Calibri" pitchFamily="34"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defRPr/>
            </a:pPr>
            <a:fld id="{66BF0B08-2865-4247-90EF-4A504788D737}" type="slidenum">
              <a:rPr lang="ru-RU">
                <a:solidFill>
                  <a:prstClr val="black">
                    <a:tint val="75000"/>
                  </a:prstClr>
                </a:solidFill>
                <a:latin typeface="Calibri" pitchFamily="34" charset="0"/>
              </a:rPr>
              <a:pPr defTabSz="914400">
                <a:defRPr/>
              </a:pPr>
              <a:t>‹#›</a:t>
            </a:fld>
            <a:endParaRPr lang="ru-RU" dirty="0">
              <a:solidFill>
                <a:prstClr val="black">
                  <a:tint val="75000"/>
                </a:prstClr>
              </a:solidFill>
              <a:latin typeface="Calibri" pitchFamily="34" charset="0"/>
            </a:endParaRPr>
          </a:p>
        </p:txBody>
      </p:sp>
    </p:spTree>
    <p:extLst>
      <p:ext uri="{BB962C8B-B14F-4D97-AF65-F5344CB8AC3E}">
        <p14:creationId xmlns:p14="http://schemas.microsoft.com/office/powerpoint/2010/main" xmlns="" val="1200305640"/>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94000"/>
                <a:alpha val="0"/>
              </a:schemeClr>
            </a:gs>
            <a:gs pos="0">
              <a:schemeClr val="bg2"/>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defRPr/>
            </a:pPr>
            <a:fld id="{4121CD4F-E044-4C78-A49A-245FB04E6398}" type="datetimeFigureOut">
              <a:rPr lang="ru-RU">
                <a:solidFill>
                  <a:prstClr val="black">
                    <a:tint val="75000"/>
                  </a:prstClr>
                </a:solidFill>
                <a:latin typeface="Calibri" pitchFamily="34" charset="0"/>
              </a:rPr>
              <a:pPr defTabSz="914400">
                <a:defRPr/>
              </a:pPr>
              <a:t>18.04.2018</a:t>
            </a:fld>
            <a:endParaRPr lang="ru-RU" dirty="0">
              <a:solidFill>
                <a:prstClr val="black">
                  <a:tint val="75000"/>
                </a:prstClr>
              </a:solidFill>
              <a:latin typeface="Calibri" pitchFamily="34"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defRPr/>
            </a:pPr>
            <a:endParaRPr lang="ru-RU">
              <a:solidFill>
                <a:prstClr val="black">
                  <a:tint val="75000"/>
                </a:prstClr>
              </a:solidFill>
              <a:latin typeface="Calibri" pitchFamily="34"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defRPr/>
            </a:pPr>
            <a:fld id="{D51654E5-947C-4C8C-A2EC-8D7F90AFC07D}" type="slidenum">
              <a:rPr lang="ru-RU">
                <a:solidFill>
                  <a:prstClr val="black">
                    <a:tint val="75000"/>
                  </a:prstClr>
                </a:solidFill>
                <a:latin typeface="Calibri" pitchFamily="34" charset="0"/>
              </a:rPr>
              <a:pPr defTabSz="914400">
                <a:defRPr/>
              </a:pPr>
              <a:t>‹#›</a:t>
            </a:fld>
            <a:endParaRPr lang="ru-RU" dirty="0">
              <a:solidFill>
                <a:prstClr val="black">
                  <a:tint val="75000"/>
                </a:prstClr>
              </a:solidFill>
              <a:latin typeface="Calibri" pitchFamily="34" charset="0"/>
            </a:endParaRPr>
          </a:p>
        </p:txBody>
      </p:sp>
    </p:spTree>
    <p:extLst>
      <p:ext uri="{BB962C8B-B14F-4D97-AF65-F5344CB8AC3E}">
        <p14:creationId xmlns:p14="http://schemas.microsoft.com/office/powerpoint/2010/main" xmlns="" val="4111295966"/>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94000"/>
                <a:alpha val="0"/>
              </a:schemeClr>
            </a:gs>
            <a:gs pos="0">
              <a:schemeClr val="bg2"/>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defRPr/>
            </a:pPr>
            <a:fld id="{4121CD4F-E044-4C78-A49A-245FB04E6398}" type="datetimeFigureOut">
              <a:rPr lang="ru-RU">
                <a:solidFill>
                  <a:prstClr val="black">
                    <a:tint val="75000"/>
                  </a:prstClr>
                </a:solidFill>
                <a:latin typeface="Calibri" pitchFamily="34" charset="0"/>
              </a:rPr>
              <a:pPr defTabSz="914400">
                <a:defRPr/>
              </a:pPr>
              <a:t>18.04.2018</a:t>
            </a:fld>
            <a:endParaRPr lang="ru-RU" dirty="0">
              <a:solidFill>
                <a:prstClr val="black">
                  <a:tint val="75000"/>
                </a:prstClr>
              </a:solidFill>
              <a:latin typeface="Calibri" pitchFamily="34"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defRPr/>
            </a:pPr>
            <a:endParaRPr lang="ru-RU">
              <a:solidFill>
                <a:prstClr val="black">
                  <a:tint val="75000"/>
                </a:prstClr>
              </a:solidFill>
              <a:latin typeface="Calibri" pitchFamily="34"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defRPr/>
            </a:pPr>
            <a:fld id="{D51654E5-947C-4C8C-A2EC-8D7F90AFC07D}" type="slidenum">
              <a:rPr lang="ru-RU">
                <a:solidFill>
                  <a:prstClr val="black">
                    <a:tint val="75000"/>
                  </a:prstClr>
                </a:solidFill>
                <a:latin typeface="Calibri" pitchFamily="34" charset="0"/>
              </a:rPr>
              <a:pPr defTabSz="914400">
                <a:defRPr/>
              </a:pPr>
              <a:t>‹#›</a:t>
            </a:fld>
            <a:endParaRPr lang="ru-RU" dirty="0">
              <a:solidFill>
                <a:prstClr val="black">
                  <a:tint val="75000"/>
                </a:prstClr>
              </a:solidFill>
              <a:latin typeface="Calibri" pitchFamily="34" charset="0"/>
            </a:endParaRPr>
          </a:p>
        </p:txBody>
      </p:sp>
    </p:spTree>
    <p:extLst>
      <p:ext uri="{BB962C8B-B14F-4D97-AF65-F5344CB8AC3E}">
        <p14:creationId xmlns:p14="http://schemas.microsoft.com/office/powerpoint/2010/main" xmlns="" val="846394453"/>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94000"/>
                <a:alpha val="0"/>
              </a:schemeClr>
            </a:gs>
            <a:gs pos="0">
              <a:schemeClr val="bg2"/>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defRPr/>
            </a:pPr>
            <a:fld id="{4121CD4F-E044-4C78-A49A-245FB04E6398}" type="datetimeFigureOut">
              <a:rPr lang="ru-RU">
                <a:solidFill>
                  <a:prstClr val="black">
                    <a:tint val="75000"/>
                  </a:prstClr>
                </a:solidFill>
                <a:latin typeface="Calibri" pitchFamily="34" charset="0"/>
              </a:rPr>
              <a:pPr defTabSz="914400">
                <a:defRPr/>
              </a:pPr>
              <a:t>18.04.2018</a:t>
            </a:fld>
            <a:endParaRPr lang="ru-RU" dirty="0">
              <a:solidFill>
                <a:prstClr val="black">
                  <a:tint val="75000"/>
                </a:prstClr>
              </a:solidFill>
              <a:latin typeface="Calibri" pitchFamily="34"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defRPr/>
            </a:pPr>
            <a:endParaRPr lang="ru-RU">
              <a:solidFill>
                <a:prstClr val="black">
                  <a:tint val="75000"/>
                </a:prstClr>
              </a:solidFill>
              <a:latin typeface="Calibri" pitchFamily="34"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defRPr/>
            </a:pPr>
            <a:fld id="{D51654E5-947C-4C8C-A2EC-8D7F90AFC07D}" type="slidenum">
              <a:rPr lang="ru-RU">
                <a:solidFill>
                  <a:prstClr val="black">
                    <a:tint val="75000"/>
                  </a:prstClr>
                </a:solidFill>
                <a:latin typeface="Calibri" pitchFamily="34" charset="0"/>
              </a:rPr>
              <a:pPr defTabSz="914400">
                <a:defRPr/>
              </a:pPr>
              <a:t>‹#›</a:t>
            </a:fld>
            <a:endParaRPr lang="ru-RU" dirty="0">
              <a:solidFill>
                <a:prstClr val="black">
                  <a:tint val="75000"/>
                </a:prstClr>
              </a:solidFill>
              <a:latin typeface="Calibri" pitchFamily="34" charset="0"/>
            </a:endParaRPr>
          </a:p>
        </p:txBody>
      </p:sp>
    </p:spTree>
    <p:extLst>
      <p:ext uri="{BB962C8B-B14F-4D97-AF65-F5344CB8AC3E}">
        <p14:creationId xmlns:p14="http://schemas.microsoft.com/office/powerpoint/2010/main" xmlns="" val="117596742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94000"/>
                <a:alpha val="0"/>
              </a:schemeClr>
            </a:gs>
            <a:gs pos="0">
              <a:schemeClr val="bg2"/>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defRPr/>
            </a:pPr>
            <a:fld id="{4121CD4F-E044-4C78-A49A-245FB04E6398}" type="datetimeFigureOut">
              <a:rPr lang="ru-RU">
                <a:solidFill>
                  <a:prstClr val="black">
                    <a:tint val="75000"/>
                  </a:prstClr>
                </a:solidFill>
                <a:latin typeface="Calibri" pitchFamily="34" charset="0"/>
              </a:rPr>
              <a:pPr defTabSz="914400">
                <a:defRPr/>
              </a:pPr>
              <a:t>18.04.2018</a:t>
            </a:fld>
            <a:endParaRPr lang="ru-RU" dirty="0">
              <a:solidFill>
                <a:prstClr val="black">
                  <a:tint val="75000"/>
                </a:prstClr>
              </a:solidFill>
              <a:latin typeface="Calibri" pitchFamily="34"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defRPr/>
            </a:pPr>
            <a:endParaRPr lang="ru-RU">
              <a:solidFill>
                <a:prstClr val="black">
                  <a:tint val="75000"/>
                </a:prstClr>
              </a:solidFill>
              <a:latin typeface="Calibri" pitchFamily="34"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defRPr/>
            </a:pPr>
            <a:fld id="{D51654E5-947C-4C8C-A2EC-8D7F90AFC07D}" type="slidenum">
              <a:rPr lang="ru-RU">
                <a:solidFill>
                  <a:prstClr val="black">
                    <a:tint val="75000"/>
                  </a:prstClr>
                </a:solidFill>
                <a:latin typeface="Calibri" pitchFamily="34" charset="0"/>
              </a:rPr>
              <a:pPr defTabSz="914400">
                <a:defRPr/>
              </a:pPr>
              <a:t>‹#›</a:t>
            </a:fld>
            <a:endParaRPr lang="ru-RU" dirty="0">
              <a:solidFill>
                <a:prstClr val="black">
                  <a:tint val="75000"/>
                </a:prstClr>
              </a:solidFill>
              <a:latin typeface="Calibri" pitchFamily="34" charset="0"/>
            </a:endParaRPr>
          </a:p>
        </p:txBody>
      </p:sp>
    </p:spTree>
    <p:extLst>
      <p:ext uri="{BB962C8B-B14F-4D97-AF65-F5344CB8AC3E}">
        <p14:creationId xmlns:p14="http://schemas.microsoft.com/office/powerpoint/2010/main" xmlns="" val="3999142605"/>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94000"/>
                <a:alpha val="0"/>
              </a:schemeClr>
            </a:gs>
            <a:gs pos="0">
              <a:schemeClr val="bg2"/>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defRPr/>
            </a:pPr>
            <a:fld id="{4121CD4F-E044-4C78-A49A-245FB04E6398}" type="datetimeFigureOut">
              <a:rPr lang="ru-RU">
                <a:solidFill>
                  <a:prstClr val="black">
                    <a:tint val="75000"/>
                  </a:prstClr>
                </a:solidFill>
                <a:latin typeface="Calibri" pitchFamily="34" charset="0"/>
              </a:rPr>
              <a:pPr defTabSz="914400">
                <a:defRPr/>
              </a:pPr>
              <a:t>18.04.2018</a:t>
            </a:fld>
            <a:endParaRPr lang="ru-RU" dirty="0">
              <a:solidFill>
                <a:prstClr val="black">
                  <a:tint val="75000"/>
                </a:prstClr>
              </a:solidFill>
              <a:latin typeface="Calibri" pitchFamily="34"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defRPr/>
            </a:pPr>
            <a:endParaRPr lang="ru-RU">
              <a:solidFill>
                <a:prstClr val="black">
                  <a:tint val="75000"/>
                </a:prstClr>
              </a:solidFill>
              <a:latin typeface="Calibri" pitchFamily="34"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defRPr/>
            </a:pPr>
            <a:fld id="{D51654E5-947C-4C8C-A2EC-8D7F90AFC07D}" type="slidenum">
              <a:rPr lang="ru-RU">
                <a:solidFill>
                  <a:prstClr val="black">
                    <a:tint val="75000"/>
                  </a:prstClr>
                </a:solidFill>
                <a:latin typeface="Calibri" pitchFamily="34" charset="0"/>
              </a:rPr>
              <a:pPr defTabSz="914400">
                <a:defRPr/>
              </a:pPr>
              <a:t>‹#›</a:t>
            </a:fld>
            <a:endParaRPr lang="ru-RU" dirty="0">
              <a:solidFill>
                <a:prstClr val="black">
                  <a:tint val="75000"/>
                </a:prstClr>
              </a:solidFill>
              <a:latin typeface="Calibri" pitchFamily="34" charset="0"/>
            </a:endParaRPr>
          </a:p>
        </p:txBody>
      </p:sp>
    </p:spTree>
    <p:extLst>
      <p:ext uri="{BB962C8B-B14F-4D97-AF65-F5344CB8AC3E}">
        <p14:creationId xmlns:p14="http://schemas.microsoft.com/office/powerpoint/2010/main" xmlns="" val="2385013296"/>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94000"/>
                <a:alpha val="0"/>
              </a:schemeClr>
            </a:gs>
            <a:gs pos="0">
              <a:schemeClr val="bg2"/>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defRPr/>
            </a:pPr>
            <a:fld id="{4121CD4F-E044-4C78-A49A-245FB04E6398}" type="datetimeFigureOut">
              <a:rPr lang="ru-RU">
                <a:solidFill>
                  <a:prstClr val="black">
                    <a:tint val="75000"/>
                  </a:prstClr>
                </a:solidFill>
                <a:latin typeface="Calibri" pitchFamily="34" charset="0"/>
              </a:rPr>
              <a:pPr defTabSz="914400">
                <a:defRPr/>
              </a:pPr>
              <a:t>18.04.2018</a:t>
            </a:fld>
            <a:endParaRPr lang="ru-RU" dirty="0">
              <a:solidFill>
                <a:prstClr val="black">
                  <a:tint val="75000"/>
                </a:prstClr>
              </a:solidFill>
              <a:latin typeface="Calibri" pitchFamily="34"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defRPr/>
            </a:pPr>
            <a:endParaRPr lang="ru-RU">
              <a:solidFill>
                <a:prstClr val="black">
                  <a:tint val="75000"/>
                </a:prstClr>
              </a:solidFill>
              <a:latin typeface="Calibri" pitchFamily="34"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defRPr/>
            </a:pPr>
            <a:fld id="{D51654E5-947C-4C8C-A2EC-8D7F90AFC07D}" type="slidenum">
              <a:rPr lang="ru-RU">
                <a:solidFill>
                  <a:prstClr val="black">
                    <a:tint val="75000"/>
                  </a:prstClr>
                </a:solidFill>
                <a:latin typeface="Calibri" pitchFamily="34" charset="0"/>
              </a:rPr>
              <a:pPr defTabSz="914400">
                <a:defRPr/>
              </a:pPr>
              <a:t>‹#›</a:t>
            </a:fld>
            <a:endParaRPr lang="ru-RU" dirty="0">
              <a:solidFill>
                <a:prstClr val="black">
                  <a:tint val="75000"/>
                </a:prstClr>
              </a:solidFill>
              <a:latin typeface="Calibri" pitchFamily="34" charset="0"/>
            </a:endParaRPr>
          </a:p>
        </p:txBody>
      </p:sp>
    </p:spTree>
    <p:extLst>
      <p:ext uri="{BB962C8B-B14F-4D97-AF65-F5344CB8AC3E}">
        <p14:creationId xmlns:p14="http://schemas.microsoft.com/office/powerpoint/2010/main" xmlns="" val="662722940"/>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94000"/>
                <a:alpha val="0"/>
              </a:schemeClr>
            </a:gs>
            <a:gs pos="0">
              <a:schemeClr val="bg2"/>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defRPr/>
            </a:pPr>
            <a:fld id="{4121CD4F-E044-4C78-A49A-245FB04E6398}" type="datetimeFigureOut">
              <a:rPr lang="ru-RU">
                <a:solidFill>
                  <a:prstClr val="black">
                    <a:tint val="75000"/>
                  </a:prstClr>
                </a:solidFill>
                <a:latin typeface="Calibri" pitchFamily="34" charset="0"/>
              </a:rPr>
              <a:pPr defTabSz="914400">
                <a:defRPr/>
              </a:pPr>
              <a:t>18.04.2018</a:t>
            </a:fld>
            <a:endParaRPr lang="ru-RU" dirty="0">
              <a:solidFill>
                <a:prstClr val="black">
                  <a:tint val="75000"/>
                </a:prstClr>
              </a:solidFill>
              <a:latin typeface="Calibri" pitchFamily="34"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defRPr/>
            </a:pPr>
            <a:endParaRPr lang="ru-RU">
              <a:solidFill>
                <a:prstClr val="black">
                  <a:tint val="75000"/>
                </a:prstClr>
              </a:solidFill>
              <a:latin typeface="Calibri" pitchFamily="34"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defRPr/>
            </a:pPr>
            <a:fld id="{D51654E5-947C-4C8C-A2EC-8D7F90AFC07D}" type="slidenum">
              <a:rPr lang="ru-RU">
                <a:solidFill>
                  <a:prstClr val="black">
                    <a:tint val="75000"/>
                  </a:prstClr>
                </a:solidFill>
                <a:latin typeface="Calibri" pitchFamily="34" charset="0"/>
              </a:rPr>
              <a:pPr defTabSz="914400">
                <a:defRPr/>
              </a:pPr>
              <a:t>‹#›</a:t>
            </a:fld>
            <a:endParaRPr lang="ru-RU" dirty="0">
              <a:solidFill>
                <a:prstClr val="black">
                  <a:tint val="75000"/>
                </a:prstClr>
              </a:solidFill>
              <a:latin typeface="Calibri" pitchFamily="34" charset="0"/>
            </a:endParaRPr>
          </a:p>
        </p:txBody>
      </p:sp>
    </p:spTree>
    <p:extLst>
      <p:ext uri="{BB962C8B-B14F-4D97-AF65-F5344CB8AC3E}">
        <p14:creationId xmlns:p14="http://schemas.microsoft.com/office/powerpoint/2010/main" xmlns="" val="3017738727"/>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94000"/>
                <a:alpha val="0"/>
              </a:schemeClr>
            </a:gs>
            <a:gs pos="0">
              <a:schemeClr val="bg2"/>
            </a:gs>
            <a:gs pos="100000">
              <a:schemeClr val="bg2"/>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BFDEAD1-33C9-4E9B-B8F2-83258EC297CC}" type="datetime1">
              <a:rPr lang="ru-RU" smtClean="0">
                <a:solidFill>
                  <a:prstClr val="black">
                    <a:tint val="75000"/>
                  </a:prstClr>
                </a:solidFill>
              </a:rPr>
              <a:pPr>
                <a:defRPr/>
              </a:pPr>
              <a:t>18.04.2018</a:t>
            </a:fld>
            <a:endParaRPr lang="ru-RU" dirty="0">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dirty="0">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r>
              <a:rPr lang="en-US" smtClean="0">
                <a:solidFill>
                  <a:prstClr val="black">
                    <a:tint val="75000"/>
                  </a:prstClr>
                </a:solidFill>
              </a:rPr>
              <a:t>|  </a:t>
            </a:r>
            <a:fld id="{FE7FD377-6E75-4B8A-BB71-6E09478E69AD}" type="slidenum">
              <a:rPr lang="ru-RU" smtClean="0">
                <a:solidFill>
                  <a:prstClr val="black">
                    <a:tint val="75000"/>
                  </a:prstClr>
                </a:solidFill>
              </a:rPr>
              <a:pPr>
                <a:defRPr/>
              </a:pPr>
              <a:t>‹#›</a:t>
            </a:fld>
            <a:endParaRPr lang="ru-RU" dirty="0">
              <a:solidFill>
                <a:prstClr val="black">
                  <a:tint val="75000"/>
                </a:prstClr>
              </a:solidFill>
            </a:endParaRPr>
          </a:p>
        </p:txBody>
      </p:sp>
      <p:pic>
        <p:nvPicPr>
          <p:cNvPr id="7" name="Изображение 5" descr="top_new3.pdf"/>
          <p:cNvPicPr>
            <a:picLocks noChangeAspect="1"/>
          </p:cNvPicPr>
          <p:nvPr userDrawn="1"/>
        </p:nvPicPr>
        <p:blipFill>
          <a:blip r:embed="rId13"/>
          <a:srcRect/>
          <a:stretch>
            <a:fillRect/>
          </a:stretch>
        </p:blipFill>
        <p:spPr bwMode="auto">
          <a:xfrm>
            <a:off x="0" y="0"/>
            <a:ext cx="9144000" cy="833438"/>
          </a:xfrm>
          <a:prstGeom prst="rect">
            <a:avLst/>
          </a:prstGeom>
          <a:noFill/>
          <a:ln w="9525">
            <a:noFill/>
            <a:miter lim="800000"/>
            <a:headEnd/>
            <a:tailEnd/>
          </a:ln>
        </p:spPr>
      </p:pic>
      <p:sp>
        <p:nvSpPr>
          <p:cNvPr id="8" name="Номер слайда 5"/>
          <p:cNvSpPr>
            <a:spLocks noGrp="1"/>
          </p:cNvSpPr>
          <p:nvPr>
            <p:ph type="sldNum" sz="quarter" idx="4"/>
          </p:nvPr>
        </p:nvSpPr>
        <p:spPr>
          <a:xfrm>
            <a:off x="8432800" y="177800"/>
            <a:ext cx="609600" cy="381000"/>
          </a:xfrm>
          <a:prstGeom prst="rect">
            <a:avLst/>
          </a:prstGeom>
        </p:spPr>
        <p:txBody>
          <a:bodyPr/>
          <a:lstStyle>
            <a:lvl1pPr fontAlgn="auto">
              <a:spcBef>
                <a:spcPts val="0"/>
              </a:spcBef>
              <a:spcAft>
                <a:spcPts val="0"/>
              </a:spcAft>
              <a:defRPr sz="1800">
                <a:solidFill>
                  <a:srgbClr val="BCB08D"/>
                </a:solidFill>
                <a:latin typeface="Times"/>
                <a:cs typeface="Times"/>
              </a:defRPr>
            </a:lvl1pPr>
          </a:lstStyle>
          <a:p>
            <a:pPr>
              <a:defRPr/>
            </a:pPr>
            <a:r>
              <a:rPr lang="en-US" dirty="0"/>
              <a:t>|  </a:t>
            </a:r>
            <a:fld id="{FE7FD377-6E75-4B8A-BB71-6E09478E69AD}" type="slidenum">
              <a:rPr lang="ru-RU"/>
              <a:pPr>
                <a:defRPr/>
              </a:pPr>
              <a:t>‹#›</a:t>
            </a:fld>
            <a:endParaRPr lang="ru-RU" dirty="0"/>
          </a:p>
        </p:txBody>
      </p:sp>
    </p:spTree>
    <p:extLst>
      <p:ext uri="{BB962C8B-B14F-4D97-AF65-F5344CB8AC3E}">
        <p14:creationId xmlns:p14="http://schemas.microsoft.com/office/powerpoint/2010/main" xmlns="" val="328523094"/>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6.pn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wmf"/><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wmf"/></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0" y="1719618"/>
            <a:ext cx="9144000" cy="1815882"/>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defRPr/>
            </a:pPr>
            <a:r>
              <a:rPr lang="ru-RU" sz="2800" b="1" i="1" dirty="0" smtClean="0">
                <a:solidFill>
                  <a:srgbClr val="000066"/>
                </a:solidFill>
                <a:latin typeface="Arial" charset="0"/>
              </a:rPr>
              <a:t>Технические регламенты </a:t>
            </a:r>
          </a:p>
          <a:p>
            <a:pPr algn="ctr">
              <a:defRPr/>
            </a:pPr>
            <a:r>
              <a:rPr lang="ru-RU" sz="2800" b="1" i="1" dirty="0" smtClean="0">
                <a:solidFill>
                  <a:srgbClr val="000066"/>
                </a:solidFill>
                <a:latin typeface="Arial" charset="0"/>
              </a:rPr>
              <a:t>Евразийского экономического </a:t>
            </a:r>
            <a:r>
              <a:rPr lang="ru-RU" sz="2800" b="1" i="1" dirty="0">
                <a:solidFill>
                  <a:srgbClr val="000066"/>
                </a:solidFill>
                <a:latin typeface="Arial" charset="0"/>
              </a:rPr>
              <a:t>союза </a:t>
            </a:r>
            <a:endParaRPr lang="ru-RU" sz="2800" b="1" i="1" dirty="0" smtClean="0">
              <a:solidFill>
                <a:srgbClr val="000066"/>
              </a:solidFill>
              <a:latin typeface="Arial" charset="0"/>
            </a:endParaRPr>
          </a:p>
          <a:p>
            <a:pPr algn="ctr">
              <a:defRPr/>
            </a:pPr>
            <a:r>
              <a:rPr lang="ru-RU" sz="2800" b="1" i="1" dirty="0" smtClean="0">
                <a:solidFill>
                  <a:srgbClr val="000066"/>
                </a:solidFill>
                <a:latin typeface="Arial" charset="0"/>
              </a:rPr>
              <a:t>в сфере безопасности пищевой продукции</a:t>
            </a:r>
            <a:endParaRPr lang="ru-RU" sz="2800" b="1" i="1" dirty="0">
              <a:solidFill>
                <a:srgbClr val="000066"/>
              </a:solidFill>
              <a:latin typeface="Arial" charset="0"/>
            </a:endParaRPr>
          </a:p>
          <a:p>
            <a:pPr algn="ctr">
              <a:defRPr/>
            </a:pPr>
            <a:endParaRPr lang="ru-RU" sz="2800" b="1" dirty="0">
              <a:solidFill>
                <a:srgbClr val="000066"/>
              </a:solidFill>
              <a:latin typeface="Arial" charset="0"/>
            </a:endParaRPr>
          </a:p>
        </p:txBody>
      </p:sp>
    </p:spTree>
    <p:extLst>
      <p:ext uri="{BB962C8B-B14F-4D97-AF65-F5344CB8AC3E}">
        <p14:creationId xmlns:p14="http://schemas.microsoft.com/office/powerpoint/2010/main" xmlns="" val="500389022"/>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defTabSz="914400" fontAlgn="auto">
              <a:spcBef>
                <a:spcPts val="0"/>
              </a:spcBef>
              <a:spcAft>
                <a:spcPts val="0"/>
              </a:spcAft>
              <a:defRPr/>
            </a:pPr>
            <a:r>
              <a:rPr lang="ru-RU" sz="2400" b="1" dirty="0" smtClean="0">
                <a:solidFill>
                  <a:srgbClr val="1F497D"/>
                </a:solidFill>
                <a:latin typeface="Arial" pitchFamily="34" charset="0"/>
              </a:rPr>
              <a:t/>
            </a:r>
            <a:br>
              <a:rPr lang="ru-RU" sz="2400" b="1" dirty="0" smtClean="0">
                <a:solidFill>
                  <a:srgbClr val="1F497D"/>
                </a:solidFill>
                <a:latin typeface="Arial" pitchFamily="34" charset="0"/>
              </a:rPr>
            </a:br>
            <a:r>
              <a:rPr lang="ru-RU" sz="2400" b="1" dirty="0">
                <a:solidFill>
                  <a:srgbClr val="1F497D"/>
                </a:solidFill>
                <a:latin typeface="Arial" pitchFamily="34" charset="0"/>
              </a:rPr>
              <a:t/>
            </a:r>
            <a:br>
              <a:rPr lang="ru-RU" sz="2400" b="1" dirty="0">
                <a:solidFill>
                  <a:srgbClr val="1F497D"/>
                </a:solidFill>
                <a:latin typeface="Arial" pitchFamily="34" charset="0"/>
              </a:rPr>
            </a:br>
            <a:r>
              <a:rPr lang="ru-RU" sz="2400" b="1" dirty="0" smtClean="0">
                <a:solidFill>
                  <a:srgbClr val="1F497D"/>
                </a:solidFill>
                <a:latin typeface="Arial" pitchFamily="34" charset="0"/>
              </a:rPr>
              <a:t/>
            </a:r>
            <a:br>
              <a:rPr lang="ru-RU" sz="2400" b="1" dirty="0" smtClean="0">
                <a:solidFill>
                  <a:srgbClr val="1F497D"/>
                </a:solidFill>
                <a:latin typeface="Arial" pitchFamily="34" charset="0"/>
              </a:rPr>
            </a:br>
            <a:r>
              <a:rPr lang="ru-RU" sz="2400" b="1" dirty="0">
                <a:solidFill>
                  <a:srgbClr val="1F497D"/>
                </a:solidFill>
                <a:latin typeface="Arial" pitchFamily="34" charset="0"/>
              </a:rPr>
              <a:t/>
            </a:r>
            <a:br>
              <a:rPr lang="ru-RU" sz="2400" b="1" dirty="0">
                <a:solidFill>
                  <a:srgbClr val="1F497D"/>
                </a:solidFill>
                <a:latin typeface="Arial" pitchFamily="34" charset="0"/>
              </a:rPr>
            </a:br>
            <a:r>
              <a:rPr lang="ru-RU" sz="2000" b="1" dirty="0" smtClean="0">
                <a:solidFill>
                  <a:srgbClr val="1F497D"/>
                </a:solidFill>
                <a:latin typeface="Arial" pitchFamily="34" charset="0"/>
              </a:rPr>
              <a:t>ТЕХНИЧЕСКИЙ </a:t>
            </a:r>
            <a:r>
              <a:rPr lang="ru-RU" sz="2000" b="1" dirty="0">
                <a:solidFill>
                  <a:srgbClr val="1F497D"/>
                </a:solidFill>
                <a:latin typeface="Arial" pitchFamily="34" charset="0"/>
              </a:rPr>
              <a:t>РЕГЛАМЕНТ ТАМОЖЕННОГО СОЮЗА</a:t>
            </a:r>
            <a:br>
              <a:rPr lang="ru-RU" sz="2000" b="1" dirty="0">
                <a:solidFill>
                  <a:srgbClr val="1F497D"/>
                </a:solidFill>
                <a:latin typeface="Arial" pitchFamily="34" charset="0"/>
              </a:rPr>
            </a:br>
            <a:r>
              <a:rPr lang="ru-RU" sz="2000" b="1" dirty="0">
                <a:solidFill>
                  <a:srgbClr val="1F497D"/>
                </a:solidFill>
                <a:latin typeface="Arial" pitchFamily="34" charset="0"/>
              </a:rPr>
              <a:t/>
            </a:r>
            <a:br>
              <a:rPr lang="ru-RU" sz="2000" b="1" dirty="0">
                <a:solidFill>
                  <a:srgbClr val="1F497D"/>
                </a:solidFill>
                <a:latin typeface="Arial" pitchFamily="34" charset="0"/>
              </a:rPr>
            </a:br>
            <a:r>
              <a:rPr lang="ru-RU" sz="2000" b="1" dirty="0">
                <a:solidFill>
                  <a:srgbClr val="1F497D"/>
                </a:solidFill>
                <a:latin typeface="Arial" pitchFamily="34" charset="0"/>
              </a:rPr>
              <a:t>«О БЕЗОПАСНОСТИ ПИЩЕВОЙ ПРОДУКЦИИ»</a:t>
            </a:r>
            <a:br>
              <a:rPr lang="ru-RU" sz="2000" b="1" dirty="0">
                <a:solidFill>
                  <a:srgbClr val="1F497D"/>
                </a:solidFill>
                <a:latin typeface="Arial" pitchFamily="34" charset="0"/>
              </a:rPr>
            </a:br>
            <a:r>
              <a:rPr lang="ru-RU" sz="2000" b="1" dirty="0">
                <a:solidFill>
                  <a:srgbClr val="1F497D"/>
                </a:solidFill>
                <a:latin typeface="Arial" pitchFamily="34" charset="0"/>
              </a:rPr>
              <a:t/>
            </a:r>
            <a:br>
              <a:rPr lang="ru-RU" sz="2000" b="1" dirty="0">
                <a:solidFill>
                  <a:srgbClr val="1F497D"/>
                </a:solidFill>
                <a:latin typeface="Arial" pitchFamily="34" charset="0"/>
              </a:rPr>
            </a:br>
            <a:r>
              <a:rPr lang="ru-RU" sz="2000" b="1" dirty="0">
                <a:solidFill>
                  <a:srgbClr val="1F497D"/>
                </a:solidFill>
                <a:latin typeface="Arial" pitchFamily="34" charset="0"/>
              </a:rPr>
              <a:t>ТР ТС 021/2011</a:t>
            </a:r>
            <a:br>
              <a:rPr lang="ru-RU" sz="2000" b="1" dirty="0">
                <a:solidFill>
                  <a:srgbClr val="1F497D"/>
                </a:solidFill>
                <a:latin typeface="Arial" pitchFamily="34" charset="0"/>
              </a:rPr>
            </a:br>
            <a:endParaRPr lang="ru-RU" sz="2000" dirty="0"/>
          </a:p>
        </p:txBody>
      </p:sp>
    </p:spTree>
    <p:extLst>
      <p:ext uri="{BB962C8B-B14F-4D97-AF65-F5344CB8AC3E}">
        <p14:creationId xmlns:p14="http://schemas.microsoft.com/office/powerpoint/2010/main" xmlns="" val="1110029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4"/>
          <p:cNvSpPr>
            <a:spLocks noChangeArrowheads="1"/>
          </p:cNvSpPr>
          <p:nvPr/>
        </p:nvSpPr>
        <p:spPr bwMode="auto">
          <a:xfrm>
            <a:off x="74428" y="850604"/>
            <a:ext cx="8967971" cy="669851"/>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6"/>
          </a:lnRef>
          <a:fillRef idx="2">
            <a:schemeClr val="accent6"/>
          </a:fillRef>
          <a:effectRef idx="1">
            <a:schemeClr val="accent6"/>
          </a:effectRef>
          <a:fontRef idx="minor">
            <a:schemeClr val="dk1"/>
          </a:fontRef>
        </p:style>
        <p:txBody>
          <a:bodyPr/>
          <a:lstStyle/>
          <a:p>
            <a:pPr algn="ctr" fontAlgn="auto">
              <a:spcBef>
                <a:spcPts val="0"/>
              </a:spcBef>
              <a:spcAft>
                <a:spcPts val="0"/>
              </a:spcAft>
              <a:defRPr/>
            </a:pPr>
            <a:r>
              <a:rPr lang="ru-RU" b="1" dirty="0">
                <a:solidFill>
                  <a:srgbClr val="867C4C"/>
                </a:solidFill>
                <a:latin typeface="Arial" pitchFamily="34" charset="0"/>
                <a:ea typeface="+mj-ea"/>
                <a:cs typeface="Arial" pitchFamily="34" charset="0"/>
              </a:rPr>
              <a:t>Технический регламент Таможенного союза </a:t>
            </a:r>
            <a:br>
              <a:rPr lang="ru-RU" b="1" dirty="0">
                <a:solidFill>
                  <a:srgbClr val="867C4C"/>
                </a:solidFill>
                <a:latin typeface="Arial" pitchFamily="34" charset="0"/>
                <a:ea typeface="+mj-ea"/>
                <a:cs typeface="Arial" pitchFamily="34" charset="0"/>
              </a:rPr>
            </a:br>
            <a:r>
              <a:rPr lang="ru-RU" b="1" dirty="0">
                <a:solidFill>
                  <a:srgbClr val="867C4C"/>
                </a:solidFill>
                <a:latin typeface="Arial" pitchFamily="34" charset="0"/>
                <a:ea typeface="+mj-ea"/>
                <a:cs typeface="Arial" pitchFamily="34" charset="0"/>
              </a:rPr>
              <a:t>«О безопасности пищевой продукции» ТР ТС 021/2011</a:t>
            </a:r>
          </a:p>
          <a:p>
            <a:pPr algn="ctr" fontAlgn="auto">
              <a:spcBef>
                <a:spcPts val="0"/>
              </a:spcBef>
              <a:spcAft>
                <a:spcPts val="0"/>
              </a:spcAft>
              <a:defRPr/>
            </a:pPr>
            <a:endParaRPr lang="ru-RU" b="1" dirty="0">
              <a:solidFill>
                <a:srgbClr val="0070C0"/>
              </a:solidFill>
              <a:latin typeface="Arial" pitchFamily="34" charset="0"/>
              <a:ea typeface="+mj-ea"/>
              <a:cs typeface="Arial" pitchFamily="34" charset="0"/>
            </a:endParaRPr>
          </a:p>
        </p:txBody>
      </p:sp>
      <p:sp>
        <p:nvSpPr>
          <p:cNvPr id="9221" name="Номер слайда 1"/>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4A9B1758-E99C-4B3A-816E-3D58EDD420F2}" type="slidenum">
              <a:rPr lang="ru-RU"/>
              <a:pPr>
                <a:defRPr/>
              </a:pPr>
              <a:t>11</a:t>
            </a:fld>
            <a:endParaRPr lang="ru-RU" dirty="0"/>
          </a:p>
        </p:txBody>
      </p:sp>
      <p:sp>
        <p:nvSpPr>
          <p:cNvPr id="3078" name="Прямоугольник 1"/>
          <p:cNvSpPr>
            <a:spLocks noChangeArrowheads="1"/>
          </p:cNvSpPr>
          <p:nvPr/>
        </p:nvSpPr>
        <p:spPr bwMode="auto">
          <a:xfrm>
            <a:off x="539750" y="2191197"/>
            <a:ext cx="8280400" cy="1477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ru-RU" altLang="ru-RU" b="1" dirty="0">
                <a:solidFill>
                  <a:srgbClr val="A50021"/>
                </a:solidFill>
                <a:latin typeface="Arial" charset="0"/>
              </a:rPr>
              <a:t>Распространяется</a:t>
            </a:r>
            <a:r>
              <a:rPr lang="ru-RU" altLang="ru-RU" b="1" dirty="0">
                <a:solidFill>
                  <a:srgbClr val="002060"/>
                </a:solidFill>
                <a:latin typeface="Arial" charset="0"/>
              </a:rPr>
              <a:t> на</a:t>
            </a:r>
            <a:endParaRPr lang="en-US" altLang="ru-RU" b="1" dirty="0">
              <a:solidFill>
                <a:srgbClr val="002060"/>
              </a:solidFill>
              <a:latin typeface="Arial" charset="0"/>
            </a:endParaRPr>
          </a:p>
          <a:p>
            <a:pPr eaLnBrk="1" hangingPunct="1"/>
            <a:r>
              <a:rPr lang="ru-RU" altLang="ru-RU" b="1" dirty="0">
                <a:solidFill>
                  <a:srgbClr val="002060"/>
                </a:solidFill>
                <a:latin typeface="Arial" charset="0"/>
              </a:rPr>
              <a:t>1) пищевую продукцию;</a:t>
            </a:r>
          </a:p>
          <a:p>
            <a:pPr eaLnBrk="1" hangingPunct="1"/>
            <a:r>
              <a:rPr lang="ru-RU" altLang="ru-RU" b="1" dirty="0">
                <a:solidFill>
                  <a:srgbClr val="002060"/>
                </a:solidFill>
                <a:latin typeface="Arial" charset="0"/>
              </a:rPr>
              <a:t>2) связанные с требованиями к пищевой продукции процессы производства (изготовления), хранения, перевозки (транспортирования), реализации и утилизации.</a:t>
            </a:r>
          </a:p>
        </p:txBody>
      </p:sp>
      <p:sp>
        <p:nvSpPr>
          <p:cNvPr id="6149" name="Прямоугольник 2"/>
          <p:cNvSpPr>
            <a:spLocks noChangeArrowheads="1"/>
          </p:cNvSpPr>
          <p:nvPr/>
        </p:nvSpPr>
        <p:spPr bwMode="auto">
          <a:xfrm>
            <a:off x="539750" y="3735090"/>
            <a:ext cx="8280400" cy="2862262"/>
          </a:xfrm>
          <a:prstGeom prst="rect">
            <a:avLst/>
          </a:prstGeom>
          <a:solidFill>
            <a:schemeClr val="accent5">
              <a:lumMod val="20000"/>
              <a:lumOff val="80000"/>
            </a:scheme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a:spAutoFit/>
          </a:bodyPr>
          <a:lstStyle/>
          <a:p>
            <a:pPr algn="just">
              <a:defRPr/>
            </a:pPr>
            <a:r>
              <a:rPr lang="ru-RU" b="1" dirty="0">
                <a:solidFill>
                  <a:srgbClr val="A50021"/>
                </a:solidFill>
                <a:latin typeface="Arial" charset="0"/>
                <a:cs typeface="Arial" charset="0"/>
              </a:rPr>
              <a:t>Не распространяется </a:t>
            </a:r>
            <a:r>
              <a:rPr lang="ru-RU" b="1" dirty="0">
                <a:solidFill>
                  <a:srgbClr val="002060"/>
                </a:solidFill>
                <a:latin typeface="Arial" charset="0"/>
                <a:cs typeface="Arial" charset="0"/>
              </a:rPr>
              <a:t>на пищевую продукцию, производимую гражданами в домашних условиях, в личных подсобных хозяйствах или гражданами, занимающимися садоводством, огородничеством, животноводством, и процессы производства (изготовления), хранения, перевозки (транспортирования) и утилизации пищевой продукции, предназначенной только для личного потребления, и не предназначенной для выпуска в обращение на таможенной территории Таможенного союза, выращивание сельскохозяйственных культур и продуктивных животных в естественных условиях</a:t>
            </a:r>
          </a:p>
        </p:txBody>
      </p:sp>
      <p:sp>
        <p:nvSpPr>
          <p:cNvPr id="6" name="Text Box 25"/>
          <p:cNvSpPr txBox="1">
            <a:spLocks noChangeArrowheads="1"/>
          </p:cNvSpPr>
          <p:nvPr/>
        </p:nvSpPr>
        <p:spPr bwMode="auto">
          <a:xfrm>
            <a:off x="222044" y="1595639"/>
            <a:ext cx="2376264" cy="523220"/>
          </a:xfrm>
          <a:prstGeom prst="rect">
            <a:avLst/>
          </a:prstGeom>
          <a:gradFill>
            <a:gsLst>
              <a:gs pos="68000">
                <a:schemeClr val="accent6">
                  <a:lumMod val="75000"/>
                </a:schemeClr>
              </a:gs>
              <a:gs pos="5000">
                <a:srgbClr val="E6D78A"/>
              </a:gs>
              <a:gs pos="98000">
                <a:srgbClr val="C7AC4C"/>
              </a:gs>
              <a:gs pos="100000">
                <a:srgbClr val="E6D78A"/>
              </a:gs>
              <a:gs pos="93000">
                <a:srgbClr val="C7AC4C"/>
              </a:gs>
              <a:gs pos="99000">
                <a:srgbClr val="E6DCAC"/>
              </a:gs>
            </a:gsLst>
            <a:lin ang="16200000" scaled="0"/>
          </a:gra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3">
            <a:schemeClr val="accent5"/>
          </a:fillRef>
          <a:effectRef idx="2">
            <a:schemeClr val="accent5"/>
          </a:effectRef>
          <a:fontRef idx="minor">
            <a:schemeClr val="lt1"/>
          </a:fontRef>
        </p:style>
        <p:txBody>
          <a:bodyPr>
            <a:spAutoFit/>
          </a:bodyPr>
          <a:lstStyle/>
          <a:p>
            <a:pPr algn="ctr">
              <a:spcBef>
                <a:spcPct val="50000"/>
              </a:spcBef>
              <a:defRPr/>
            </a:pPr>
            <a:r>
              <a:rPr lang="ru-RU" sz="1400" b="1" dirty="0" smtClean="0">
                <a:solidFill>
                  <a:schemeClr val="bg1"/>
                </a:solidFill>
                <a:latin typeface="Arial" charset="0"/>
                <a:cs typeface="Arial" charset="0"/>
              </a:rPr>
              <a:t>Вступил </a:t>
            </a:r>
            <a:r>
              <a:rPr lang="ru-RU" sz="1400" b="1" dirty="0">
                <a:solidFill>
                  <a:schemeClr val="bg1"/>
                </a:solidFill>
                <a:latin typeface="Arial" charset="0"/>
                <a:cs typeface="Arial" charset="0"/>
              </a:rPr>
              <a:t>в силу </a:t>
            </a:r>
            <a:br>
              <a:rPr lang="ru-RU" sz="1400" b="1" dirty="0">
                <a:solidFill>
                  <a:schemeClr val="bg1"/>
                </a:solidFill>
                <a:latin typeface="Arial" charset="0"/>
                <a:cs typeface="Arial" charset="0"/>
              </a:rPr>
            </a:br>
            <a:r>
              <a:rPr lang="ru-RU" sz="1400" b="1" dirty="0">
                <a:solidFill>
                  <a:schemeClr val="bg1"/>
                </a:solidFill>
                <a:latin typeface="Arial" charset="0"/>
                <a:cs typeface="Arial" charset="0"/>
              </a:rPr>
              <a:t>с 01.07.2013</a:t>
            </a:r>
          </a:p>
        </p:txBody>
      </p:sp>
      <p:sp>
        <p:nvSpPr>
          <p:cNvPr id="7" name="Text Box 23"/>
          <p:cNvSpPr txBox="1">
            <a:spLocks noChangeArrowheads="1"/>
          </p:cNvSpPr>
          <p:nvPr/>
        </p:nvSpPr>
        <p:spPr bwMode="auto">
          <a:xfrm>
            <a:off x="3044119" y="1595960"/>
            <a:ext cx="6019801" cy="584775"/>
          </a:xfrm>
          <a:prstGeom prst="rect">
            <a:avLst/>
          </a:prstGeom>
          <a:solidFill>
            <a:schemeClr val="tx2">
              <a:lumMod val="20000"/>
              <a:lumOff val="80000"/>
            </a:scheme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2">
            <a:schemeClr val="accent1"/>
          </a:fillRef>
          <a:effectRef idx="1">
            <a:schemeClr val="accent1"/>
          </a:effectRef>
          <a:fontRef idx="minor">
            <a:schemeClr val="dk1"/>
          </a:fontRef>
        </p:style>
        <p:txBody>
          <a:bodyPr wrap="square">
            <a:spAutoFit/>
          </a:bodyPr>
          <a:lstStyle/>
          <a:p>
            <a:pPr algn="ctr">
              <a:spcBef>
                <a:spcPts val="0"/>
              </a:spcBef>
              <a:defRPr/>
            </a:pPr>
            <a:r>
              <a:rPr kumimoji="1" lang="ru-RU" sz="1600" b="1" i="1" dirty="0" smtClean="0">
                <a:solidFill>
                  <a:srgbClr val="062450"/>
                </a:solidFill>
                <a:latin typeface="Arial" charset="0"/>
                <a:cs typeface="Arial" charset="0"/>
              </a:rPr>
              <a:t>Принят </a:t>
            </a:r>
            <a:r>
              <a:rPr kumimoji="1" lang="ru-RU" sz="1600" b="1" i="1" dirty="0">
                <a:solidFill>
                  <a:srgbClr val="062450"/>
                </a:solidFill>
                <a:latin typeface="Arial" charset="0"/>
                <a:cs typeface="Arial" charset="0"/>
              </a:rPr>
              <a:t>Решением КТС от 9 декабря 2011 года </a:t>
            </a:r>
          </a:p>
          <a:p>
            <a:pPr algn="ctr">
              <a:spcBef>
                <a:spcPts val="0"/>
              </a:spcBef>
              <a:defRPr/>
            </a:pPr>
            <a:r>
              <a:rPr kumimoji="1" lang="ru-RU" sz="1600" b="1" i="1" dirty="0">
                <a:solidFill>
                  <a:srgbClr val="062450"/>
                </a:solidFill>
                <a:latin typeface="Arial" charset="0"/>
                <a:cs typeface="Arial" charset="0"/>
              </a:rPr>
              <a:t>№ 880</a:t>
            </a:r>
          </a:p>
        </p:txBody>
      </p:sp>
    </p:spTree>
    <p:extLst>
      <p:ext uri="{BB962C8B-B14F-4D97-AF65-F5344CB8AC3E}">
        <p14:creationId xmlns:p14="http://schemas.microsoft.com/office/powerpoint/2010/main" xmlns="" val="40584014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51495" y="86263"/>
            <a:ext cx="6642339" cy="526211"/>
          </a:xfr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2">
            <a:schemeClr val="accent6"/>
          </a:fillRef>
          <a:effectRef idx="1">
            <a:schemeClr val="accent6"/>
          </a:effectRef>
          <a:fontRef idx="minor">
            <a:schemeClr val="dk1"/>
          </a:fontRef>
        </p:style>
        <p:txBody>
          <a:bodyPr/>
          <a:lstStyle/>
          <a:p>
            <a:pPr algn="ctr" fontAlgn="auto">
              <a:spcBef>
                <a:spcPts val="0"/>
              </a:spcBef>
              <a:spcAft>
                <a:spcPts val="0"/>
              </a:spcAft>
            </a:pPr>
            <a:r>
              <a:rPr lang="ru-RU" sz="1800" b="1" dirty="0">
                <a:solidFill>
                  <a:srgbClr val="877849"/>
                </a:solidFill>
                <a:latin typeface="Arial" pitchFamily="34" charset="0"/>
                <a:ea typeface="+mj-ea"/>
                <a:cs typeface="Arial" pitchFamily="34" charset="0"/>
              </a:rPr>
              <a:t>ОБЛАСТЬ ПРИМЕНЕНИЯ ТР ТС 021 </a:t>
            </a:r>
          </a:p>
        </p:txBody>
      </p:sp>
      <p:sp>
        <p:nvSpPr>
          <p:cNvPr id="3" name="Объект 2"/>
          <p:cNvSpPr>
            <a:spLocks noGrp="1"/>
          </p:cNvSpPr>
          <p:nvPr>
            <p:ph idx="1"/>
          </p:nvPr>
        </p:nvSpPr>
        <p:spPr>
          <a:xfrm>
            <a:off x="517585" y="1104180"/>
            <a:ext cx="8177842" cy="5149971"/>
          </a:xfrm>
        </p:spPr>
        <p:txBody>
          <a:bodyPr/>
          <a:lstStyle/>
          <a:p>
            <a:pPr marL="0" indent="0">
              <a:spcBef>
                <a:spcPts val="0"/>
              </a:spcBef>
              <a:buNone/>
            </a:pPr>
            <a:r>
              <a:rPr lang="ru-RU" sz="2400" b="1" dirty="0" smtClean="0">
                <a:solidFill>
                  <a:schemeClr val="accent1">
                    <a:lumMod val="75000"/>
                  </a:schemeClr>
                </a:solidFill>
              </a:rPr>
              <a:t>Технический регламент устанавливает:</a:t>
            </a:r>
          </a:p>
          <a:p>
            <a:pPr marL="0" indent="0">
              <a:spcBef>
                <a:spcPts val="0"/>
              </a:spcBef>
              <a:buNone/>
            </a:pPr>
            <a:endParaRPr lang="ru-RU" sz="2000" dirty="0"/>
          </a:p>
          <a:p>
            <a:pPr marL="0" indent="0">
              <a:spcBef>
                <a:spcPts val="0"/>
              </a:spcBef>
              <a:buNone/>
            </a:pPr>
            <a:r>
              <a:rPr lang="ru-RU" sz="2000" dirty="0" smtClean="0">
                <a:latin typeface="Times" panose="02020603050405020304" pitchFamily="18" charset="0"/>
                <a:cs typeface="Times" panose="02020603050405020304" pitchFamily="18" charset="0"/>
              </a:rPr>
              <a:t>• </a:t>
            </a:r>
            <a:r>
              <a:rPr lang="ru-RU" sz="2000" dirty="0">
                <a:latin typeface="Times" panose="02020603050405020304" pitchFamily="18" charset="0"/>
                <a:cs typeface="Times" panose="02020603050405020304" pitchFamily="18" charset="0"/>
              </a:rPr>
              <a:t>объекты технического </a:t>
            </a:r>
            <a:r>
              <a:rPr lang="ru-RU" sz="2000" dirty="0" smtClean="0">
                <a:latin typeface="Times" panose="02020603050405020304" pitchFamily="18" charset="0"/>
                <a:cs typeface="Times" panose="02020603050405020304" pitchFamily="18" charset="0"/>
              </a:rPr>
              <a:t>регулирования</a:t>
            </a:r>
          </a:p>
          <a:p>
            <a:pPr marL="0" indent="0">
              <a:spcBef>
                <a:spcPts val="0"/>
              </a:spcBef>
              <a:buNone/>
            </a:pPr>
            <a:r>
              <a:rPr lang="ru-RU" sz="2000" dirty="0" smtClean="0">
                <a:latin typeface="Times" panose="02020603050405020304" pitchFamily="18" charset="0"/>
                <a:cs typeface="Times" panose="02020603050405020304" pitchFamily="18" charset="0"/>
              </a:rPr>
              <a:t>• </a:t>
            </a:r>
            <a:r>
              <a:rPr lang="ru-RU" sz="2000" dirty="0">
                <a:latin typeface="Times" panose="02020603050405020304" pitchFamily="18" charset="0"/>
                <a:cs typeface="Times" panose="02020603050405020304" pitchFamily="18" charset="0"/>
              </a:rPr>
              <a:t>термины и определения (общие) </a:t>
            </a:r>
          </a:p>
          <a:p>
            <a:pPr marL="0" indent="0">
              <a:buNone/>
            </a:pPr>
            <a:r>
              <a:rPr lang="ru-RU" sz="2000" dirty="0">
                <a:latin typeface="Times" panose="02020603050405020304" pitchFamily="18" charset="0"/>
                <a:cs typeface="Times" panose="02020603050405020304" pitchFamily="18" charset="0"/>
              </a:rPr>
              <a:t>• правила обращения на рынке </a:t>
            </a:r>
          </a:p>
          <a:p>
            <a:pPr marL="0" indent="0">
              <a:buNone/>
            </a:pPr>
            <a:r>
              <a:rPr lang="ru-RU" sz="2000" dirty="0">
                <a:latin typeface="Times" panose="02020603050405020304" pitchFamily="18" charset="0"/>
                <a:cs typeface="Times" panose="02020603050405020304" pitchFamily="18" charset="0"/>
              </a:rPr>
              <a:t>• правила идентификации </a:t>
            </a:r>
            <a:r>
              <a:rPr lang="ru-RU" sz="2000" dirty="0" smtClean="0">
                <a:latin typeface="Times" panose="02020603050405020304" pitchFamily="18" charset="0"/>
                <a:cs typeface="Times" panose="02020603050405020304" pitchFamily="18" charset="0"/>
              </a:rPr>
              <a:t>объектов технического регулирования</a:t>
            </a:r>
            <a:endParaRPr lang="ru-RU" sz="2000" dirty="0">
              <a:latin typeface="Times" panose="02020603050405020304" pitchFamily="18" charset="0"/>
              <a:cs typeface="Times" panose="02020603050405020304" pitchFamily="18" charset="0"/>
            </a:endParaRPr>
          </a:p>
          <a:p>
            <a:pPr marL="0" indent="0">
              <a:buNone/>
            </a:pPr>
            <a:r>
              <a:rPr lang="ru-RU" sz="2000" dirty="0">
                <a:latin typeface="Times" panose="02020603050405020304" pitchFamily="18" charset="0"/>
                <a:cs typeface="Times" panose="02020603050405020304" pitchFamily="18" charset="0"/>
              </a:rPr>
              <a:t>• </a:t>
            </a:r>
            <a:r>
              <a:rPr lang="ru-RU" sz="2000" dirty="0" smtClean="0">
                <a:latin typeface="Times" panose="02020603050405020304" pitchFamily="18" charset="0"/>
                <a:cs typeface="Times" panose="02020603050405020304" pitchFamily="18" charset="0"/>
              </a:rPr>
              <a:t>требования </a:t>
            </a:r>
            <a:r>
              <a:rPr lang="ru-RU" sz="2000" dirty="0">
                <a:latin typeface="Times" panose="02020603050405020304" pitchFamily="18" charset="0"/>
                <a:cs typeface="Times" panose="02020603050405020304" pitchFamily="18" charset="0"/>
              </a:rPr>
              <a:t>безопасности </a:t>
            </a:r>
            <a:r>
              <a:rPr lang="ru-RU" sz="2000" dirty="0" smtClean="0">
                <a:latin typeface="Times" panose="02020603050405020304" pitchFamily="18" charset="0"/>
                <a:cs typeface="Times" panose="02020603050405020304" pitchFamily="18" charset="0"/>
              </a:rPr>
              <a:t>(включая санитарно-эпидемиологические, гигиенические и ветеринарные) к </a:t>
            </a:r>
            <a:r>
              <a:rPr lang="ru-RU" sz="2000" dirty="0">
                <a:latin typeface="Times" panose="02020603050405020304" pitchFamily="18" charset="0"/>
                <a:cs typeface="Times" panose="02020603050405020304" pitchFamily="18" charset="0"/>
              </a:rPr>
              <a:t>объектам технического регулирования </a:t>
            </a:r>
          </a:p>
          <a:p>
            <a:pPr marL="0" indent="0">
              <a:buNone/>
            </a:pPr>
            <a:r>
              <a:rPr lang="ru-RU" sz="2000" dirty="0" smtClean="0">
                <a:latin typeface="Times" panose="02020603050405020304" pitchFamily="18" charset="0"/>
                <a:cs typeface="Times" panose="02020603050405020304" pitchFamily="18" charset="0"/>
              </a:rPr>
              <a:t>• требования </a:t>
            </a:r>
            <a:r>
              <a:rPr lang="ru-RU" sz="2000" dirty="0">
                <a:latin typeface="Times" panose="02020603050405020304" pitchFamily="18" charset="0"/>
                <a:cs typeface="Times" panose="02020603050405020304" pitchFamily="18" charset="0"/>
              </a:rPr>
              <a:t>к процессам производства, хранения, перевозки, реализации и утилизации пищевой продукции </a:t>
            </a:r>
          </a:p>
          <a:p>
            <a:pPr marL="0" indent="0">
              <a:buNone/>
            </a:pPr>
            <a:r>
              <a:rPr lang="ru-RU" sz="2000" dirty="0">
                <a:latin typeface="Times" panose="02020603050405020304" pitchFamily="18" charset="0"/>
                <a:cs typeface="Times" panose="02020603050405020304" pitchFamily="18" charset="0"/>
              </a:rPr>
              <a:t>• принципы обеспечения безопасности при производстве пищевой продукции </a:t>
            </a:r>
            <a:r>
              <a:rPr lang="ru-RU" sz="2000" dirty="0" smtClean="0">
                <a:latin typeface="Times" panose="02020603050405020304" pitchFamily="18" charset="0"/>
                <a:cs typeface="Times" panose="02020603050405020304" pitchFamily="18" charset="0"/>
              </a:rPr>
              <a:t>(ХАССП) </a:t>
            </a:r>
            <a:endParaRPr lang="ru-RU" sz="2000" dirty="0">
              <a:latin typeface="Times" panose="02020603050405020304" pitchFamily="18" charset="0"/>
              <a:cs typeface="Times" panose="02020603050405020304" pitchFamily="18" charset="0"/>
            </a:endParaRPr>
          </a:p>
          <a:p>
            <a:pPr marL="0" indent="0">
              <a:buNone/>
            </a:pPr>
            <a:r>
              <a:rPr lang="ru-RU" sz="2000" dirty="0">
                <a:latin typeface="Times" panose="02020603050405020304" pitchFamily="18" charset="0"/>
                <a:cs typeface="Times" panose="02020603050405020304" pitchFamily="18" charset="0"/>
              </a:rPr>
              <a:t>• формы и процедуры оценки (подтверждения) соответствия объектов технического регулирования </a:t>
            </a:r>
          </a:p>
          <a:p>
            <a:pPr marL="0" indent="0">
              <a:buNone/>
            </a:pPr>
            <a:endParaRPr lang="ru-RU" sz="2000" dirty="0"/>
          </a:p>
        </p:txBody>
      </p:sp>
    </p:spTree>
    <p:extLst>
      <p:ext uri="{BB962C8B-B14F-4D97-AF65-F5344CB8AC3E}">
        <p14:creationId xmlns:p14="http://schemas.microsoft.com/office/powerpoint/2010/main" xmlns="" val="3004853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9955" y="94890"/>
            <a:ext cx="6987396" cy="569343"/>
          </a:xfrm>
          <a:solidFill>
            <a:schemeClr val="accent6">
              <a:lumMod val="20000"/>
              <a:lumOff val="8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p>
            <a:pPr algn="ctr" fontAlgn="auto">
              <a:spcBef>
                <a:spcPts val="0"/>
              </a:spcBef>
              <a:spcAft>
                <a:spcPts val="0"/>
              </a:spcAft>
            </a:pPr>
            <a:r>
              <a:rPr lang="ru-RU" sz="2000" b="1" dirty="0" smtClean="0">
                <a:solidFill>
                  <a:srgbClr val="877849"/>
                </a:solidFill>
                <a:latin typeface="Arial" pitchFamily="34" charset="0"/>
                <a:ea typeface="+mj-ea"/>
                <a:cs typeface="Arial" pitchFamily="34" charset="0"/>
              </a:rPr>
              <a:t>Пакетный </a:t>
            </a:r>
            <a:r>
              <a:rPr lang="ru-RU" sz="2000" b="1" dirty="0">
                <a:solidFill>
                  <a:srgbClr val="877849"/>
                </a:solidFill>
                <a:latin typeface="Arial" pitchFamily="34" charset="0"/>
                <a:ea typeface="+mj-ea"/>
                <a:cs typeface="Arial" pitchFamily="34" charset="0"/>
              </a:rPr>
              <a:t>принцип установления требований</a:t>
            </a:r>
          </a:p>
        </p:txBody>
      </p:sp>
      <p:sp>
        <p:nvSpPr>
          <p:cNvPr id="3" name="Объект 2"/>
          <p:cNvSpPr>
            <a:spLocks noGrp="1"/>
          </p:cNvSpPr>
          <p:nvPr>
            <p:ph idx="1"/>
          </p:nvPr>
        </p:nvSpPr>
        <p:spPr>
          <a:xfrm>
            <a:off x="189781" y="1069674"/>
            <a:ext cx="8807569" cy="5615797"/>
          </a:xfrm>
          <a:solidFill>
            <a:schemeClr val="accent3">
              <a:lumMod val="20000"/>
              <a:lumOff val="80000"/>
            </a:schemeClr>
          </a:solidFill>
        </p:spPr>
        <p:txBody>
          <a:bodyPr/>
          <a:lstStyle/>
          <a:p>
            <a:pPr marL="0" indent="0">
              <a:spcBef>
                <a:spcPts val="0"/>
              </a:spcBef>
              <a:buNone/>
            </a:pPr>
            <a:endParaRPr lang="ru-RU" sz="2000" b="1" dirty="0" smtClean="0">
              <a:solidFill>
                <a:schemeClr val="accent1">
                  <a:lumMod val="75000"/>
                </a:schemeClr>
              </a:solidFill>
            </a:endParaRPr>
          </a:p>
          <a:p>
            <a:pPr marL="0" indent="0" algn="just">
              <a:spcBef>
                <a:spcPts val="0"/>
              </a:spcBef>
              <a:buNone/>
            </a:pPr>
            <a:r>
              <a:rPr lang="ru-RU" sz="1900" b="1" dirty="0" smtClean="0">
                <a:solidFill>
                  <a:schemeClr val="accent1">
                    <a:lumMod val="75000"/>
                  </a:schemeClr>
                </a:solidFill>
              </a:rPr>
              <a:t>При </a:t>
            </a:r>
            <a:r>
              <a:rPr lang="ru-RU" sz="1900" b="1" dirty="0">
                <a:solidFill>
                  <a:schemeClr val="accent1">
                    <a:lumMod val="75000"/>
                  </a:schemeClr>
                </a:solidFill>
              </a:rPr>
              <a:t>применении ТР ТС 021 должны учитываться </a:t>
            </a:r>
            <a:r>
              <a:rPr lang="ru-RU" sz="1900" b="1" dirty="0" smtClean="0">
                <a:solidFill>
                  <a:schemeClr val="accent1">
                    <a:lumMod val="75000"/>
                  </a:schemeClr>
                </a:solidFill>
              </a:rPr>
              <a:t>требования, установленные соответствующими техническими регламентами ТС:</a:t>
            </a:r>
            <a:endParaRPr lang="ru-RU" sz="1900" b="1" dirty="0">
              <a:solidFill>
                <a:schemeClr val="accent1">
                  <a:lumMod val="75000"/>
                </a:schemeClr>
              </a:solidFill>
            </a:endParaRPr>
          </a:p>
          <a:p>
            <a:pPr algn="just"/>
            <a:r>
              <a:rPr lang="ru-RU" sz="1900" dirty="0" smtClean="0">
                <a:latin typeface="Times" panose="02020603050405020304" pitchFamily="18" charset="0"/>
                <a:cs typeface="Times" panose="02020603050405020304" pitchFamily="18" charset="0"/>
              </a:rPr>
              <a:t>к пищевой продукции в части ее маркировки</a:t>
            </a:r>
          </a:p>
          <a:p>
            <a:pPr algn="just"/>
            <a:r>
              <a:rPr lang="ru-RU" sz="1900" dirty="0" smtClean="0">
                <a:latin typeface="Times" panose="02020603050405020304" pitchFamily="18" charset="0"/>
                <a:cs typeface="Times" panose="02020603050405020304" pitchFamily="18" charset="0"/>
              </a:rPr>
              <a:t>к материалам упаковки, изделий и оборудования, контактирующим с пищевой продукцией</a:t>
            </a:r>
          </a:p>
          <a:p>
            <a:pPr algn="just"/>
            <a:r>
              <a:rPr lang="ru-RU" sz="1900" dirty="0" smtClean="0">
                <a:latin typeface="Times" panose="02020603050405020304" pitchFamily="18" charset="0"/>
                <a:cs typeface="Times" panose="02020603050405020304" pitchFamily="18" charset="0"/>
              </a:rPr>
              <a:t>обязательные требования к отдельным видам пищевой продукции и связанным с требованиям к ним процессам производства (изготовления), хранения, перевозки, реализации и утилизации, дополняющие или уточняющие требования ТР ТС 021</a:t>
            </a:r>
          </a:p>
          <a:p>
            <a:pPr marL="0" indent="0">
              <a:buNone/>
            </a:pPr>
            <a:endParaRPr lang="ru-RU" sz="2000" dirty="0" smtClean="0"/>
          </a:p>
          <a:p>
            <a:endParaRPr lang="ru-RU" sz="800" dirty="0" smtClean="0">
              <a:solidFill>
                <a:schemeClr val="tx2">
                  <a:lumMod val="50000"/>
                </a:schemeClr>
              </a:solidFill>
            </a:endParaRPr>
          </a:p>
          <a:p>
            <a:pPr algn="just"/>
            <a:r>
              <a:rPr lang="ru-RU" sz="1600" dirty="0" smtClean="0">
                <a:solidFill>
                  <a:schemeClr val="tx2">
                    <a:lumMod val="50000"/>
                  </a:schemeClr>
                </a:solidFill>
              </a:rPr>
              <a:t>со </a:t>
            </a:r>
            <a:r>
              <a:rPr lang="ru-RU" sz="1600" dirty="0">
                <a:solidFill>
                  <a:schemeClr val="tx2">
                    <a:lumMod val="50000"/>
                  </a:schemeClr>
                </a:solidFill>
              </a:rPr>
              <a:t>дня вступления в силу технических регламентов Таможенного союза на отдельные виды пищевой продукции </a:t>
            </a:r>
            <a:r>
              <a:rPr lang="ru-RU" sz="1600" dirty="0" smtClean="0">
                <a:solidFill>
                  <a:schemeClr val="tx2">
                    <a:lumMod val="50000"/>
                  </a:schemeClr>
                </a:solidFill>
              </a:rPr>
              <a:t>подлежат:</a:t>
            </a:r>
          </a:p>
          <a:p>
            <a:pPr marL="0" indent="0" algn="just">
              <a:buNone/>
            </a:pPr>
            <a:r>
              <a:rPr lang="ru-RU" sz="1600" dirty="0">
                <a:solidFill>
                  <a:schemeClr val="tx2">
                    <a:lumMod val="50000"/>
                  </a:schemeClr>
                </a:solidFill>
              </a:rPr>
              <a:t>	</a:t>
            </a:r>
            <a:r>
              <a:rPr lang="ru-RU" sz="1600" dirty="0" smtClean="0">
                <a:solidFill>
                  <a:schemeClr val="tx2">
                    <a:lumMod val="50000"/>
                  </a:schemeClr>
                </a:solidFill>
              </a:rPr>
              <a:t>-   уточнению </a:t>
            </a:r>
            <a:r>
              <a:rPr lang="ru-RU" sz="1600" dirty="0">
                <a:solidFill>
                  <a:schemeClr val="tx2">
                    <a:lumMod val="50000"/>
                  </a:schemeClr>
                </a:solidFill>
              </a:rPr>
              <a:t>названия видов пищевой </a:t>
            </a:r>
            <a:r>
              <a:rPr lang="ru-RU" sz="1600" dirty="0" smtClean="0">
                <a:solidFill>
                  <a:schemeClr val="tx2">
                    <a:lumMod val="50000"/>
                  </a:schemeClr>
                </a:solidFill>
              </a:rPr>
              <a:t>продукции;</a:t>
            </a:r>
          </a:p>
          <a:p>
            <a:pPr marL="0" indent="0" algn="just">
              <a:buNone/>
            </a:pPr>
            <a:r>
              <a:rPr lang="ru-RU" sz="1600" dirty="0">
                <a:solidFill>
                  <a:schemeClr val="tx2">
                    <a:lumMod val="50000"/>
                  </a:schemeClr>
                </a:solidFill>
              </a:rPr>
              <a:t>	</a:t>
            </a:r>
            <a:r>
              <a:rPr lang="ru-RU" sz="1600" dirty="0" smtClean="0">
                <a:solidFill>
                  <a:schemeClr val="tx2">
                    <a:lumMod val="50000"/>
                  </a:schemeClr>
                </a:solidFill>
              </a:rPr>
              <a:t>- </a:t>
            </a:r>
            <a:r>
              <a:rPr lang="ru-RU" sz="1600" dirty="0">
                <a:solidFill>
                  <a:schemeClr val="tx2">
                    <a:lumMod val="50000"/>
                  </a:schemeClr>
                </a:solidFill>
              </a:rPr>
              <a:t>исключению требования безопасности </a:t>
            </a:r>
            <a:r>
              <a:rPr lang="ru-RU" sz="1600" dirty="0" smtClean="0">
                <a:solidFill>
                  <a:schemeClr val="tx2">
                    <a:lumMod val="50000"/>
                  </a:schemeClr>
                </a:solidFill>
              </a:rPr>
              <a:t>продукции (кроме </a:t>
            </a:r>
            <a:r>
              <a:rPr lang="ru-RU" sz="1600" dirty="0">
                <a:solidFill>
                  <a:schemeClr val="tx2">
                    <a:lumMod val="50000"/>
                  </a:schemeClr>
                </a:solidFill>
              </a:rPr>
              <a:t>требований к содержанию </a:t>
            </a:r>
            <a:r>
              <a:rPr lang="ru-RU" sz="1600" u="sng" dirty="0">
                <a:solidFill>
                  <a:schemeClr val="tx2">
                    <a:lumMod val="50000"/>
                  </a:schemeClr>
                </a:solidFill>
              </a:rPr>
              <a:t>патогенных микроорганизмов и их токсинов, </a:t>
            </a:r>
            <a:r>
              <a:rPr lang="ru-RU" sz="1600" u="sng" dirty="0" err="1">
                <a:solidFill>
                  <a:schemeClr val="tx2">
                    <a:lumMod val="50000"/>
                  </a:schemeClr>
                </a:solidFill>
              </a:rPr>
              <a:t>микотоксинов</a:t>
            </a:r>
            <a:r>
              <a:rPr lang="ru-RU" sz="1600" u="sng" dirty="0">
                <a:solidFill>
                  <a:schemeClr val="tx2">
                    <a:lumMod val="50000"/>
                  </a:schemeClr>
                </a:solidFill>
              </a:rPr>
              <a:t>, токсичных элементов, нитратов, глобальных пестицидов, а также допустимому уровню радионуклидов), </a:t>
            </a:r>
            <a:r>
              <a:rPr lang="ru-RU" sz="1600" dirty="0">
                <a:solidFill>
                  <a:schemeClr val="tx2">
                    <a:lumMod val="50000"/>
                  </a:schemeClr>
                </a:solidFill>
              </a:rPr>
              <a:t>и микробиологические нормативы безопасности (условно-патогенные микроорганизмы</a:t>
            </a:r>
            <a:r>
              <a:rPr lang="ru-RU" sz="1600" dirty="0" smtClean="0">
                <a:solidFill>
                  <a:schemeClr val="tx2">
                    <a:lumMod val="50000"/>
                  </a:schemeClr>
                </a:solidFill>
              </a:rPr>
              <a:t>)</a:t>
            </a:r>
            <a:endParaRPr lang="ru-RU" sz="1600" dirty="0">
              <a:solidFill>
                <a:schemeClr val="tx2">
                  <a:lumMod val="50000"/>
                </a:schemeClr>
              </a:solidFill>
            </a:endParaRPr>
          </a:p>
          <a:p>
            <a:endParaRPr lang="ru-RU" sz="2000" dirty="0"/>
          </a:p>
        </p:txBody>
      </p:sp>
      <p:sp>
        <p:nvSpPr>
          <p:cNvPr id="4" name="Скругленный прямоугольник 3"/>
          <p:cNvSpPr/>
          <p:nvPr/>
        </p:nvSpPr>
        <p:spPr>
          <a:xfrm>
            <a:off x="5980259" y="4166555"/>
            <a:ext cx="2976444" cy="491707"/>
          </a:xfrm>
          <a:prstGeom prst="roundRect">
            <a:avLst/>
          </a:prstGeom>
          <a:solidFill>
            <a:schemeClr val="accent5">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1600" b="1" dirty="0" smtClean="0">
                <a:solidFill>
                  <a:srgbClr val="002060"/>
                </a:solidFill>
                <a:latin typeface="Arial" charset="0"/>
                <a:cs typeface="Arial" charset="0"/>
              </a:rPr>
              <a:t>Пункт 3.8 Решения </a:t>
            </a:r>
            <a:r>
              <a:rPr lang="ru-RU" sz="1600" b="1" dirty="0">
                <a:solidFill>
                  <a:srgbClr val="002060"/>
                </a:solidFill>
                <a:latin typeface="Arial" charset="0"/>
                <a:cs typeface="Arial" charset="0"/>
              </a:rPr>
              <a:t>КТС</a:t>
            </a:r>
            <a:br>
              <a:rPr lang="ru-RU" sz="1600" b="1" dirty="0">
                <a:solidFill>
                  <a:srgbClr val="002060"/>
                </a:solidFill>
                <a:latin typeface="Arial" charset="0"/>
                <a:cs typeface="Arial" charset="0"/>
              </a:rPr>
            </a:br>
            <a:r>
              <a:rPr lang="ru-RU" sz="1600" b="1" dirty="0">
                <a:solidFill>
                  <a:srgbClr val="002060"/>
                </a:solidFill>
                <a:latin typeface="Arial" charset="0"/>
                <a:cs typeface="Arial" charset="0"/>
              </a:rPr>
              <a:t> от 9 декабря 2011 </a:t>
            </a:r>
            <a:r>
              <a:rPr lang="ru-RU" sz="1600" b="1" dirty="0" smtClean="0">
                <a:solidFill>
                  <a:srgbClr val="002060"/>
                </a:solidFill>
                <a:latin typeface="Arial" charset="0"/>
                <a:cs typeface="Arial" charset="0"/>
              </a:rPr>
              <a:t>г. № 880</a:t>
            </a:r>
          </a:p>
        </p:txBody>
      </p:sp>
      <p:sp>
        <p:nvSpPr>
          <p:cNvPr id="6" name="Скругленный прямоугольник 5"/>
          <p:cNvSpPr/>
          <p:nvPr/>
        </p:nvSpPr>
        <p:spPr>
          <a:xfrm>
            <a:off x="5943598" y="836761"/>
            <a:ext cx="3013105" cy="465828"/>
          </a:xfrm>
          <a:prstGeom prst="roundRect">
            <a:avLst/>
          </a:prstGeom>
          <a:solidFill>
            <a:schemeClr val="accent5">
              <a:lumMod val="20000"/>
              <a:lumOff val="80000"/>
            </a:schemeClr>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1600" b="1" dirty="0" smtClean="0">
                <a:solidFill>
                  <a:srgbClr val="002060"/>
                </a:solidFill>
                <a:latin typeface="Arial" charset="0"/>
                <a:cs typeface="Arial" charset="0"/>
              </a:rPr>
              <a:t>Статья 1. Область применения ТР ТС 021</a:t>
            </a:r>
          </a:p>
        </p:txBody>
      </p:sp>
    </p:spTree>
    <p:extLst>
      <p:ext uri="{BB962C8B-B14F-4D97-AF65-F5344CB8AC3E}">
        <p14:creationId xmlns:p14="http://schemas.microsoft.com/office/powerpoint/2010/main" xmlns="" val="2135054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2280062" y="11945"/>
            <a:ext cx="6863938" cy="707886"/>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pAutoFit/>
          </a:bodyPr>
          <a:lstStyle>
            <a:lvl1pPr algn="l" defTabSz="457200" rtl="0" eaLnBrk="0" fontAlgn="base" hangingPunct="0">
              <a:spcBef>
                <a:spcPct val="0"/>
              </a:spcBef>
              <a:spcAft>
                <a:spcPct val="0"/>
              </a:spcAft>
              <a:defRPr sz="4400" kern="1200">
                <a:solidFill>
                  <a:srgbClr val="032953"/>
                </a:solidFill>
                <a:latin typeface="Times"/>
                <a:ea typeface="Times"/>
                <a:cs typeface="Times"/>
              </a:defRPr>
            </a:lvl1pPr>
            <a:lvl2pPr algn="l" defTabSz="457200" rtl="0" eaLnBrk="0" fontAlgn="base" hangingPunct="0">
              <a:spcBef>
                <a:spcPct val="0"/>
              </a:spcBef>
              <a:spcAft>
                <a:spcPct val="0"/>
              </a:spcAft>
              <a:defRPr sz="4400">
                <a:solidFill>
                  <a:srgbClr val="032953"/>
                </a:solidFill>
                <a:latin typeface="Times"/>
                <a:ea typeface="Times"/>
                <a:cs typeface="Times"/>
              </a:defRPr>
            </a:lvl2pPr>
            <a:lvl3pPr algn="l" defTabSz="457200" rtl="0" eaLnBrk="0" fontAlgn="base" hangingPunct="0">
              <a:spcBef>
                <a:spcPct val="0"/>
              </a:spcBef>
              <a:spcAft>
                <a:spcPct val="0"/>
              </a:spcAft>
              <a:defRPr sz="4400">
                <a:solidFill>
                  <a:srgbClr val="032953"/>
                </a:solidFill>
                <a:latin typeface="Times"/>
                <a:ea typeface="Times"/>
                <a:cs typeface="Times"/>
              </a:defRPr>
            </a:lvl3pPr>
            <a:lvl4pPr algn="l" defTabSz="457200" rtl="0" eaLnBrk="0" fontAlgn="base" hangingPunct="0">
              <a:spcBef>
                <a:spcPct val="0"/>
              </a:spcBef>
              <a:spcAft>
                <a:spcPct val="0"/>
              </a:spcAft>
              <a:defRPr sz="4400">
                <a:solidFill>
                  <a:srgbClr val="032953"/>
                </a:solidFill>
                <a:latin typeface="Times"/>
                <a:ea typeface="Times"/>
                <a:cs typeface="Times"/>
              </a:defRPr>
            </a:lvl4pPr>
            <a:lvl5pPr algn="l" defTabSz="457200" rtl="0" eaLnBrk="0" fontAlgn="base" hangingPunct="0">
              <a:spcBef>
                <a:spcPct val="0"/>
              </a:spcBef>
              <a:spcAft>
                <a:spcPct val="0"/>
              </a:spcAft>
              <a:defRPr sz="4400">
                <a:solidFill>
                  <a:srgbClr val="032953"/>
                </a:solidFill>
                <a:latin typeface="Times"/>
                <a:ea typeface="Times"/>
                <a:cs typeface="Times"/>
              </a:defRPr>
            </a:lvl5pPr>
            <a:lvl6pPr marL="457200" algn="l" defTabSz="457200" rtl="0" fontAlgn="base">
              <a:spcBef>
                <a:spcPct val="0"/>
              </a:spcBef>
              <a:spcAft>
                <a:spcPct val="0"/>
              </a:spcAft>
              <a:defRPr>
                <a:solidFill>
                  <a:srgbClr val="032953"/>
                </a:solidFill>
                <a:latin typeface="Times"/>
                <a:ea typeface="Times"/>
                <a:cs typeface="Times"/>
              </a:defRPr>
            </a:lvl6pPr>
            <a:lvl7pPr marL="914400" algn="l" defTabSz="457200" rtl="0" fontAlgn="base">
              <a:spcBef>
                <a:spcPct val="0"/>
              </a:spcBef>
              <a:spcAft>
                <a:spcPct val="0"/>
              </a:spcAft>
              <a:defRPr>
                <a:solidFill>
                  <a:srgbClr val="032953"/>
                </a:solidFill>
                <a:latin typeface="Times"/>
                <a:ea typeface="Times"/>
                <a:cs typeface="Times"/>
              </a:defRPr>
            </a:lvl7pPr>
            <a:lvl8pPr marL="1371600" algn="l" defTabSz="457200" rtl="0" fontAlgn="base">
              <a:spcBef>
                <a:spcPct val="0"/>
              </a:spcBef>
              <a:spcAft>
                <a:spcPct val="0"/>
              </a:spcAft>
              <a:defRPr>
                <a:solidFill>
                  <a:srgbClr val="032953"/>
                </a:solidFill>
                <a:latin typeface="Times"/>
                <a:ea typeface="Times"/>
                <a:cs typeface="Times"/>
              </a:defRPr>
            </a:lvl8pPr>
            <a:lvl9pPr marL="1828800" algn="l" defTabSz="457200" rtl="0" fontAlgn="base">
              <a:spcBef>
                <a:spcPct val="0"/>
              </a:spcBef>
              <a:spcAft>
                <a:spcPct val="0"/>
              </a:spcAft>
              <a:defRPr>
                <a:solidFill>
                  <a:srgbClr val="032953"/>
                </a:solidFill>
                <a:latin typeface="Times"/>
                <a:ea typeface="Times"/>
                <a:cs typeface="Times"/>
              </a:defRPr>
            </a:lvl9pPr>
          </a:lstStyle>
          <a:p>
            <a:pPr algn="ctr" eaLnBrk="1" hangingPunct="1">
              <a:defRPr/>
            </a:pPr>
            <a:r>
              <a:rPr lang="ru-RU" sz="2000" b="1" dirty="0" smtClean="0">
                <a:solidFill>
                  <a:srgbClr val="69613B"/>
                </a:solidFill>
                <a:latin typeface="Arial" charset="0"/>
                <a:ea typeface="+mn-ea"/>
                <a:cs typeface="Arial" charset="0"/>
              </a:rPr>
              <a:t>Правила обращения пищевой продукции </a:t>
            </a:r>
          </a:p>
          <a:p>
            <a:pPr algn="ctr" eaLnBrk="1" hangingPunct="1">
              <a:defRPr/>
            </a:pPr>
            <a:r>
              <a:rPr lang="ru-RU" sz="2000" b="1" dirty="0" smtClean="0">
                <a:solidFill>
                  <a:srgbClr val="69613B"/>
                </a:solidFill>
                <a:latin typeface="Arial" charset="0"/>
                <a:ea typeface="+mn-ea"/>
                <a:cs typeface="Arial" charset="0"/>
              </a:rPr>
              <a:t>на рынке Таможенного союза</a:t>
            </a:r>
            <a:endParaRPr lang="ru-RU" sz="2000" b="1" dirty="0">
              <a:solidFill>
                <a:srgbClr val="69613B"/>
              </a:solidFill>
              <a:latin typeface="Arial" charset="0"/>
              <a:ea typeface="+mn-ea"/>
              <a:cs typeface="Arial" charset="0"/>
            </a:endParaRPr>
          </a:p>
        </p:txBody>
      </p:sp>
      <p:sp>
        <p:nvSpPr>
          <p:cNvPr id="6" name="Прямоугольник 1"/>
          <p:cNvSpPr>
            <a:spLocks noChangeArrowheads="1"/>
          </p:cNvSpPr>
          <p:nvPr/>
        </p:nvSpPr>
        <p:spPr bwMode="auto">
          <a:xfrm>
            <a:off x="212813" y="1236671"/>
            <a:ext cx="8684518" cy="5557932"/>
          </a:xfrm>
          <a:prstGeom prst="rect">
            <a:avLst/>
          </a:prstGeom>
          <a:solidFill>
            <a:schemeClr val="bg1"/>
          </a:solidFill>
          <a:ln>
            <a:solidFill>
              <a:schemeClr val="tx1">
                <a:lumMod val="50000"/>
                <a:lumOff val="5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txBody>
          <a:bodyPr>
            <a:spAutoFit/>
          </a:bodyPr>
          <a:lstStyle/>
          <a:p>
            <a:pPr>
              <a:defRPr/>
            </a:pPr>
            <a:endParaRPr lang="ru-RU" dirty="0"/>
          </a:p>
          <a:p>
            <a:pPr marL="0" indent="628650" algn="just" eaLnBrk="1" fontAlgn="auto" hangingPunct="1">
              <a:spcAft>
                <a:spcPts val="0"/>
              </a:spcAft>
              <a:buClr>
                <a:prstClr val="black">
                  <a:lumMod val="50000"/>
                  <a:lumOff val="50000"/>
                </a:prstClr>
              </a:buClr>
              <a:buFont typeface="Wingdings 2" pitchFamily="18" charset="2"/>
              <a:buNone/>
              <a:defRPr/>
            </a:pPr>
            <a:r>
              <a:rPr kumimoji="1" lang="ru-RU" b="1" dirty="0" smtClean="0">
                <a:solidFill>
                  <a:srgbClr val="002060"/>
                </a:solidFill>
              </a:rPr>
              <a:t>Пищевая </a:t>
            </a:r>
            <a:r>
              <a:rPr kumimoji="1" lang="ru-RU" b="1" dirty="0" smtClean="0">
                <a:solidFill>
                  <a:srgbClr val="C00000"/>
                </a:solidFill>
              </a:rPr>
              <a:t>продукция</a:t>
            </a:r>
            <a:r>
              <a:rPr kumimoji="1" lang="ru-RU" b="1" dirty="0" smtClean="0">
                <a:solidFill>
                  <a:srgbClr val="002060"/>
                </a:solidFill>
              </a:rPr>
              <a:t> выпускается в обращение на рынке при ее </a:t>
            </a:r>
            <a:r>
              <a:rPr kumimoji="1" lang="ru-RU" b="1" dirty="0" smtClean="0">
                <a:solidFill>
                  <a:srgbClr val="C00000"/>
                </a:solidFill>
              </a:rPr>
              <a:t>соответствии</a:t>
            </a:r>
            <a:r>
              <a:rPr kumimoji="1" lang="ru-RU" b="1" dirty="0" smtClean="0">
                <a:solidFill>
                  <a:srgbClr val="002060"/>
                </a:solidFill>
              </a:rPr>
              <a:t> настоящему </a:t>
            </a:r>
            <a:r>
              <a:rPr kumimoji="1" lang="ru-RU" b="1" dirty="0" smtClean="0">
                <a:solidFill>
                  <a:srgbClr val="C00000"/>
                </a:solidFill>
              </a:rPr>
              <a:t>ТР ТС</a:t>
            </a:r>
            <a:r>
              <a:rPr kumimoji="1" lang="ru-RU" b="1" dirty="0" smtClean="0">
                <a:solidFill>
                  <a:srgbClr val="002060"/>
                </a:solidFill>
              </a:rPr>
              <a:t>, а также </a:t>
            </a:r>
            <a:r>
              <a:rPr kumimoji="1" lang="ru-RU" b="1" dirty="0" smtClean="0">
                <a:solidFill>
                  <a:srgbClr val="C00000"/>
                </a:solidFill>
              </a:rPr>
              <a:t>иным ТР ТС (ЕАЭС), действие которых на нее распространяется.</a:t>
            </a:r>
            <a:r>
              <a:rPr lang="ru-RU" dirty="0"/>
              <a:t> </a:t>
            </a:r>
            <a:endParaRPr lang="ru-RU" dirty="0" smtClean="0"/>
          </a:p>
          <a:p>
            <a:pPr marL="0" indent="628650" algn="just" eaLnBrk="1" fontAlgn="auto" hangingPunct="1">
              <a:spcAft>
                <a:spcPts val="0"/>
              </a:spcAft>
              <a:buClr>
                <a:prstClr val="black">
                  <a:lumMod val="50000"/>
                  <a:lumOff val="50000"/>
                </a:prstClr>
              </a:buClr>
              <a:buFont typeface="Wingdings 2" pitchFamily="18" charset="2"/>
              <a:buNone/>
              <a:defRPr/>
            </a:pPr>
            <a:r>
              <a:rPr lang="ru-RU" sz="1600" i="1" dirty="0" smtClean="0"/>
              <a:t>Согласно </a:t>
            </a:r>
            <a:r>
              <a:rPr lang="ru-RU" sz="1600" i="1" dirty="0"/>
              <a:t>определению, установленному Протоколом о техническом регулировании в рамках Евразийского экономического союза (Приложение № 9 к Договору), </a:t>
            </a:r>
            <a:r>
              <a:rPr kumimoji="1" lang="ru-RU" sz="1600" b="1" i="1" dirty="0" smtClean="0">
                <a:solidFill>
                  <a:srgbClr val="C00000"/>
                </a:solidFill>
              </a:rPr>
              <a:t>«выпуск продукции в обращение» </a:t>
            </a:r>
            <a:r>
              <a:rPr lang="ru-RU" sz="1600" i="1" dirty="0" smtClean="0"/>
              <a:t>- </a:t>
            </a:r>
            <a:r>
              <a:rPr lang="ru-RU" sz="1600" i="1" dirty="0"/>
              <a:t>поставка или ввоз продукции (в том числе отправка со склада изготовителя или отгрузка без складирования) с целью распространения на территории Союза в ходе коммерческой деятельности на безвозмездной или возмездной основе</a:t>
            </a:r>
            <a:r>
              <a:rPr lang="ru-RU" sz="1600" i="1" dirty="0" smtClean="0"/>
              <a:t>.</a:t>
            </a:r>
            <a:r>
              <a:rPr kumimoji="1" lang="ru-RU" b="1" dirty="0" smtClean="0">
                <a:solidFill>
                  <a:srgbClr val="C00000"/>
                </a:solidFill>
              </a:rPr>
              <a:t> </a:t>
            </a:r>
          </a:p>
          <a:p>
            <a:pPr marL="0" indent="628650" algn="just" eaLnBrk="1" fontAlgn="auto" hangingPunct="1">
              <a:spcAft>
                <a:spcPts val="0"/>
              </a:spcAft>
              <a:buClr>
                <a:prstClr val="black">
                  <a:lumMod val="50000"/>
                  <a:lumOff val="50000"/>
                </a:prstClr>
              </a:buClr>
              <a:buFont typeface="Wingdings 2" pitchFamily="18" charset="2"/>
              <a:buNone/>
              <a:defRPr/>
            </a:pPr>
            <a:endParaRPr kumimoji="1" lang="en-US" sz="800" b="1" dirty="0" smtClean="0">
              <a:solidFill>
                <a:srgbClr val="002060"/>
              </a:solidFill>
            </a:endParaRPr>
          </a:p>
          <a:p>
            <a:pPr marL="0" indent="628650" algn="just" eaLnBrk="1" fontAlgn="auto" hangingPunct="1">
              <a:spcAft>
                <a:spcPts val="0"/>
              </a:spcAft>
              <a:buClr>
                <a:prstClr val="black">
                  <a:lumMod val="50000"/>
                  <a:lumOff val="50000"/>
                </a:prstClr>
              </a:buClr>
              <a:buFont typeface="Wingdings 2" pitchFamily="18" charset="2"/>
              <a:buNone/>
              <a:defRPr/>
            </a:pPr>
            <a:r>
              <a:rPr kumimoji="1" lang="ru-RU" b="1" dirty="0" smtClean="0">
                <a:solidFill>
                  <a:srgbClr val="002060"/>
                </a:solidFill>
              </a:rPr>
              <a:t>Пищевая продукция, соответствующая требованиям настоящего </a:t>
            </a:r>
            <a:r>
              <a:rPr kumimoji="1" lang="en-US" b="1" dirty="0" smtClean="0">
                <a:solidFill>
                  <a:srgbClr val="002060"/>
                </a:solidFill>
              </a:rPr>
              <a:t/>
            </a:r>
            <a:br>
              <a:rPr kumimoji="1" lang="en-US" b="1" dirty="0" smtClean="0">
                <a:solidFill>
                  <a:srgbClr val="002060"/>
                </a:solidFill>
              </a:rPr>
            </a:br>
            <a:r>
              <a:rPr kumimoji="1" lang="ru-RU" b="1" dirty="0" smtClean="0">
                <a:solidFill>
                  <a:srgbClr val="002060"/>
                </a:solidFill>
              </a:rPr>
              <a:t>ТР ТС, иных ТР ТС, действие которых на нее распространяется, и прошедшая оценку соответствия, </a:t>
            </a:r>
            <a:r>
              <a:rPr kumimoji="1" lang="ru-RU" b="1" dirty="0" smtClean="0">
                <a:solidFill>
                  <a:srgbClr val="C00000"/>
                </a:solidFill>
              </a:rPr>
              <a:t>маркируется</a:t>
            </a:r>
            <a:r>
              <a:rPr kumimoji="1" lang="ru-RU" b="1" dirty="0" smtClean="0">
                <a:solidFill>
                  <a:srgbClr val="002060"/>
                </a:solidFill>
              </a:rPr>
              <a:t> </a:t>
            </a:r>
            <a:r>
              <a:rPr kumimoji="1" lang="ru-RU" b="1" dirty="0" smtClean="0">
                <a:solidFill>
                  <a:srgbClr val="C00000"/>
                </a:solidFill>
              </a:rPr>
              <a:t>единым</a:t>
            </a:r>
            <a:r>
              <a:rPr kumimoji="1" lang="ru-RU" b="1" dirty="0" smtClean="0">
                <a:solidFill>
                  <a:srgbClr val="002060"/>
                </a:solidFill>
              </a:rPr>
              <a:t> </a:t>
            </a:r>
            <a:r>
              <a:rPr kumimoji="1" lang="ru-RU" b="1" dirty="0" smtClean="0">
                <a:solidFill>
                  <a:srgbClr val="C00000"/>
                </a:solidFill>
              </a:rPr>
              <a:t>знаком</a:t>
            </a:r>
            <a:r>
              <a:rPr kumimoji="1" lang="ru-RU" b="1" dirty="0" smtClean="0">
                <a:solidFill>
                  <a:srgbClr val="002060"/>
                </a:solidFill>
              </a:rPr>
              <a:t> </a:t>
            </a:r>
            <a:r>
              <a:rPr kumimoji="1" lang="ru-RU" b="1" dirty="0">
                <a:solidFill>
                  <a:srgbClr val="C00000"/>
                </a:solidFill>
              </a:rPr>
              <a:t>обращения продукции на рынке Евразийского экономического союза</a:t>
            </a:r>
            <a:r>
              <a:rPr kumimoji="1" lang="ru-RU" b="1" dirty="0" smtClean="0">
                <a:solidFill>
                  <a:srgbClr val="002060"/>
                </a:solidFill>
              </a:rPr>
              <a:t>.</a:t>
            </a:r>
          </a:p>
          <a:p>
            <a:pPr marL="0" indent="628650" algn="just" eaLnBrk="1" fontAlgn="auto" hangingPunct="1">
              <a:spcAft>
                <a:spcPts val="0"/>
              </a:spcAft>
              <a:buClr>
                <a:prstClr val="black">
                  <a:lumMod val="50000"/>
                  <a:lumOff val="50000"/>
                </a:prstClr>
              </a:buClr>
              <a:buFont typeface="Wingdings 2" pitchFamily="18" charset="2"/>
              <a:buNone/>
              <a:defRPr/>
            </a:pPr>
            <a:r>
              <a:rPr kumimoji="1" lang="ru-RU" sz="1400" b="1" dirty="0" smtClean="0">
                <a:solidFill>
                  <a:srgbClr val="002060"/>
                </a:solidFill>
              </a:rPr>
              <a:t> </a:t>
            </a:r>
          </a:p>
          <a:p>
            <a:pPr marL="0" indent="628650" algn="just" eaLnBrk="1" fontAlgn="auto" hangingPunct="1">
              <a:spcAft>
                <a:spcPts val="0"/>
              </a:spcAft>
              <a:buClr>
                <a:prstClr val="black">
                  <a:lumMod val="50000"/>
                  <a:lumOff val="50000"/>
                </a:prstClr>
              </a:buClr>
              <a:buFont typeface="Wingdings 2" pitchFamily="18" charset="2"/>
              <a:buNone/>
              <a:defRPr/>
            </a:pPr>
            <a:r>
              <a:rPr kumimoji="1" lang="ru-RU" b="1" dirty="0" smtClean="0">
                <a:solidFill>
                  <a:srgbClr val="002060"/>
                </a:solidFill>
              </a:rPr>
              <a:t>Пищевая продукция, находящаяся в обращении, в том числе продовольственное (пищевое) сырье, должна сопровождаться </a:t>
            </a:r>
            <a:r>
              <a:rPr kumimoji="1" lang="ru-RU" b="1" dirty="0" smtClean="0">
                <a:solidFill>
                  <a:srgbClr val="C00000"/>
                </a:solidFill>
              </a:rPr>
              <a:t>товаросопроводительной</a:t>
            </a:r>
            <a:r>
              <a:rPr kumimoji="1" lang="ru-RU" b="1" dirty="0" smtClean="0">
                <a:solidFill>
                  <a:srgbClr val="002060"/>
                </a:solidFill>
              </a:rPr>
              <a:t> документацией, обеспечивающей </a:t>
            </a:r>
            <a:r>
              <a:rPr kumimoji="1" lang="ru-RU" b="1" dirty="0" smtClean="0">
                <a:solidFill>
                  <a:srgbClr val="C00000"/>
                </a:solidFill>
              </a:rPr>
              <a:t>прослеживаемость</a:t>
            </a:r>
            <a:r>
              <a:rPr kumimoji="1" lang="ru-RU" b="1" dirty="0" smtClean="0">
                <a:solidFill>
                  <a:srgbClr val="002060"/>
                </a:solidFill>
              </a:rPr>
              <a:t> данной продукции. </a:t>
            </a:r>
          </a:p>
          <a:p>
            <a:pPr algn="just">
              <a:lnSpc>
                <a:spcPts val="2300"/>
              </a:lnSpc>
              <a:buClr>
                <a:srgbClr val="A50021"/>
              </a:buClr>
              <a:buSzPct val="120000"/>
              <a:defRPr/>
            </a:pPr>
            <a:endParaRPr lang="ru-RU" b="1" dirty="0">
              <a:solidFill>
                <a:srgbClr val="002060"/>
              </a:solidFill>
              <a:latin typeface="Arial" charset="0"/>
            </a:endParaRPr>
          </a:p>
        </p:txBody>
      </p:sp>
      <p:sp>
        <p:nvSpPr>
          <p:cNvPr id="11" name="Скругленный прямоугольник 10"/>
          <p:cNvSpPr/>
          <p:nvPr/>
        </p:nvSpPr>
        <p:spPr>
          <a:xfrm>
            <a:off x="212813" y="815528"/>
            <a:ext cx="8684518" cy="619871"/>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algn="ctr">
              <a:defRPr/>
            </a:pPr>
            <a:endParaRPr lang="ru-RU" sz="1700" b="1" dirty="0" smtClean="0">
              <a:solidFill>
                <a:srgbClr val="002060"/>
              </a:solidFill>
              <a:latin typeface="Arial" charset="0"/>
              <a:cs typeface="Arial" charset="0"/>
            </a:endParaRPr>
          </a:p>
          <a:p>
            <a:pPr algn="ctr">
              <a:defRPr/>
            </a:pPr>
            <a:r>
              <a:rPr lang="ru-RU" sz="1700" b="1" dirty="0" smtClean="0">
                <a:solidFill>
                  <a:srgbClr val="002060"/>
                </a:solidFill>
                <a:latin typeface="Arial" charset="0"/>
                <a:cs typeface="Arial" charset="0"/>
              </a:rPr>
              <a:t>Статья 5. Технический регламент </a:t>
            </a:r>
            <a:r>
              <a:rPr lang="ru-RU" sz="1700" b="1" dirty="0">
                <a:solidFill>
                  <a:srgbClr val="002060"/>
                </a:solidFill>
                <a:latin typeface="Arial" charset="0"/>
                <a:cs typeface="Arial" charset="0"/>
              </a:rPr>
              <a:t>Таможенного союза </a:t>
            </a:r>
            <a:endParaRPr lang="ru-RU" sz="1700" b="1" dirty="0" smtClean="0">
              <a:solidFill>
                <a:srgbClr val="002060"/>
              </a:solidFill>
              <a:latin typeface="Arial" charset="0"/>
              <a:cs typeface="Arial" charset="0"/>
            </a:endParaRPr>
          </a:p>
          <a:p>
            <a:pPr algn="ctr">
              <a:defRPr/>
            </a:pPr>
            <a:r>
              <a:rPr lang="ru-RU" sz="1700" b="1" dirty="0" smtClean="0">
                <a:solidFill>
                  <a:srgbClr val="002060"/>
                </a:solidFill>
                <a:latin typeface="Arial" charset="0"/>
                <a:cs typeface="Arial" charset="0"/>
              </a:rPr>
              <a:t>«</a:t>
            </a:r>
            <a:r>
              <a:rPr lang="ru-RU" sz="1700" b="1" dirty="0">
                <a:solidFill>
                  <a:srgbClr val="002060"/>
                </a:solidFill>
                <a:latin typeface="Arial" charset="0"/>
                <a:cs typeface="Arial" charset="0"/>
              </a:rPr>
              <a:t>О </a:t>
            </a:r>
            <a:r>
              <a:rPr lang="ru-RU" sz="1700" b="1" dirty="0" smtClean="0">
                <a:solidFill>
                  <a:srgbClr val="002060"/>
                </a:solidFill>
                <a:latin typeface="Arial" charset="0"/>
                <a:cs typeface="Arial" charset="0"/>
              </a:rPr>
              <a:t>безопасности</a:t>
            </a:r>
            <a:r>
              <a:rPr lang="en-US" sz="1700" b="1" dirty="0" smtClean="0">
                <a:solidFill>
                  <a:srgbClr val="002060"/>
                </a:solidFill>
                <a:latin typeface="Arial" charset="0"/>
                <a:cs typeface="Arial" charset="0"/>
              </a:rPr>
              <a:t> </a:t>
            </a:r>
            <a:r>
              <a:rPr lang="ru-RU" sz="1700" b="1" dirty="0" smtClean="0">
                <a:solidFill>
                  <a:srgbClr val="002060"/>
                </a:solidFill>
                <a:latin typeface="Arial" charset="0"/>
                <a:cs typeface="Arial" charset="0"/>
              </a:rPr>
              <a:t>пищевой </a:t>
            </a:r>
            <a:r>
              <a:rPr lang="ru-RU" sz="1700" b="1" dirty="0">
                <a:solidFill>
                  <a:srgbClr val="002060"/>
                </a:solidFill>
                <a:latin typeface="Arial" charset="0"/>
                <a:cs typeface="Arial" charset="0"/>
              </a:rPr>
              <a:t>продукции» ТР ТС 021/2011</a:t>
            </a:r>
          </a:p>
          <a:p>
            <a:pPr algn="ctr">
              <a:defRPr/>
            </a:pPr>
            <a:endParaRPr lang="ru-RU" dirty="0">
              <a:solidFill>
                <a:srgbClr val="002060"/>
              </a:solidFill>
            </a:endParaRPr>
          </a:p>
        </p:txBody>
      </p:sp>
    </p:spTree>
    <p:extLst>
      <p:ext uri="{BB962C8B-B14F-4D97-AF65-F5344CB8AC3E}">
        <p14:creationId xmlns:p14="http://schemas.microsoft.com/office/powerpoint/2010/main" xmlns="" val="42103588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2476500" y="165833"/>
            <a:ext cx="6369050" cy="400110"/>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pAutoFit/>
          </a:bodyPr>
          <a:lstStyle>
            <a:lvl1pPr algn="l" defTabSz="457200" rtl="0" eaLnBrk="0" fontAlgn="base" hangingPunct="0">
              <a:spcBef>
                <a:spcPct val="0"/>
              </a:spcBef>
              <a:spcAft>
                <a:spcPct val="0"/>
              </a:spcAft>
              <a:defRPr sz="4400" kern="1200">
                <a:solidFill>
                  <a:srgbClr val="032953"/>
                </a:solidFill>
                <a:latin typeface="Times"/>
                <a:ea typeface="Times"/>
                <a:cs typeface="Times"/>
              </a:defRPr>
            </a:lvl1pPr>
            <a:lvl2pPr algn="l" defTabSz="457200" rtl="0" eaLnBrk="0" fontAlgn="base" hangingPunct="0">
              <a:spcBef>
                <a:spcPct val="0"/>
              </a:spcBef>
              <a:spcAft>
                <a:spcPct val="0"/>
              </a:spcAft>
              <a:defRPr sz="4400">
                <a:solidFill>
                  <a:srgbClr val="032953"/>
                </a:solidFill>
                <a:latin typeface="Times"/>
                <a:ea typeface="Times"/>
                <a:cs typeface="Times"/>
              </a:defRPr>
            </a:lvl2pPr>
            <a:lvl3pPr algn="l" defTabSz="457200" rtl="0" eaLnBrk="0" fontAlgn="base" hangingPunct="0">
              <a:spcBef>
                <a:spcPct val="0"/>
              </a:spcBef>
              <a:spcAft>
                <a:spcPct val="0"/>
              </a:spcAft>
              <a:defRPr sz="4400">
                <a:solidFill>
                  <a:srgbClr val="032953"/>
                </a:solidFill>
                <a:latin typeface="Times"/>
                <a:ea typeface="Times"/>
                <a:cs typeface="Times"/>
              </a:defRPr>
            </a:lvl3pPr>
            <a:lvl4pPr algn="l" defTabSz="457200" rtl="0" eaLnBrk="0" fontAlgn="base" hangingPunct="0">
              <a:spcBef>
                <a:spcPct val="0"/>
              </a:spcBef>
              <a:spcAft>
                <a:spcPct val="0"/>
              </a:spcAft>
              <a:defRPr sz="4400">
                <a:solidFill>
                  <a:srgbClr val="032953"/>
                </a:solidFill>
                <a:latin typeface="Times"/>
                <a:ea typeface="Times"/>
                <a:cs typeface="Times"/>
              </a:defRPr>
            </a:lvl4pPr>
            <a:lvl5pPr algn="l" defTabSz="457200" rtl="0" eaLnBrk="0" fontAlgn="base" hangingPunct="0">
              <a:spcBef>
                <a:spcPct val="0"/>
              </a:spcBef>
              <a:spcAft>
                <a:spcPct val="0"/>
              </a:spcAft>
              <a:defRPr sz="4400">
                <a:solidFill>
                  <a:srgbClr val="032953"/>
                </a:solidFill>
                <a:latin typeface="Times"/>
                <a:ea typeface="Times"/>
                <a:cs typeface="Times"/>
              </a:defRPr>
            </a:lvl5pPr>
            <a:lvl6pPr marL="457200" algn="l" defTabSz="457200" rtl="0" fontAlgn="base">
              <a:spcBef>
                <a:spcPct val="0"/>
              </a:spcBef>
              <a:spcAft>
                <a:spcPct val="0"/>
              </a:spcAft>
              <a:defRPr>
                <a:solidFill>
                  <a:srgbClr val="032953"/>
                </a:solidFill>
                <a:latin typeface="Times"/>
                <a:ea typeface="Times"/>
                <a:cs typeface="Times"/>
              </a:defRPr>
            </a:lvl6pPr>
            <a:lvl7pPr marL="914400" algn="l" defTabSz="457200" rtl="0" fontAlgn="base">
              <a:spcBef>
                <a:spcPct val="0"/>
              </a:spcBef>
              <a:spcAft>
                <a:spcPct val="0"/>
              </a:spcAft>
              <a:defRPr>
                <a:solidFill>
                  <a:srgbClr val="032953"/>
                </a:solidFill>
                <a:latin typeface="Times"/>
                <a:ea typeface="Times"/>
                <a:cs typeface="Times"/>
              </a:defRPr>
            </a:lvl7pPr>
            <a:lvl8pPr marL="1371600" algn="l" defTabSz="457200" rtl="0" fontAlgn="base">
              <a:spcBef>
                <a:spcPct val="0"/>
              </a:spcBef>
              <a:spcAft>
                <a:spcPct val="0"/>
              </a:spcAft>
              <a:defRPr>
                <a:solidFill>
                  <a:srgbClr val="032953"/>
                </a:solidFill>
                <a:latin typeface="Times"/>
                <a:ea typeface="Times"/>
                <a:cs typeface="Times"/>
              </a:defRPr>
            </a:lvl8pPr>
            <a:lvl9pPr marL="1828800" algn="l" defTabSz="457200" rtl="0" fontAlgn="base">
              <a:spcBef>
                <a:spcPct val="0"/>
              </a:spcBef>
              <a:spcAft>
                <a:spcPct val="0"/>
              </a:spcAft>
              <a:defRPr>
                <a:solidFill>
                  <a:srgbClr val="032953"/>
                </a:solidFill>
                <a:latin typeface="Times"/>
                <a:ea typeface="Times"/>
                <a:cs typeface="Times"/>
              </a:defRPr>
            </a:lvl9pPr>
          </a:lstStyle>
          <a:p>
            <a:pPr algn="ctr" eaLnBrk="1" hangingPunct="1">
              <a:defRPr/>
            </a:pPr>
            <a:r>
              <a:rPr lang="ru-RU" sz="2000" b="1" dirty="0">
                <a:solidFill>
                  <a:srgbClr val="877849"/>
                </a:solidFill>
                <a:latin typeface="Arial" charset="0"/>
                <a:ea typeface="+mn-ea"/>
                <a:cs typeface="Arial" charset="0"/>
              </a:rPr>
              <a:t>Идентификация пищевой продукции</a:t>
            </a:r>
          </a:p>
        </p:txBody>
      </p:sp>
      <p:sp>
        <p:nvSpPr>
          <p:cNvPr id="6" name="Прямоугольник 1"/>
          <p:cNvSpPr>
            <a:spLocks noChangeArrowheads="1"/>
          </p:cNvSpPr>
          <p:nvPr/>
        </p:nvSpPr>
        <p:spPr bwMode="auto">
          <a:xfrm>
            <a:off x="241995" y="1880558"/>
            <a:ext cx="8651180" cy="4616648"/>
          </a:xfrm>
          <a:prstGeom prst="rect">
            <a:avLst/>
          </a:prstGeom>
          <a:solidFill>
            <a:schemeClr val="bg1"/>
          </a:solidFill>
          <a:ln>
            <a:solidFill>
              <a:schemeClr val="tx1">
                <a:lumMod val="65000"/>
                <a:lumOff val="35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txBody>
          <a:bodyPr wrap="square">
            <a:spAutoFit/>
          </a:bodyPr>
          <a:lstStyle/>
          <a:p>
            <a:pPr algn="just">
              <a:defRPr/>
            </a:pPr>
            <a:endParaRPr lang="en-US" dirty="0"/>
          </a:p>
          <a:p>
            <a:pPr algn="just">
              <a:defRPr/>
            </a:pPr>
            <a:r>
              <a:rPr lang="ru-RU" b="1" dirty="0" smtClean="0">
                <a:solidFill>
                  <a:srgbClr val="002060"/>
                </a:solidFill>
              </a:rPr>
              <a:t>Для </a:t>
            </a:r>
            <a:r>
              <a:rPr lang="ru-RU" b="1" dirty="0">
                <a:solidFill>
                  <a:srgbClr val="002060"/>
                </a:solidFill>
              </a:rPr>
              <a:t>целей отнесения пищевой продукции к объектам технического регулирования, в отношении которых применяется настоящий технический регламент, заинтересованными лицами осуществляется </a:t>
            </a:r>
            <a:r>
              <a:rPr lang="ru-RU" b="1" dirty="0">
                <a:solidFill>
                  <a:srgbClr val="C00000"/>
                </a:solidFill>
              </a:rPr>
              <a:t>идентификация</a:t>
            </a:r>
            <a:r>
              <a:rPr lang="ru-RU" b="1" dirty="0">
                <a:solidFill>
                  <a:srgbClr val="002060"/>
                </a:solidFill>
              </a:rPr>
              <a:t> пищевой продукции.</a:t>
            </a:r>
          </a:p>
          <a:p>
            <a:pPr>
              <a:defRPr/>
            </a:pPr>
            <a:endParaRPr lang="ru-RU" b="1" dirty="0">
              <a:solidFill>
                <a:srgbClr val="002060"/>
              </a:solidFill>
            </a:endParaRPr>
          </a:p>
          <a:p>
            <a:pPr>
              <a:defRPr/>
            </a:pPr>
            <a:r>
              <a:rPr lang="ru-RU" b="1" dirty="0">
                <a:solidFill>
                  <a:srgbClr val="002060"/>
                </a:solidFill>
              </a:rPr>
              <a:t>Идентификация пищевой продукции </a:t>
            </a:r>
            <a:r>
              <a:rPr lang="ru-RU" b="1" dirty="0">
                <a:solidFill>
                  <a:srgbClr val="C00000"/>
                </a:solidFill>
              </a:rPr>
              <a:t>проводится следующими методами</a:t>
            </a:r>
            <a:r>
              <a:rPr lang="ru-RU" b="1" dirty="0">
                <a:solidFill>
                  <a:srgbClr val="002060"/>
                </a:solidFill>
              </a:rPr>
              <a:t>:</a:t>
            </a:r>
          </a:p>
          <a:p>
            <a:pPr>
              <a:defRPr/>
            </a:pPr>
            <a:r>
              <a:rPr lang="ru-RU" b="1" dirty="0">
                <a:solidFill>
                  <a:srgbClr val="002060"/>
                </a:solidFill>
              </a:rPr>
              <a:t>1) по наименованию;</a:t>
            </a:r>
          </a:p>
          <a:p>
            <a:pPr>
              <a:defRPr/>
            </a:pPr>
            <a:r>
              <a:rPr lang="ru-RU" b="1" dirty="0">
                <a:solidFill>
                  <a:srgbClr val="002060"/>
                </a:solidFill>
              </a:rPr>
              <a:t>2) визуальным;</a:t>
            </a:r>
          </a:p>
          <a:p>
            <a:pPr>
              <a:defRPr/>
            </a:pPr>
            <a:r>
              <a:rPr lang="ru-RU" b="1" dirty="0">
                <a:solidFill>
                  <a:srgbClr val="002060"/>
                </a:solidFill>
              </a:rPr>
              <a:t>3) органолептическим методом;</a:t>
            </a:r>
          </a:p>
          <a:p>
            <a:pPr>
              <a:defRPr/>
            </a:pPr>
            <a:r>
              <a:rPr lang="ru-RU" b="1" dirty="0">
                <a:solidFill>
                  <a:srgbClr val="002060"/>
                </a:solidFill>
              </a:rPr>
              <a:t>4) аналитическим методом</a:t>
            </a:r>
            <a:r>
              <a:rPr lang="ru-RU" b="1" dirty="0" smtClean="0">
                <a:solidFill>
                  <a:srgbClr val="002060"/>
                </a:solidFill>
              </a:rPr>
              <a:t>.</a:t>
            </a:r>
            <a:endParaRPr lang="en-US" b="1" dirty="0" smtClean="0">
              <a:solidFill>
                <a:srgbClr val="002060"/>
              </a:solidFill>
            </a:endParaRPr>
          </a:p>
          <a:p>
            <a:pPr>
              <a:defRPr/>
            </a:pPr>
            <a:endParaRPr lang="en-US" sz="1200" b="1" dirty="0" smtClean="0"/>
          </a:p>
          <a:p>
            <a:pPr algn="just">
              <a:defRPr/>
            </a:pPr>
            <a:r>
              <a:rPr lang="ru-RU" sz="1200" b="1" dirty="0" smtClean="0">
                <a:solidFill>
                  <a:srgbClr val="C00000"/>
                </a:solidFill>
              </a:rPr>
              <a:t>пищевая </a:t>
            </a:r>
            <a:r>
              <a:rPr lang="ru-RU" sz="1200" b="1" dirty="0">
                <a:solidFill>
                  <a:srgbClr val="C00000"/>
                </a:solidFill>
              </a:rPr>
              <a:t>продукция </a:t>
            </a:r>
            <a:r>
              <a:rPr lang="ru-RU" sz="1200" dirty="0"/>
              <a:t>– продукты животного, растительного, микробиологического, минерального, искусственного или биотехнологического происхождения в натуральном, обработанном или переработанном виде, которые предназначены для употребления человеком в пищу, в том числе специализированная пищевая продукция, питьевая вода, расфасованная в емкости, питьевая минеральная вода, алкогольная продукция (в том числе пиво и напитки на основе пива), безалкогольные напитки, биологически активные добавки к пище (БАД), жевательная резинка, закваски и стартовые культуры микроорганизмов, дрожжи, пищевые добавки и </a:t>
            </a:r>
            <a:r>
              <a:rPr lang="ru-RU" sz="1200" dirty="0" err="1"/>
              <a:t>ароматизаторы</a:t>
            </a:r>
            <a:r>
              <a:rPr lang="ru-RU" sz="1200" dirty="0"/>
              <a:t>, а также продовольственное (пищевое) </a:t>
            </a:r>
            <a:r>
              <a:rPr lang="ru-RU" sz="1200" dirty="0" smtClean="0"/>
              <a:t>сырье</a:t>
            </a:r>
            <a:endParaRPr lang="ru-RU" b="1" dirty="0">
              <a:solidFill>
                <a:srgbClr val="002060"/>
              </a:solidFill>
              <a:latin typeface="Arial" charset="0"/>
            </a:endParaRPr>
          </a:p>
        </p:txBody>
      </p:sp>
      <p:sp>
        <p:nvSpPr>
          <p:cNvPr id="11" name="Скругленный прямоугольник 10"/>
          <p:cNvSpPr/>
          <p:nvPr/>
        </p:nvSpPr>
        <p:spPr>
          <a:xfrm>
            <a:off x="241995" y="903797"/>
            <a:ext cx="8651180" cy="597199"/>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algn="ctr">
              <a:defRPr/>
            </a:pPr>
            <a:r>
              <a:rPr lang="ru-RU" sz="1700" b="1" dirty="0">
                <a:solidFill>
                  <a:srgbClr val="002060"/>
                </a:solidFill>
                <a:latin typeface="Arial" charset="0"/>
                <a:cs typeface="Arial" charset="0"/>
              </a:rPr>
              <a:t>Статья </a:t>
            </a:r>
            <a:r>
              <a:rPr lang="ru-RU" sz="1700" b="1" dirty="0" smtClean="0">
                <a:solidFill>
                  <a:srgbClr val="002060"/>
                </a:solidFill>
                <a:latin typeface="Arial" charset="0"/>
                <a:cs typeface="Arial" charset="0"/>
              </a:rPr>
              <a:t>6. Технический регламент </a:t>
            </a:r>
            <a:r>
              <a:rPr lang="ru-RU" sz="1700" b="1" dirty="0">
                <a:solidFill>
                  <a:srgbClr val="002060"/>
                </a:solidFill>
                <a:latin typeface="Arial" charset="0"/>
                <a:cs typeface="Arial" charset="0"/>
              </a:rPr>
              <a:t>Таможенного союза </a:t>
            </a:r>
            <a:endParaRPr lang="ru-RU" sz="1700" b="1" dirty="0" smtClean="0">
              <a:solidFill>
                <a:srgbClr val="002060"/>
              </a:solidFill>
              <a:latin typeface="Arial" charset="0"/>
              <a:cs typeface="Arial" charset="0"/>
            </a:endParaRPr>
          </a:p>
          <a:p>
            <a:pPr algn="ctr">
              <a:defRPr/>
            </a:pPr>
            <a:r>
              <a:rPr lang="ru-RU" sz="1700" b="1" dirty="0" smtClean="0">
                <a:solidFill>
                  <a:srgbClr val="002060"/>
                </a:solidFill>
                <a:latin typeface="Arial" charset="0"/>
                <a:cs typeface="Arial" charset="0"/>
              </a:rPr>
              <a:t>«</a:t>
            </a:r>
            <a:r>
              <a:rPr lang="ru-RU" sz="1700" b="1" dirty="0">
                <a:solidFill>
                  <a:srgbClr val="002060"/>
                </a:solidFill>
                <a:latin typeface="Arial" charset="0"/>
                <a:cs typeface="Arial" charset="0"/>
              </a:rPr>
              <a:t>О безопасности пищевой продукции» ТР ТС </a:t>
            </a:r>
            <a:r>
              <a:rPr lang="ru-RU" sz="1700" b="1" dirty="0" smtClean="0">
                <a:solidFill>
                  <a:srgbClr val="002060"/>
                </a:solidFill>
                <a:latin typeface="Arial" charset="0"/>
                <a:cs typeface="Arial" charset="0"/>
              </a:rPr>
              <a:t>021/2011</a:t>
            </a:r>
            <a:endParaRPr lang="ru-RU" dirty="0">
              <a:solidFill>
                <a:srgbClr val="002060"/>
              </a:solidFill>
            </a:endParaRPr>
          </a:p>
        </p:txBody>
      </p:sp>
    </p:spTree>
    <p:extLst>
      <p:ext uri="{BB962C8B-B14F-4D97-AF65-F5344CB8AC3E}">
        <p14:creationId xmlns:p14="http://schemas.microsoft.com/office/powerpoint/2010/main" xmlns="" val="42103588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18581" y="141258"/>
            <a:ext cx="6668219" cy="400110"/>
          </a:xfrm>
          <a:noFill/>
          <a:ln w="9525" algn="ctr">
            <a:noFill/>
            <a:miter lim="800000"/>
            <a:headEnd/>
            <a:tailEnd/>
          </a:ln>
        </p:spPr>
        <p:txBody>
          <a:bodyPr vert="horz" wrap="square" lIns="91440" tIns="45720" rIns="91440" bIns="45720" numCol="1" anchor="ctr" anchorCtr="0" compatLnSpc="1">
            <a:prstTxWarp prst="textNoShape">
              <a:avLst/>
            </a:prstTxWarp>
            <a:spAutoFit/>
          </a:bodyPr>
          <a:lstStyle/>
          <a:p>
            <a:pPr algn="ctr" eaLnBrk="1" hangingPunct="1"/>
            <a:r>
              <a:rPr lang="ru-RU" sz="2000" b="1" dirty="0" smtClean="0">
                <a:solidFill>
                  <a:srgbClr val="877849"/>
                </a:solidFill>
                <a:latin typeface="Arial" charset="0"/>
                <a:ea typeface="+mn-ea"/>
                <a:cs typeface="Arial" charset="0"/>
              </a:rPr>
              <a:t>Требования безопасности пищевой продукции</a:t>
            </a:r>
            <a:endParaRPr lang="ru-RU" sz="2000" b="1" dirty="0">
              <a:solidFill>
                <a:srgbClr val="877849"/>
              </a:solidFill>
              <a:latin typeface="Arial" charset="0"/>
              <a:ea typeface="+mn-ea"/>
              <a:cs typeface="Arial" charset="0"/>
            </a:endParaRPr>
          </a:p>
        </p:txBody>
      </p:sp>
      <p:sp>
        <p:nvSpPr>
          <p:cNvPr id="3" name="Объект 2"/>
          <p:cNvSpPr>
            <a:spLocks noGrp="1"/>
          </p:cNvSpPr>
          <p:nvPr>
            <p:ph idx="1"/>
          </p:nvPr>
        </p:nvSpPr>
        <p:spPr>
          <a:xfrm>
            <a:off x="241995" y="1660485"/>
            <a:ext cx="8651180" cy="4832092"/>
          </a:xfrm>
          <a:solidFill>
            <a:schemeClr val="bg1"/>
          </a:solidFill>
          <a:ln>
            <a:solidFill>
              <a:schemeClr val="tx1">
                <a:lumMod val="50000"/>
                <a:lumOff val="5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just">
              <a:spcBef>
                <a:spcPct val="0"/>
              </a:spcBef>
            </a:pPr>
            <a:r>
              <a:rPr lang="ru-RU" sz="1800" b="1" u="sng" dirty="0" smtClean="0">
                <a:solidFill>
                  <a:srgbClr val="032953"/>
                </a:solidFill>
                <a:latin typeface="Arial" charset="0"/>
                <a:ea typeface="+mn-ea"/>
                <a:cs typeface="Arial" charset="0"/>
              </a:rPr>
              <a:t>пищевая </a:t>
            </a:r>
            <a:r>
              <a:rPr lang="ru-RU" sz="1800" b="1" u="sng" dirty="0">
                <a:solidFill>
                  <a:srgbClr val="032953"/>
                </a:solidFill>
                <a:latin typeface="Arial" charset="0"/>
                <a:ea typeface="+mn-ea"/>
                <a:cs typeface="Arial" charset="0"/>
              </a:rPr>
              <a:t>продукция, находящаяся в обращении </a:t>
            </a:r>
            <a:r>
              <a:rPr lang="ru-RU" sz="1800" b="1" dirty="0">
                <a:solidFill>
                  <a:srgbClr val="032953"/>
                </a:solidFill>
                <a:latin typeface="Arial" charset="0"/>
                <a:ea typeface="+mn-ea"/>
                <a:cs typeface="Arial" charset="0"/>
              </a:rPr>
              <a:t>на таможенной территории Таможенного союза в течение установленного срока годности, </a:t>
            </a:r>
            <a:r>
              <a:rPr lang="ru-RU" sz="1800" b="1" u="sng" dirty="0">
                <a:solidFill>
                  <a:srgbClr val="032953"/>
                </a:solidFill>
                <a:latin typeface="Arial" charset="0"/>
                <a:ea typeface="+mn-ea"/>
                <a:cs typeface="Arial" charset="0"/>
              </a:rPr>
              <a:t>при использовании по назначению должна быть </a:t>
            </a:r>
            <a:r>
              <a:rPr lang="ru-RU" sz="1800" b="1" u="sng" dirty="0" smtClean="0">
                <a:solidFill>
                  <a:srgbClr val="032953"/>
                </a:solidFill>
                <a:latin typeface="Arial" charset="0"/>
                <a:ea typeface="+mn-ea"/>
                <a:cs typeface="Arial" charset="0"/>
              </a:rPr>
              <a:t>безопасной;</a:t>
            </a:r>
          </a:p>
          <a:p>
            <a:pPr marL="0" indent="0" algn="just">
              <a:spcBef>
                <a:spcPct val="0"/>
              </a:spcBef>
              <a:buNone/>
            </a:pPr>
            <a:r>
              <a:rPr lang="ru-RU" sz="1000" b="1" u="sng" dirty="0" smtClean="0">
                <a:solidFill>
                  <a:srgbClr val="032953"/>
                </a:solidFill>
                <a:latin typeface="Arial" charset="0"/>
                <a:ea typeface="+mn-ea"/>
                <a:cs typeface="Arial" charset="0"/>
              </a:rPr>
              <a:t> </a:t>
            </a:r>
            <a:endParaRPr lang="ru-RU" sz="1000" b="1" u="sng" dirty="0">
              <a:solidFill>
                <a:srgbClr val="032953"/>
              </a:solidFill>
              <a:latin typeface="Arial" charset="0"/>
              <a:ea typeface="+mn-ea"/>
              <a:cs typeface="Arial" charset="0"/>
            </a:endParaRPr>
          </a:p>
          <a:p>
            <a:pPr algn="just">
              <a:spcBef>
                <a:spcPct val="0"/>
              </a:spcBef>
            </a:pPr>
            <a:r>
              <a:rPr lang="ru-RU" sz="1800" b="1" dirty="0" smtClean="0">
                <a:solidFill>
                  <a:srgbClr val="032953"/>
                </a:solidFill>
                <a:latin typeface="Arial" charset="0"/>
                <a:ea typeface="+mn-ea"/>
                <a:cs typeface="Arial" charset="0"/>
              </a:rPr>
              <a:t>показатели </a:t>
            </a:r>
            <a:r>
              <a:rPr lang="ru-RU" sz="1800" b="1" dirty="0">
                <a:solidFill>
                  <a:srgbClr val="032953"/>
                </a:solidFill>
                <a:latin typeface="Arial" charset="0"/>
                <a:ea typeface="+mn-ea"/>
                <a:cs typeface="Arial" charset="0"/>
              </a:rPr>
              <a:t>безопасности пищевой продукции установлены в Приложениях к техническому </a:t>
            </a:r>
            <a:r>
              <a:rPr lang="ru-RU" sz="1800" b="1" dirty="0" smtClean="0">
                <a:solidFill>
                  <a:srgbClr val="032953"/>
                </a:solidFill>
                <a:latin typeface="Arial" charset="0"/>
                <a:ea typeface="+mn-ea"/>
                <a:cs typeface="Arial" charset="0"/>
              </a:rPr>
              <a:t>регламенту;</a:t>
            </a:r>
          </a:p>
          <a:p>
            <a:pPr marL="0" indent="0" algn="just">
              <a:spcBef>
                <a:spcPct val="0"/>
              </a:spcBef>
              <a:buNone/>
            </a:pPr>
            <a:r>
              <a:rPr lang="ru-RU" sz="1000" b="1" dirty="0" smtClean="0">
                <a:solidFill>
                  <a:srgbClr val="032953"/>
                </a:solidFill>
                <a:latin typeface="Arial" charset="0"/>
                <a:ea typeface="+mn-ea"/>
                <a:cs typeface="Arial" charset="0"/>
              </a:rPr>
              <a:t> </a:t>
            </a:r>
            <a:endParaRPr lang="ru-RU" sz="1000" b="1" dirty="0">
              <a:solidFill>
                <a:srgbClr val="032953"/>
              </a:solidFill>
              <a:latin typeface="Arial" charset="0"/>
              <a:ea typeface="+mn-ea"/>
              <a:cs typeface="Arial" charset="0"/>
            </a:endParaRPr>
          </a:p>
          <a:p>
            <a:pPr algn="just">
              <a:spcBef>
                <a:spcPct val="0"/>
              </a:spcBef>
            </a:pPr>
            <a:r>
              <a:rPr lang="ru-RU" sz="1800" b="1" u="sng" dirty="0">
                <a:solidFill>
                  <a:srgbClr val="032953"/>
                </a:solidFill>
                <a:latin typeface="Arial" charset="0"/>
                <a:ea typeface="+mn-ea"/>
                <a:cs typeface="Arial" charset="0"/>
              </a:rPr>
              <a:t>показатели безопасности (кроме микробиологических) для пищевой продукции смешанного состава определяются по вкладу отдельных компонентов с учетом массовых долей и показателей безопасности для данных компонентов</a:t>
            </a:r>
            <a:r>
              <a:rPr lang="ru-RU" sz="1800" b="1" dirty="0">
                <a:solidFill>
                  <a:srgbClr val="032953"/>
                </a:solidFill>
                <a:latin typeface="Arial" charset="0"/>
                <a:ea typeface="+mn-ea"/>
                <a:cs typeface="Arial" charset="0"/>
              </a:rPr>
              <a:t>, установленных техническим регламентом, если иное не установлено Приложениями к техническому регламенту и (или) техническими регламентами Таможенного союза на отдельные виды пищевой </a:t>
            </a:r>
            <a:r>
              <a:rPr lang="ru-RU" sz="1800" b="1" dirty="0" smtClean="0">
                <a:solidFill>
                  <a:srgbClr val="032953"/>
                </a:solidFill>
                <a:latin typeface="Arial" charset="0"/>
                <a:ea typeface="+mn-ea"/>
                <a:cs typeface="Arial" charset="0"/>
              </a:rPr>
              <a:t>продукции;</a:t>
            </a:r>
          </a:p>
          <a:p>
            <a:pPr marL="0" indent="0" algn="just">
              <a:spcBef>
                <a:spcPct val="0"/>
              </a:spcBef>
              <a:buNone/>
            </a:pPr>
            <a:endParaRPr lang="ru-RU" sz="1000" b="1" dirty="0">
              <a:solidFill>
                <a:srgbClr val="032953"/>
              </a:solidFill>
              <a:latin typeface="Arial" charset="0"/>
              <a:ea typeface="+mn-ea"/>
              <a:cs typeface="Arial" charset="0"/>
            </a:endParaRPr>
          </a:p>
          <a:p>
            <a:pPr algn="just">
              <a:spcBef>
                <a:spcPct val="0"/>
              </a:spcBef>
            </a:pPr>
            <a:r>
              <a:rPr lang="ru-RU" sz="1800" b="1" u="sng" dirty="0">
                <a:solidFill>
                  <a:srgbClr val="032953"/>
                </a:solidFill>
                <a:latin typeface="Arial" charset="0"/>
                <a:ea typeface="+mn-ea"/>
                <a:cs typeface="Arial" charset="0"/>
              </a:rPr>
              <a:t>сроки годности и условия хранения пищевой продукции устанавливаются </a:t>
            </a:r>
            <a:r>
              <a:rPr lang="ru-RU" sz="1800" b="1" u="sng" dirty="0" smtClean="0">
                <a:solidFill>
                  <a:srgbClr val="032953"/>
                </a:solidFill>
                <a:latin typeface="Arial" charset="0"/>
                <a:ea typeface="+mn-ea"/>
                <a:cs typeface="Arial" charset="0"/>
              </a:rPr>
              <a:t>изготовителем</a:t>
            </a:r>
            <a:r>
              <a:rPr lang="ru-RU" sz="1800" b="1" dirty="0" smtClean="0">
                <a:solidFill>
                  <a:srgbClr val="032953"/>
                </a:solidFill>
                <a:latin typeface="Arial" charset="0"/>
                <a:ea typeface="+mn-ea"/>
                <a:cs typeface="Arial" charset="0"/>
              </a:rPr>
              <a:t>.  </a:t>
            </a:r>
            <a:endParaRPr lang="ru-RU" sz="1800" b="1" dirty="0">
              <a:solidFill>
                <a:srgbClr val="032953"/>
              </a:solidFill>
              <a:latin typeface="Arial" charset="0"/>
              <a:ea typeface="+mn-ea"/>
              <a:cs typeface="Arial" charset="0"/>
            </a:endParaRPr>
          </a:p>
        </p:txBody>
      </p:sp>
      <p:sp>
        <p:nvSpPr>
          <p:cNvPr id="5" name="Скругленный прямоугольник 4"/>
          <p:cNvSpPr/>
          <p:nvPr/>
        </p:nvSpPr>
        <p:spPr>
          <a:xfrm>
            <a:off x="241995" y="903797"/>
            <a:ext cx="8651180" cy="597199"/>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algn="ctr">
              <a:defRPr/>
            </a:pPr>
            <a:r>
              <a:rPr lang="ru-RU" sz="1700" b="1" dirty="0">
                <a:solidFill>
                  <a:srgbClr val="002060"/>
                </a:solidFill>
                <a:latin typeface="Arial" charset="0"/>
                <a:cs typeface="Arial" charset="0"/>
              </a:rPr>
              <a:t>Статья 7. Общие требования безопасности пищевой </a:t>
            </a:r>
            <a:r>
              <a:rPr lang="ru-RU" sz="1700" b="1" dirty="0" smtClean="0">
                <a:solidFill>
                  <a:srgbClr val="002060"/>
                </a:solidFill>
                <a:latin typeface="Arial" charset="0"/>
                <a:cs typeface="Arial" charset="0"/>
              </a:rPr>
              <a:t>продукции</a:t>
            </a:r>
            <a:endParaRPr lang="ru-RU" sz="1700" b="1" dirty="0">
              <a:solidFill>
                <a:srgbClr val="002060"/>
              </a:solidFill>
              <a:latin typeface="Arial" charset="0"/>
              <a:cs typeface="Arial" charset="0"/>
            </a:endParaRPr>
          </a:p>
        </p:txBody>
      </p:sp>
    </p:spTree>
    <p:extLst>
      <p:ext uri="{BB962C8B-B14F-4D97-AF65-F5344CB8AC3E}">
        <p14:creationId xmlns:p14="http://schemas.microsoft.com/office/powerpoint/2010/main" xmlns="" val="35008641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1995" y="1415932"/>
            <a:ext cx="8651180" cy="5345053"/>
          </a:xfrm>
          <a:solidFill>
            <a:schemeClr val="bg1"/>
          </a:solidFill>
          <a:ln w="9525">
            <a:solidFill>
              <a:schemeClr val="tx1">
                <a:lumMod val="50000"/>
                <a:lumOff val="50000"/>
              </a:schemeClr>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t" anchorCtr="0" compatLnSpc="1">
            <a:prstTxWarp prst="textNoShape">
              <a:avLst/>
            </a:prstTxWarp>
            <a:spAutoFit/>
          </a:bodyPr>
          <a:lstStyle/>
          <a:p>
            <a:pPr marL="0" indent="0" algn="just">
              <a:spcBef>
                <a:spcPct val="0"/>
              </a:spcBef>
              <a:buNone/>
            </a:pPr>
            <a:r>
              <a:rPr lang="ru-RU" sz="1800" b="1" dirty="0" smtClean="0">
                <a:solidFill>
                  <a:srgbClr val="032953"/>
                </a:solidFill>
                <a:latin typeface="Arial" charset="0"/>
                <a:ea typeface="+mn-ea"/>
                <a:cs typeface="Arial" charset="0"/>
              </a:rPr>
              <a:t>Специализированная </a:t>
            </a:r>
            <a:r>
              <a:rPr lang="ru-RU" sz="1800" b="1" dirty="0">
                <a:solidFill>
                  <a:srgbClr val="032953"/>
                </a:solidFill>
                <a:latin typeface="Arial" charset="0"/>
                <a:ea typeface="+mn-ea"/>
                <a:cs typeface="Arial" charset="0"/>
              </a:rPr>
              <a:t>пищевая продукция </a:t>
            </a:r>
            <a:r>
              <a:rPr lang="ru-RU" sz="1800" dirty="0">
                <a:solidFill>
                  <a:srgbClr val="032953"/>
                </a:solidFill>
                <a:latin typeface="Arial" charset="0"/>
                <a:ea typeface="+mn-ea"/>
                <a:cs typeface="Arial" charset="0"/>
              </a:rPr>
              <a:t>– </a:t>
            </a:r>
            <a:r>
              <a:rPr lang="ru-RU" sz="1400" dirty="0">
                <a:solidFill>
                  <a:srgbClr val="032953"/>
                </a:solidFill>
                <a:latin typeface="Arial" charset="0"/>
                <a:ea typeface="+mn-ea"/>
                <a:cs typeface="Arial" charset="0"/>
              </a:rPr>
              <a:t>пищевая продукция, для которой установлены требования к содержанию и (или) соотношению отдельных веществ или всех веществ и компонентов и (или) изменено содержание и (или) соотношение отдельных веществ относительно естественного их содержания в такой пищевой продукции и (или) в состав включены не присутствующие изначально вещества или компоненты (кроме пищевых добавок и </a:t>
            </a:r>
            <a:r>
              <a:rPr lang="ru-RU" sz="1400" dirty="0" err="1">
                <a:solidFill>
                  <a:srgbClr val="032953"/>
                </a:solidFill>
                <a:latin typeface="Arial" charset="0"/>
                <a:ea typeface="+mn-ea"/>
                <a:cs typeface="Arial" charset="0"/>
              </a:rPr>
              <a:t>ароматизаторов</a:t>
            </a:r>
            <a:r>
              <a:rPr lang="ru-RU" sz="1400" dirty="0">
                <a:solidFill>
                  <a:srgbClr val="032953"/>
                </a:solidFill>
                <a:latin typeface="Arial" charset="0"/>
                <a:ea typeface="+mn-ea"/>
                <a:cs typeface="Arial" charset="0"/>
              </a:rPr>
              <a:t>) и (или) изготовитель заявляет об их лечебных и (или) профилактических свойствах, и которая предназначена для целей безопасного употребления этой пищевой продукции </a:t>
            </a:r>
            <a:r>
              <a:rPr lang="ru-RU" sz="1400" b="1" dirty="0">
                <a:solidFill>
                  <a:srgbClr val="032953"/>
                </a:solidFill>
                <a:latin typeface="Arial" charset="0"/>
                <a:ea typeface="+mn-ea"/>
                <a:cs typeface="Arial" charset="0"/>
              </a:rPr>
              <a:t>отдельными категориями </a:t>
            </a:r>
            <a:r>
              <a:rPr lang="ru-RU" sz="1400" b="1" dirty="0" smtClean="0">
                <a:solidFill>
                  <a:srgbClr val="032953"/>
                </a:solidFill>
                <a:latin typeface="Arial" charset="0"/>
                <a:ea typeface="+mn-ea"/>
                <a:cs typeface="Arial" charset="0"/>
              </a:rPr>
              <a:t>людей</a:t>
            </a:r>
          </a:p>
          <a:p>
            <a:pPr marL="0" indent="0" algn="just">
              <a:spcBef>
                <a:spcPct val="0"/>
              </a:spcBef>
              <a:buNone/>
            </a:pPr>
            <a:endParaRPr lang="ru-RU" sz="1000" b="1" dirty="0" smtClean="0">
              <a:solidFill>
                <a:schemeClr val="tx2"/>
              </a:solidFill>
              <a:latin typeface="Arial" charset="0"/>
              <a:ea typeface="+mn-ea"/>
              <a:cs typeface="Arial" charset="0"/>
            </a:endParaRPr>
          </a:p>
          <a:p>
            <a:pPr algn="just">
              <a:spcBef>
                <a:spcPct val="0"/>
              </a:spcBef>
            </a:pPr>
            <a:r>
              <a:rPr lang="ru-RU" sz="1600" dirty="0" smtClean="0">
                <a:solidFill>
                  <a:srgbClr val="C00000"/>
                </a:solidFill>
                <a:latin typeface="Arial" charset="0"/>
                <a:cs typeface="Arial" charset="0"/>
              </a:rPr>
              <a:t>пищевая </a:t>
            </a:r>
            <a:r>
              <a:rPr lang="ru-RU" sz="1600" dirty="0">
                <a:solidFill>
                  <a:srgbClr val="C00000"/>
                </a:solidFill>
                <a:latin typeface="Arial" charset="0"/>
                <a:cs typeface="Arial" charset="0"/>
              </a:rPr>
              <a:t>продукция для детского </a:t>
            </a:r>
            <a:r>
              <a:rPr lang="ru-RU" sz="1600" dirty="0" smtClean="0">
                <a:solidFill>
                  <a:srgbClr val="C00000"/>
                </a:solidFill>
                <a:latin typeface="Arial" charset="0"/>
                <a:cs typeface="Arial" charset="0"/>
              </a:rPr>
              <a:t>питания, в т. ч. питьевая вода</a:t>
            </a:r>
          </a:p>
          <a:p>
            <a:pPr marL="0" indent="0" algn="just">
              <a:spcBef>
                <a:spcPct val="0"/>
              </a:spcBef>
              <a:buNone/>
            </a:pPr>
            <a:r>
              <a:rPr lang="ru-RU" sz="1200" dirty="0" smtClean="0">
                <a:solidFill>
                  <a:schemeClr val="tx2"/>
                </a:solidFill>
                <a:latin typeface="Arial" charset="0"/>
                <a:cs typeface="Arial" charset="0"/>
              </a:rPr>
              <a:t>	</a:t>
            </a:r>
            <a:r>
              <a:rPr lang="ru-RU" sz="1400" dirty="0" smtClean="0">
                <a:solidFill>
                  <a:schemeClr val="tx2"/>
                </a:solidFill>
                <a:latin typeface="Arial" charset="0"/>
                <a:cs typeface="Arial" charset="0"/>
              </a:rPr>
              <a:t>Производство </a:t>
            </a:r>
            <a:r>
              <a:rPr lang="ru-RU" sz="1400" dirty="0">
                <a:solidFill>
                  <a:schemeClr val="tx2"/>
                </a:solidFill>
                <a:latin typeface="Arial" charset="0"/>
                <a:cs typeface="Arial" charset="0"/>
              </a:rPr>
              <a:t>(изготовление) пищевой продукции для детского питания </a:t>
            </a:r>
            <a:r>
              <a:rPr lang="ru-RU" sz="1400" b="1" dirty="0">
                <a:solidFill>
                  <a:schemeClr val="tx2"/>
                </a:solidFill>
                <a:latin typeface="Arial" charset="0"/>
                <a:cs typeface="Arial" charset="0"/>
              </a:rPr>
              <a:t>для детей первого года жизни </a:t>
            </a:r>
            <a:r>
              <a:rPr lang="ru-RU" sz="1400" dirty="0">
                <a:solidFill>
                  <a:schemeClr val="tx2"/>
                </a:solidFill>
                <a:latin typeface="Arial" charset="0"/>
                <a:cs typeface="Arial" charset="0"/>
              </a:rPr>
              <a:t>осуществляется на специализированных производственных объектах, или в специализированных цехах, или на специализированных технологических </a:t>
            </a:r>
            <a:r>
              <a:rPr lang="ru-RU" sz="1400" dirty="0" smtClean="0">
                <a:solidFill>
                  <a:schemeClr val="tx2"/>
                </a:solidFill>
                <a:latin typeface="Arial" charset="0"/>
                <a:cs typeface="Arial" charset="0"/>
              </a:rPr>
              <a:t>линиях</a:t>
            </a:r>
            <a:r>
              <a:rPr lang="ru-RU" sz="1400" b="1" dirty="0" smtClean="0">
                <a:solidFill>
                  <a:schemeClr val="tx2"/>
                </a:solidFill>
                <a:latin typeface="Arial" charset="0"/>
                <a:ea typeface="+mn-ea"/>
                <a:cs typeface="Arial" charset="0"/>
              </a:rPr>
              <a:t> </a:t>
            </a:r>
          </a:p>
          <a:p>
            <a:pPr algn="just">
              <a:spcBef>
                <a:spcPct val="0"/>
              </a:spcBef>
            </a:pPr>
            <a:r>
              <a:rPr lang="ru-RU" sz="1500" dirty="0" smtClean="0">
                <a:solidFill>
                  <a:srgbClr val="C00000"/>
                </a:solidFill>
                <a:latin typeface="Arial" charset="0"/>
                <a:ea typeface="+mn-ea"/>
                <a:cs typeface="Arial" charset="0"/>
              </a:rPr>
              <a:t>пищевая </a:t>
            </a:r>
            <a:r>
              <a:rPr lang="ru-RU" sz="1500" dirty="0">
                <a:solidFill>
                  <a:srgbClr val="C00000"/>
                </a:solidFill>
                <a:latin typeface="Arial" charset="0"/>
                <a:ea typeface="+mn-ea"/>
                <a:cs typeface="Arial" charset="0"/>
              </a:rPr>
              <a:t>продукция диетического </a:t>
            </a:r>
            <a:r>
              <a:rPr lang="ru-RU" sz="1500" dirty="0" smtClean="0">
                <a:solidFill>
                  <a:srgbClr val="C00000"/>
                </a:solidFill>
                <a:latin typeface="Arial" charset="0"/>
                <a:ea typeface="+mn-ea"/>
                <a:cs typeface="Arial" charset="0"/>
              </a:rPr>
              <a:t>лечебного и диетического </a:t>
            </a:r>
            <a:r>
              <a:rPr lang="ru-RU" sz="1500" dirty="0">
                <a:solidFill>
                  <a:srgbClr val="C00000"/>
                </a:solidFill>
                <a:latin typeface="Arial" charset="0"/>
                <a:ea typeface="+mn-ea"/>
                <a:cs typeface="Arial" charset="0"/>
              </a:rPr>
              <a:t>профилактического </a:t>
            </a:r>
            <a:r>
              <a:rPr lang="ru-RU" sz="1500" dirty="0" smtClean="0">
                <a:solidFill>
                  <a:srgbClr val="C00000"/>
                </a:solidFill>
                <a:latin typeface="Arial" charset="0"/>
                <a:ea typeface="+mn-ea"/>
                <a:cs typeface="Arial" charset="0"/>
              </a:rPr>
              <a:t>питания</a:t>
            </a:r>
          </a:p>
          <a:p>
            <a:pPr algn="just">
              <a:spcBef>
                <a:spcPct val="0"/>
              </a:spcBef>
            </a:pPr>
            <a:r>
              <a:rPr lang="ru-RU" sz="1500" dirty="0" smtClean="0">
                <a:solidFill>
                  <a:srgbClr val="C00000"/>
                </a:solidFill>
                <a:latin typeface="Arial" charset="0"/>
                <a:ea typeface="+mn-ea"/>
                <a:cs typeface="Arial" charset="0"/>
              </a:rPr>
              <a:t>пищевая </a:t>
            </a:r>
            <a:r>
              <a:rPr lang="ru-RU" sz="1500" dirty="0">
                <a:solidFill>
                  <a:srgbClr val="C00000"/>
                </a:solidFill>
                <a:latin typeface="Arial" charset="0"/>
                <a:ea typeface="+mn-ea"/>
                <a:cs typeface="Arial" charset="0"/>
              </a:rPr>
              <a:t>продукция для питания </a:t>
            </a:r>
            <a:r>
              <a:rPr lang="ru-RU" sz="1500" dirty="0" smtClean="0">
                <a:solidFill>
                  <a:srgbClr val="C00000"/>
                </a:solidFill>
                <a:latin typeface="Arial" charset="0"/>
                <a:ea typeface="+mn-ea"/>
                <a:cs typeface="Arial" charset="0"/>
              </a:rPr>
              <a:t>спортсменов</a:t>
            </a:r>
          </a:p>
          <a:p>
            <a:pPr algn="just">
              <a:spcBef>
                <a:spcPct val="0"/>
              </a:spcBef>
            </a:pPr>
            <a:r>
              <a:rPr lang="ru-RU" sz="1500" dirty="0" smtClean="0">
                <a:solidFill>
                  <a:srgbClr val="C00000"/>
                </a:solidFill>
                <a:latin typeface="Arial" charset="0"/>
                <a:ea typeface="+mn-ea"/>
                <a:cs typeface="Arial" charset="0"/>
              </a:rPr>
              <a:t>пищевая продукция для беременных и кормящих женщин</a:t>
            </a:r>
          </a:p>
          <a:p>
            <a:pPr algn="just">
              <a:spcBef>
                <a:spcPct val="0"/>
              </a:spcBef>
            </a:pPr>
            <a:r>
              <a:rPr lang="ru-RU" sz="1500" dirty="0" smtClean="0">
                <a:solidFill>
                  <a:srgbClr val="C00000"/>
                </a:solidFill>
                <a:latin typeface="Arial" charset="0"/>
                <a:ea typeface="+mn-ea"/>
                <a:cs typeface="Arial" charset="0"/>
              </a:rPr>
              <a:t>минеральная природная лечебно-столовая и лечебная вода </a:t>
            </a:r>
            <a:r>
              <a:rPr lang="ru-RU" sz="1400" dirty="0" smtClean="0">
                <a:solidFill>
                  <a:srgbClr val="C00000"/>
                </a:solidFill>
                <a:latin typeface="Arial" charset="0"/>
                <a:ea typeface="+mn-ea"/>
                <a:cs typeface="Arial" charset="0"/>
              </a:rPr>
              <a:t>с минерализацией свыше </a:t>
            </a:r>
            <a:br>
              <a:rPr lang="ru-RU" sz="1400" dirty="0" smtClean="0">
                <a:solidFill>
                  <a:srgbClr val="C00000"/>
                </a:solidFill>
                <a:latin typeface="Arial" charset="0"/>
                <a:ea typeface="+mn-ea"/>
                <a:cs typeface="Arial" charset="0"/>
              </a:rPr>
            </a:br>
            <a:r>
              <a:rPr lang="ru-RU" sz="1400" dirty="0" smtClean="0">
                <a:solidFill>
                  <a:srgbClr val="C00000"/>
                </a:solidFill>
                <a:latin typeface="Arial" charset="0"/>
                <a:ea typeface="+mn-ea"/>
                <a:cs typeface="Arial" charset="0"/>
              </a:rPr>
              <a:t>1 мг/дм</a:t>
            </a:r>
            <a:r>
              <a:rPr lang="ru-RU" sz="1400" baseline="30000" dirty="0" smtClean="0">
                <a:solidFill>
                  <a:srgbClr val="C00000"/>
                </a:solidFill>
                <a:latin typeface="Arial" charset="0"/>
                <a:ea typeface="+mn-ea"/>
                <a:cs typeface="Arial" charset="0"/>
              </a:rPr>
              <a:t>3 </a:t>
            </a:r>
            <a:r>
              <a:rPr lang="ru-RU" sz="1400" dirty="0" smtClean="0">
                <a:solidFill>
                  <a:srgbClr val="C00000"/>
                </a:solidFill>
                <a:latin typeface="Arial" charset="0"/>
                <a:ea typeface="+mn-ea"/>
                <a:cs typeface="Arial" charset="0"/>
              </a:rPr>
              <a:t>или при меньшей минерализации, содержащая биологически активные вещества в количестве не ниже бальнеологических норм</a:t>
            </a:r>
          </a:p>
          <a:p>
            <a:pPr algn="just">
              <a:spcBef>
                <a:spcPct val="0"/>
              </a:spcBef>
            </a:pPr>
            <a:r>
              <a:rPr lang="ru-RU" sz="1600" dirty="0" smtClean="0">
                <a:solidFill>
                  <a:srgbClr val="C00000"/>
                </a:solidFill>
                <a:latin typeface="Arial" charset="0"/>
                <a:cs typeface="Arial" charset="0"/>
              </a:rPr>
              <a:t>биологически активные добавки к пищи</a:t>
            </a:r>
            <a:r>
              <a:rPr lang="ru-RU" sz="1600" dirty="0" smtClean="0">
                <a:solidFill>
                  <a:schemeClr val="accent2"/>
                </a:solidFill>
                <a:latin typeface="Arial" charset="0"/>
                <a:cs typeface="Arial" charset="0"/>
              </a:rPr>
              <a:t>                     </a:t>
            </a:r>
          </a:p>
          <a:p>
            <a:pPr algn="just">
              <a:spcBef>
                <a:spcPct val="0"/>
              </a:spcBef>
            </a:pPr>
            <a:endParaRPr lang="ru-RU" sz="1500" b="1" baseline="30000" dirty="0">
              <a:solidFill>
                <a:schemeClr val="accent2"/>
              </a:solidFill>
              <a:latin typeface="Arial" charset="0"/>
              <a:ea typeface="+mn-ea"/>
              <a:cs typeface="Arial" charset="0"/>
            </a:endParaRPr>
          </a:p>
          <a:p>
            <a:pPr marL="0" indent="0" algn="just">
              <a:spcBef>
                <a:spcPct val="0"/>
              </a:spcBef>
              <a:buNone/>
            </a:pPr>
            <a:r>
              <a:rPr lang="ru-RU" sz="2000" baseline="30000" dirty="0">
                <a:solidFill>
                  <a:schemeClr val="accent2"/>
                </a:solidFill>
                <a:latin typeface="Arial" charset="0"/>
                <a:ea typeface="+mn-ea"/>
                <a:cs typeface="Arial" charset="0"/>
              </a:rPr>
              <a:t>	</a:t>
            </a:r>
            <a:r>
              <a:rPr lang="ru-RU" sz="1400" dirty="0">
                <a:solidFill>
                  <a:schemeClr val="tx2"/>
                </a:solidFill>
                <a:latin typeface="Arial" charset="0"/>
                <a:cs typeface="Arial" charset="0"/>
              </a:rPr>
              <a:t>При производстве (изготовлении) пищевой продукции для детского питания, пищевой продукции для беременных и кормящих женщин не допускается использование продовольственного (пищевого) сырья, содержащего </a:t>
            </a:r>
            <a:r>
              <a:rPr lang="ru-RU" sz="1400" dirty="0" smtClean="0">
                <a:solidFill>
                  <a:schemeClr val="tx2"/>
                </a:solidFill>
                <a:latin typeface="Arial" charset="0"/>
                <a:cs typeface="Arial" charset="0"/>
              </a:rPr>
              <a:t>ГМО</a:t>
            </a:r>
            <a:endParaRPr lang="ru-RU" sz="1400" dirty="0">
              <a:solidFill>
                <a:schemeClr val="tx2"/>
              </a:solidFill>
              <a:latin typeface="Arial" charset="0"/>
              <a:cs typeface="Arial" charset="0"/>
            </a:endParaRPr>
          </a:p>
        </p:txBody>
      </p:sp>
      <p:sp>
        <p:nvSpPr>
          <p:cNvPr id="4" name="Заголовок 1"/>
          <p:cNvSpPr>
            <a:spLocks noGrp="1"/>
          </p:cNvSpPr>
          <p:nvPr>
            <p:ph type="title"/>
          </p:nvPr>
        </p:nvSpPr>
        <p:spPr>
          <a:xfrm>
            <a:off x="2027238" y="193973"/>
            <a:ext cx="6659562" cy="328613"/>
          </a:xfrm>
          <a:noFill/>
          <a:ln w="9525" algn="ctr">
            <a:noFill/>
            <a:miter lim="800000"/>
            <a:headEnd/>
            <a:tailEnd/>
          </a:ln>
        </p:spPr>
        <p:txBody>
          <a:bodyPr vert="horz" wrap="square" lIns="91440" tIns="45720" rIns="91440" bIns="45720" numCol="1" anchor="ctr" anchorCtr="0" compatLnSpc="1">
            <a:prstTxWarp prst="textNoShape">
              <a:avLst/>
            </a:prstTxWarp>
            <a:spAutoFit/>
          </a:bodyPr>
          <a:lstStyle/>
          <a:p>
            <a:pPr algn="ctr" eaLnBrk="1" hangingPunct="1"/>
            <a:r>
              <a:rPr lang="ru-RU" sz="2000" b="1" dirty="0" smtClean="0">
                <a:solidFill>
                  <a:srgbClr val="877849"/>
                </a:solidFill>
                <a:latin typeface="Arial" charset="0"/>
                <a:ea typeface="+mn-ea"/>
                <a:cs typeface="Arial" charset="0"/>
              </a:rPr>
              <a:t>Требования безопасности пищевой продукции</a:t>
            </a:r>
            <a:endParaRPr lang="ru-RU" sz="2000" b="1" dirty="0">
              <a:solidFill>
                <a:srgbClr val="877849"/>
              </a:solidFill>
              <a:latin typeface="Arial" charset="0"/>
              <a:ea typeface="+mn-ea"/>
              <a:cs typeface="Arial" charset="0"/>
            </a:endParaRPr>
          </a:p>
        </p:txBody>
      </p:sp>
      <p:sp>
        <p:nvSpPr>
          <p:cNvPr id="5" name="Скругленный прямоугольник 4"/>
          <p:cNvSpPr/>
          <p:nvPr/>
        </p:nvSpPr>
        <p:spPr>
          <a:xfrm>
            <a:off x="241995" y="818733"/>
            <a:ext cx="8651180" cy="597199"/>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algn="ctr">
              <a:defRPr/>
            </a:pPr>
            <a:r>
              <a:rPr lang="ru-RU" sz="1700" b="1" dirty="0">
                <a:solidFill>
                  <a:srgbClr val="002060"/>
                </a:solidFill>
                <a:latin typeface="Arial" charset="0"/>
                <a:cs typeface="Arial" charset="0"/>
              </a:rPr>
              <a:t>Статья 8. Требования безопасности к специализированной </a:t>
            </a:r>
          </a:p>
          <a:p>
            <a:pPr algn="ctr">
              <a:defRPr/>
            </a:pPr>
            <a:r>
              <a:rPr lang="ru-RU" sz="1700" b="1" dirty="0">
                <a:solidFill>
                  <a:srgbClr val="002060"/>
                </a:solidFill>
                <a:latin typeface="Arial" charset="0"/>
                <a:cs typeface="Arial" charset="0"/>
              </a:rPr>
              <a:t>пищевой продукции</a:t>
            </a:r>
          </a:p>
        </p:txBody>
      </p:sp>
    </p:spTree>
    <p:extLst>
      <p:ext uri="{BB962C8B-B14F-4D97-AF65-F5344CB8AC3E}">
        <p14:creationId xmlns:p14="http://schemas.microsoft.com/office/powerpoint/2010/main" xmlns="" val="34424774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18581" y="146649"/>
            <a:ext cx="6668219" cy="474453"/>
          </a:xfrm>
        </p:spPr>
        <p:txBody>
          <a:bodyPr/>
          <a:lstStyle/>
          <a:p>
            <a:pPr algn="ctr"/>
            <a:r>
              <a:rPr lang="ru-RU" sz="2000" b="1" dirty="0">
                <a:solidFill>
                  <a:srgbClr val="877849"/>
                </a:solidFill>
                <a:latin typeface="Arial" charset="0"/>
                <a:cs typeface="Arial" charset="0"/>
              </a:rPr>
              <a:t>Требования к процессам </a:t>
            </a:r>
            <a:endParaRPr lang="ru-RU" sz="2000" dirty="0"/>
          </a:p>
        </p:txBody>
      </p:sp>
      <p:sp>
        <p:nvSpPr>
          <p:cNvPr id="4" name="Объект 3"/>
          <p:cNvSpPr>
            <a:spLocks noGrp="1"/>
          </p:cNvSpPr>
          <p:nvPr>
            <p:ph idx="1"/>
          </p:nvPr>
        </p:nvSpPr>
        <p:spPr>
          <a:xfrm>
            <a:off x="215720" y="879773"/>
            <a:ext cx="8630237" cy="931773"/>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marL="0" indent="0" algn="ctr">
              <a:buNone/>
              <a:defRPr/>
            </a:pPr>
            <a:r>
              <a:rPr lang="ru-RU" sz="1400" b="1" dirty="0">
                <a:solidFill>
                  <a:schemeClr val="tx2"/>
                </a:solidFill>
              </a:rPr>
              <a:t>ГЛАВА 3. ТРЕБОВАНИЯ К ПРОЦЕССАМ ПРОИЗВОДСТВА (ИЗГОТОВЛЕНИЯ), ХРАНЕНИЯ, ПЕРЕВОЗКИ (ТРАНСПОРТИРОВАНИЯ), РЕАЛИЗАЦИИ И УТИЛИЗАЦИИ ПИЩЕВОЙ </a:t>
            </a:r>
            <a:r>
              <a:rPr lang="ru-RU" sz="1400" b="1" dirty="0" smtClean="0">
                <a:solidFill>
                  <a:schemeClr val="tx2"/>
                </a:solidFill>
              </a:rPr>
              <a:t>ПРОДУКЦИИ</a:t>
            </a:r>
            <a:endParaRPr lang="ru-RU" sz="1400" dirty="0">
              <a:solidFill>
                <a:schemeClr val="tx2"/>
              </a:solidFill>
            </a:endParaRPr>
          </a:p>
        </p:txBody>
      </p:sp>
      <p:sp>
        <p:nvSpPr>
          <p:cNvPr id="5" name="Объект 2"/>
          <p:cNvSpPr txBox="1">
            <a:spLocks/>
          </p:cNvSpPr>
          <p:nvPr/>
        </p:nvSpPr>
        <p:spPr bwMode="auto">
          <a:xfrm>
            <a:off x="289213" y="1907039"/>
            <a:ext cx="8556744" cy="4839418"/>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Times"/>
                <a:ea typeface="Times"/>
                <a:cs typeface="Time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Times"/>
                <a:ea typeface="Times"/>
                <a:cs typeface="Time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Times"/>
                <a:ea typeface="Times"/>
                <a:cs typeface="Time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Times"/>
                <a:ea typeface="Times"/>
                <a:cs typeface="Time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Times"/>
                <a:ea typeface="Times"/>
                <a:cs typeface="Time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ru-RU" sz="1800" dirty="0" smtClean="0"/>
              <a:t>	</a:t>
            </a:r>
            <a:r>
              <a:rPr lang="ru-RU" sz="1500" b="1" dirty="0">
                <a:solidFill>
                  <a:srgbClr val="032953"/>
                </a:solidFill>
              </a:rPr>
              <a:t>Статья 10. Обеспечение безопасности пищевой продукции в процессе ее производства (изготовления), хранения, перевозки (транспортирования), реализации </a:t>
            </a:r>
            <a:endParaRPr lang="ru-RU" sz="1500" b="1" dirty="0" smtClean="0">
              <a:solidFill>
                <a:srgbClr val="032953"/>
              </a:solidFill>
            </a:endParaRPr>
          </a:p>
          <a:p>
            <a:pPr marL="0" indent="0" algn="just">
              <a:buNone/>
            </a:pPr>
            <a:r>
              <a:rPr lang="ru-RU" sz="1500" b="1" dirty="0">
                <a:solidFill>
                  <a:srgbClr val="032953"/>
                </a:solidFill>
              </a:rPr>
              <a:t>	Статья 11. Требования к обеспечению безопасности пищевой продукции в процессе ее производства (изготовления) </a:t>
            </a:r>
            <a:endParaRPr lang="ru-RU" sz="1500" b="1" dirty="0" smtClean="0">
              <a:solidFill>
                <a:srgbClr val="032953"/>
              </a:solidFill>
            </a:endParaRPr>
          </a:p>
          <a:p>
            <a:pPr marL="0" indent="0" algn="just">
              <a:buNone/>
            </a:pPr>
            <a:r>
              <a:rPr lang="ru-RU" sz="1500" b="1" dirty="0">
                <a:solidFill>
                  <a:srgbClr val="032953"/>
                </a:solidFill>
              </a:rPr>
              <a:t>	Статья 12. Требования к обеспечению водой процессов производства (изготовления) пищевой продукции </a:t>
            </a:r>
            <a:endParaRPr lang="ru-RU" sz="1500" b="1" dirty="0" smtClean="0">
              <a:solidFill>
                <a:srgbClr val="032953"/>
              </a:solidFill>
            </a:endParaRPr>
          </a:p>
          <a:p>
            <a:pPr marL="0" indent="0" algn="just">
              <a:buNone/>
            </a:pPr>
            <a:r>
              <a:rPr lang="ru-RU" sz="1500" b="1" dirty="0">
                <a:solidFill>
                  <a:srgbClr val="032953"/>
                </a:solidFill>
              </a:rPr>
              <a:t>	Статья 13. Требования безопасности к продовольственному (пищевому) сырью, используемому при производстве пищевых продуктов </a:t>
            </a:r>
            <a:endParaRPr lang="ru-RU" sz="1500" b="1" dirty="0" smtClean="0">
              <a:solidFill>
                <a:srgbClr val="032953"/>
              </a:solidFill>
            </a:endParaRPr>
          </a:p>
          <a:p>
            <a:pPr marL="0" indent="0" algn="just">
              <a:buNone/>
            </a:pPr>
            <a:r>
              <a:rPr lang="ru-RU" sz="1500" b="1" dirty="0">
                <a:solidFill>
                  <a:srgbClr val="032953"/>
                </a:solidFill>
              </a:rPr>
              <a:t>	Статья 14. Требования к организации производственных помещений, в которых осуществляется процесс производства (изготовления) пищевой </a:t>
            </a:r>
            <a:r>
              <a:rPr lang="ru-RU" sz="1500" b="1" dirty="0" smtClean="0">
                <a:solidFill>
                  <a:srgbClr val="032953"/>
                </a:solidFill>
              </a:rPr>
              <a:t>продукции</a:t>
            </a:r>
          </a:p>
          <a:p>
            <a:pPr marL="0" indent="0" algn="just">
              <a:buNone/>
            </a:pPr>
            <a:r>
              <a:rPr lang="ru-RU" sz="1500" b="1" dirty="0">
                <a:solidFill>
                  <a:srgbClr val="032953"/>
                </a:solidFill>
              </a:rPr>
              <a:t>	Статья 15. Требования к использованию технологического оборудования и инвентаря в процессе производства (изготовления) пищевой продукции </a:t>
            </a:r>
            <a:r>
              <a:rPr lang="ru-RU" sz="1500" b="1" dirty="0" smtClean="0">
                <a:solidFill>
                  <a:srgbClr val="032953"/>
                </a:solidFill>
              </a:rPr>
              <a:t> </a:t>
            </a:r>
          </a:p>
          <a:p>
            <a:pPr marL="0" indent="0" algn="just">
              <a:buNone/>
            </a:pPr>
            <a:r>
              <a:rPr lang="ru-RU" sz="1500" b="1" dirty="0">
                <a:solidFill>
                  <a:srgbClr val="032953"/>
                </a:solidFill>
              </a:rPr>
              <a:t>	Статья 16. Требования к условиям хранения и удаления отходов производства (изготовления) пищевой продукции </a:t>
            </a:r>
            <a:endParaRPr lang="ru-RU" sz="1500" b="1" dirty="0" smtClean="0">
              <a:solidFill>
                <a:srgbClr val="032953"/>
              </a:solidFill>
            </a:endParaRPr>
          </a:p>
          <a:p>
            <a:pPr marL="0" indent="0" algn="just">
              <a:buNone/>
            </a:pPr>
            <a:r>
              <a:rPr lang="ru-RU" sz="1500" dirty="0" smtClean="0">
                <a:solidFill>
                  <a:srgbClr val="032953"/>
                </a:solidFill>
              </a:rPr>
              <a:t>	</a:t>
            </a:r>
            <a:r>
              <a:rPr lang="ru-RU" sz="1500" b="1" dirty="0">
                <a:solidFill>
                  <a:srgbClr val="032953"/>
                </a:solidFill>
              </a:rPr>
              <a:t>Статья 17. Требования к процессам хранения, перевозки (транспортирования) и реализации пищевой продукции </a:t>
            </a:r>
            <a:endParaRPr lang="ru-RU" sz="1500" b="1" dirty="0" smtClean="0">
              <a:solidFill>
                <a:srgbClr val="032953"/>
              </a:solidFill>
            </a:endParaRPr>
          </a:p>
          <a:p>
            <a:pPr marL="0" indent="0" algn="just">
              <a:buNone/>
            </a:pPr>
            <a:r>
              <a:rPr lang="ru-RU" sz="1500" b="1" dirty="0">
                <a:solidFill>
                  <a:srgbClr val="032953"/>
                </a:solidFill>
              </a:rPr>
              <a:t>	Статья 18. Требования к процессам утилизации пищевой продукции </a:t>
            </a:r>
            <a:endParaRPr lang="ru-RU" sz="1500" b="1" dirty="0" smtClean="0">
              <a:solidFill>
                <a:srgbClr val="032953"/>
              </a:solidFill>
            </a:endParaRPr>
          </a:p>
          <a:p>
            <a:pPr marL="0" indent="0" algn="just">
              <a:buNone/>
            </a:pPr>
            <a:r>
              <a:rPr lang="ru-RU" sz="1500" b="1" dirty="0">
                <a:solidFill>
                  <a:srgbClr val="032953"/>
                </a:solidFill>
              </a:rPr>
              <a:t>	Статья 19. Требования к процессам получения </a:t>
            </a:r>
            <a:r>
              <a:rPr lang="ru-RU" sz="1500" b="1" dirty="0" err="1">
                <a:solidFill>
                  <a:srgbClr val="032953"/>
                </a:solidFill>
              </a:rPr>
              <a:t>непереработанной</a:t>
            </a:r>
            <a:r>
              <a:rPr lang="ru-RU" sz="1500" b="1" dirty="0">
                <a:solidFill>
                  <a:srgbClr val="032953"/>
                </a:solidFill>
              </a:rPr>
              <a:t> пищевой продукции животного происхождения</a:t>
            </a:r>
            <a:r>
              <a:rPr lang="ru-RU" sz="1600" b="1" dirty="0">
                <a:solidFill>
                  <a:srgbClr val="032953"/>
                </a:solidFill>
              </a:rPr>
              <a:t> </a:t>
            </a:r>
            <a:endParaRPr lang="ru-RU" sz="1600" dirty="0">
              <a:solidFill>
                <a:srgbClr val="032953"/>
              </a:solidFill>
            </a:endParaRPr>
          </a:p>
        </p:txBody>
      </p:sp>
    </p:spTree>
    <p:extLst>
      <p:ext uri="{BB962C8B-B14F-4D97-AF65-F5344CB8AC3E}">
        <p14:creationId xmlns:p14="http://schemas.microsoft.com/office/powerpoint/2010/main" xmlns="" val="863908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04845" y="223838"/>
            <a:ext cx="6581955" cy="362758"/>
          </a:xfrm>
        </p:spPr>
        <p:txBody>
          <a:bodyPr/>
          <a:lstStyle/>
          <a:p>
            <a:pPr algn="ctr"/>
            <a:r>
              <a:rPr lang="ru-RU" sz="2000" b="1" dirty="0" smtClean="0">
                <a:solidFill>
                  <a:srgbClr val="877849"/>
                </a:solidFill>
                <a:latin typeface="Arial" charset="0"/>
                <a:ea typeface="+mn-ea"/>
                <a:cs typeface="Arial" charset="0"/>
              </a:rPr>
              <a:t>Требования к процессам </a:t>
            </a:r>
            <a:endParaRPr lang="ru-RU" sz="2000" b="1" dirty="0">
              <a:solidFill>
                <a:srgbClr val="877849"/>
              </a:solidFill>
              <a:latin typeface="Arial" charset="0"/>
              <a:ea typeface="+mn-ea"/>
              <a:cs typeface="Arial" charset="0"/>
            </a:endParaRPr>
          </a:p>
        </p:txBody>
      </p:sp>
      <p:sp>
        <p:nvSpPr>
          <p:cNvPr id="3" name="Объект 2"/>
          <p:cNvSpPr>
            <a:spLocks noGrp="1"/>
          </p:cNvSpPr>
          <p:nvPr>
            <p:ph idx="1"/>
          </p:nvPr>
        </p:nvSpPr>
        <p:spPr>
          <a:xfrm>
            <a:off x="289213" y="2087591"/>
            <a:ext cx="8556744" cy="4143088"/>
          </a:xfrm>
          <a:solidFill>
            <a:schemeClr val="bg1"/>
          </a:solidFill>
        </p:spPr>
        <p:txBody>
          <a:bodyPr/>
          <a:lstStyle/>
          <a:p>
            <a:pPr marL="0" indent="0" algn="just">
              <a:buNone/>
            </a:pPr>
            <a:r>
              <a:rPr lang="ru-RU" sz="1800" dirty="0" smtClean="0"/>
              <a:t>	</a:t>
            </a:r>
            <a:r>
              <a:rPr lang="ru-RU" sz="1800" b="1" dirty="0" smtClean="0">
                <a:solidFill>
                  <a:srgbClr val="032953"/>
                </a:solidFill>
                <a:latin typeface="Arial" panose="020B0604020202020204" pitchFamily="34" charset="0"/>
                <a:cs typeface="Arial" panose="020B0604020202020204" pitchFamily="34" charset="0"/>
              </a:rPr>
              <a:t>Изготовители</a:t>
            </a:r>
            <a:r>
              <a:rPr lang="ru-RU" sz="1800" b="1" dirty="0">
                <a:solidFill>
                  <a:srgbClr val="032953"/>
                </a:solidFill>
                <a:latin typeface="Arial" panose="020B0604020202020204" pitchFamily="34" charset="0"/>
                <a:cs typeface="Arial" panose="020B0604020202020204" pitchFamily="34" charset="0"/>
              </a:rPr>
              <a:t>, продавцы и лица, выполняющие функции иностранных изготовителей пищевой продукции, обязаны осуществлять процессы </a:t>
            </a:r>
            <a:r>
              <a:rPr lang="ru-RU" sz="1800" dirty="0">
                <a:solidFill>
                  <a:srgbClr val="032953"/>
                </a:solidFill>
                <a:latin typeface="Arial" panose="020B0604020202020204" pitchFamily="34" charset="0"/>
                <a:cs typeface="Arial" panose="020B0604020202020204" pitchFamily="34" charset="0"/>
              </a:rPr>
              <a:t>ее производства (изготовления), хранения, перевозки (транспортирования) и реализации таким образом, чтобы такая </a:t>
            </a:r>
            <a:r>
              <a:rPr lang="ru-RU" sz="1800" b="1" dirty="0">
                <a:solidFill>
                  <a:srgbClr val="032953"/>
                </a:solidFill>
                <a:latin typeface="Arial" panose="020B0604020202020204" pitchFamily="34" charset="0"/>
                <a:cs typeface="Arial" panose="020B0604020202020204" pitchFamily="34" charset="0"/>
              </a:rPr>
              <a:t>продукция соответствовала требованиям, установленным к ней настоящим техническим регламентом и (или) техническими регламентами Таможенного союза на отдельные виды пищевой продукции</a:t>
            </a:r>
            <a:r>
              <a:rPr lang="ru-RU" sz="1800" dirty="0" smtClean="0">
                <a:solidFill>
                  <a:srgbClr val="032953"/>
                </a:solidFill>
                <a:latin typeface="Arial" panose="020B0604020202020204" pitchFamily="34" charset="0"/>
                <a:cs typeface="Arial" panose="020B0604020202020204" pitchFamily="34" charset="0"/>
              </a:rPr>
              <a:t>.</a:t>
            </a:r>
          </a:p>
          <a:p>
            <a:pPr marL="0" indent="0" algn="just">
              <a:buNone/>
            </a:pPr>
            <a:endParaRPr lang="ru-RU" sz="1800" dirty="0" smtClean="0">
              <a:solidFill>
                <a:srgbClr val="032953"/>
              </a:solidFill>
              <a:latin typeface="Arial" panose="020B0604020202020204" pitchFamily="34" charset="0"/>
              <a:cs typeface="Arial" panose="020B0604020202020204" pitchFamily="34" charset="0"/>
            </a:endParaRPr>
          </a:p>
          <a:p>
            <a:pPr marL="0" indent="0" algn="just">
              <a:buNone/>
            </a:pPr>
            <a:r>
              <a:rPr lang="ru-RU" sz="1800" dirty="0" smtClean="0">
                <a:solidFill>
                  <a:srgbClr val="032953"/>
                </a:solidFill>
                <a:latin typeface="Arial" panose="020B0604020202020204" pitchFamily="34" charset="0"/>
                <a:cs typeface="Arial" panose="020B0604020202020204" pitchFamily="34" charset="0"/>
              </a:rPr>
              <a:t>	При </a:t>
            </a:r>
            <a:r>
              <a:rPr lang="ru-RU" sz="1800" dirty="0">
                <a:solidFill>
                  <a:srgbClr val="032953"/>
                </a:solidFill>
                <a:latin typeface="Arial" panose="020B0604020202020204" pitchFamily="34" charset="0"/>
                <a:cs typeface="Arial" panose="020B0604020202020204" pitchFamily="34" charset="0"/>
              </a:rPr>
              <a:t>осуществлении процессов производства (изготовления) пищевой продукции, связанных с требованиями безопасности такой продукции, </a:t>
            </a:r>
            <a:r>
              <a:rPr lang="ru-RU" sz="1800" b="1" dirty="0">
                <a:solidFill>
                  <a:srgbClr val="032953"/>
                </a:solidFill>
                <a:latin typeface="Arial" panose="020B0604020202020204" pitchFamily="34" charset="0"/>
                <a:cs typeface="Arial" panose="020B0604020202020204" pitchFamily="34" charset="0"/>
              </a:rPr>
              <a:t>изготовитель должен разработать, внедрить и поддерживать процедуры, основанные на принципах ХАССП</a:t>
            </a:r>
            <a:r>
              <a:rPr lang="ru-RU" sz="1800" dirty="0">
                <a:solidFill>
                  <a:srgbClr val="032953"/>
                </a:solidFill>
                <a:latin typeface="Arial" panose="020B0604020202020204" pitchFamily="34" charset="0"/>
                <a:cs typeface="Arial" panose="020B0604020202020204" pitchFamily="34" charset="0"/>
              </a:rPr>
              <a:t> (в английской транскрипции НАССР – </a:t>
            </a:r>
            <a:r>
              <a:rPr lang="ru-RU" sz="1800" dirty="0" err="1">
                <a:solidFill>
                  <a:srgbClr val="032953"/>
                </a:solidFill>
                <a:latin typeface="Arial" panose="020B0604020202020204" pitchFamily="34" charset="0"/>
                <a:cs typeface="Arial" panose="020B0604020202020204" pitchFamily="34" charset="0"/>
              </a:rPr>
              <a:t>Hazard</a:t>
            </a:r>
            <a:r>
              <a:rPr lang="ru-RU" sz="1800" dirty="0">
                <a:solidFill>
                  <a:srgbClr val="032953"/>
                </a:solidFill>
                <a:latin typeface="Arial" panose="020B0604020202020204" pitchFamily="34" charset="0"/>
                <a:cs typeface="Arial" panose="020B0604020202020204" pitchFamily="34" charset="0"/>
              </a:rPr>
              <a:t> </a:t>
            </a:r>
            <a:r>
              <a:rPr lang="ru-RU" sz="1800" dirty="0" err="1">
                <a:solidFill>
                  <a:srgbClr val="032953"/>
                </a:solidFill>
                <a:latin typeface="Arial" panose="020B0604020202020204" pitchFamily="34" charset="0"/>
                <a:cs typeface="Arial" panose="020B0604020202020204" pitchFamily="34" charset="0"/>
              </a:rPr>
              <a:t>Analysis</a:t>
            </a:r>
            <a:r>
              <a:rPr lang="ru-RU" sz="1800" dirty="0">
                <a:solidFill>
                  <a:srgbClr val="032953"/>
                </a:solidFill>
                <a:latin typeface="Arial" panose="020B0604020202020204" pitchFamily="34" charset="0"/>
                <a:cs typeface="Arial" panose="020B0604020202020204" pitchFamily="34" charset="0"/>
              </a:rPr>
              <a:t> </a:t>
            </a:r>
            <a:r>
              <a:rPr lang="ru-RU" sz="1800" dirty="0" err="1">
                <a:solidFill>
                  <a:srgbClr val="032953"/>
                </a:solidFill>
                <a:latin typeface="Arial" panose="020B0604020202020204" pitchFamily="34" charset="0"/>
                <a:cs typeface="Arial" panose="020B0604020202020204" pitchFamily="34" charset="0"/>
              </a:rPr>
              <a:t>and</a:t>
            </a:r>
            <a:r>
              <a:rPr lang="ru-RU" sz="1800" dirty="0">
                <a:solidFill>
                  <a:srgbClr val="032953"/>
                </a:solidFill>
                <a:latin typeface="Arial" panose="020B0604020202020204" pitchFamily="34" charset="0"/>
                <a:cs typeface="Arial" panose="020B0604020202020204" pitchFamily="34" charset="0"/>
              </a:rPr>
              <a:t> </a:t>
            </a:r>
            <a:r>
              <a:rPr lang="ru-RU" sz="1800" dirty="0" err="1">
                <a:solidFill>
                  <a:srgbClr val="032953"/>
                </a:solidFill>
                <a:latin typeface="Arial" panose="020B0604020202020204" pitchFamily="34" charset="0"/>
                <a:cs typeface="Arial" panose="020B0604020202020204" pitchFamily="34" charset="0"/>
              </a:rPr>
              <a:t>Critical</a:t>
            </a:r>
            <a:r>
              <a:rPr lang="ru-RU" sz="1800" dirty="0">
                <a:solidFill>
                  <a:srgbClr val="032953"/>
                </a:solidFill>
                <a:latin typeface="Arial" panose="020B0604020202020204" pitchFamily="34" charset="0"/>
                <a:cs typeface="Arial" panose="020B0604020202020204" pitchFamily="34" charset="0"/>
              </a:rPr>
              <a:t> </a:t>
            </a:r>
            <a:r>
              <a:rPr lang="ru-RU" sz="1800" dirty="0" err="1">
                <a:solidFill>
                  <a:srgbClr val="032953"/>
                </a:solidFill>
                <a:latin typeface="Arial" panose="020B0604020202020204" pitchFamily="34" charset="0"/>
                <a:cs typeface="Arial" panose="020B0604020202020204" pitchFamily="34" charset="0"/>
              </a:rPr>
              <a:t>Control</a:t>
            </a:r>
            <a:r>
              <a:rPr lang="ru-RU" sz="1800" dirty="0">
                <a:solidFill>
                  <a:srgbClr val="032953"/>
                </a:solidFill>
                <a:latin typeface="Arial" panose="020B0604020202020204" pitchFamily="34" charset="0"/>
                <a:cs typeface="Arial" panose="020B0604020202020204" pitchFamily="34" charset="0"/>
              </a:rPr>
              <a:t> </a:t>
            </a:r>
            <a:r>
              <a:rPr lang="ru-RU" sz="1800" dirty="0" err="1">
                <a:solidFill>
                  <a:srgbClr val="032953"/>
                </a:solidFill>
                <a:latin typeface="Arial" panose="020B0604020202020204" pitchFamily="34" charset="0"/>
                <a:cs typeface="Arial" panose="020B0604020202020204" pitchFamily="34" charset="0"/>
              </a:rPr>
              <a:t>Point</a:t>
            </a:r>
            <a:r>
              <a:rPr lang="ru-RU" sz="1800" b="1" dirty="0" err="1">
                <a:solidFill>
                  <a:srgbClr val="032953"/>
                </a:solidFill>
                <a:latin typeface="Arial" panose="020B0604020202020204" pitchFamily="34" charset="0"/>
                <a:cs typeface="Arial" panose="020B0604020202020204" pitchFamily="34" charset="0"/>
              </a:rPr>
              <a:t>s</a:t>
            </a:r>
            <a:r>
              <a:rPr lang="ru-RU" sz="1800" dirty="0" smtClean="0">
                <a:solidFill>
                  <a:srgbClr val="032953"/>
                </a:solidFill>
                <a:latin typeface="Arial" panose="020B0604020202020204" pitchFamily="34" charset="0"/>
                <a:cs typeface="Arial" panose="020B0604020202020204" pitchFamily="34" charset="0"/>
              </a:rPr>
              <a:t>).   </a:t>
            </a:r>
            <a:endParaRPr lang="ru-RU" sz="1800" dirty="0">
              <a:solidFill>
                <a:srgbClr val="032953"/>
              </a:solidFill>
              <a:latin typeface="Arial" panose="020B0604020202020204" pitchFamily="34" charset="0"/>
              <a:cs typeface="Arial" panose="020B0604020202020204" pitchFamily="34" charset="0"/>
            </a:endParaRPr>
          </a:p>
        </p:txBody>
      </p:sp>
      <p:sp>
        <p:nvSpPr>
          <p:cNvPr id="4" name="Скругленный прямоугольник 3"/>
          <p:cNvSpPr/>
          <p:nvPr/>
        </p:nvSpPr>
        <p:spPr>
          <a:xfrm>
            <a:off x="241995" y="903767"/>
            <a:ext cx="8651180" cy="871870"/>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algn="ctr">
              <a:defRPr/>
            </a:pPr>
            <a:r>
              <a:rPr lang="ru-RU" sz="1700" b="1" dirty="0" smtClean="0">
                <a:solidFill>
                  <a:schemeClr val="tx2"/>
                </a:solidFill>
                <a:latin typeface="Arial" panose="020B0604020202020204" pitchFamily="34" charset="0"/>
                <a:cs typeface="Arial" panose="020B0604020202020204" pitchFamily="34" charset="0"/>
              </a:rPr>
              <a:t>Статья 10. </a:t>
            </a:r>
            <a:r>
              <a:rPr lang="ru-RU" sz="1700" b="1" dirty="0">
                <a:solidFill>
                  <a:schemeClr val="tx2"/>
                </a:solidFill>
                <a:latin typeface="Arial" panose="020B0604020202020204" pitchFamily="34" charset="0"/>
                <a:cs typeface="Arial" panose="020B0604020202020204" pitchFamily="34" charset="0"/>
              </a:rPr>
              <a:t>Обеспечение безопасности пищевой продукции в процессе ее производства (изготовления), хранения, перевозки (транспортирования), реализации </a:t>
            </a:r>
          </a:p>
        </p:txBody>
      </p:sp>
    </p:spTree>
    <p:extLst>
      <p:ext uri="{BB962C8B-B14F-4D97-AF65-F5344CB8AC3E}">
        <p14:creationId xmlns:p14="http://schemas.microsoft.com/office/powerpoint/2010/main" xmlns="" val="39481596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pPr>
              <a:defRPr/>
            </a:pPr>
            <a:r>
              <a:rPr lang="en-US" dirty="0" smtClean="0">
                <a:solidFill>
                  <a:srgbClr val="002060"/>
                </a:solidFill>
              </a:rPr>
              <a:t> </a:t>
            </a:r>
            <a:endParaRPr lang="ru-RU" dirty="0">
              <a:solidFill>
                <a:srgbClr val="002060"/>
              </a:solidFill>
            </a:endParaRPr>
          </a:p>
        </p:txBody>
      </p:sp>
      <p:sp>
        <p:nvSpPr>
          <p:cNvPr id="13" name="Прямоугольник 12"/>
          <p:cNvSpPr/>
          <p:nvPr/>
        </p:nvSpPr>
        <p:spPr>
          <a:xfrm>
            <a:off x="1664209" y="93014"/>
            <a:ext cx="6293923" cy="613792"/>
          </a:xfrm>
          <a:prstGeom prst="rect">
            <a:avLst/>
          </a:prstGeom>
          <a:noFill/>
          <a:ln>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anchor="ctr"/>
          <a:lstStyle/>
          <a:p>
            <a:pPr algn="ctr" fontAlgn="auto">
              <a:spcBef>
                <a:spcPts val="0"/>
              </a:spcBef>
              <a:spcAft>
                <a:spcPts val="0"/>
              </a:spcAft>
              <a:defRPr/>
            </a:pPr>
            <a:r>
              <a:rPr lang="ru-RU" b="1" dirty="0">
                <a:solidFill>
                  <a:srgbClr val="EEECE1">
                    <a:lumMod val="25000"/>
                  </a:srgbClr>
                </a:solidFill>
                <a:latin typeface="Georgia" panose="02040502050405020303" pitchFamily="18" charset="0"/>
                <a:cs typeface="Arial" charset="0"/>
              </a:rPr>
              <a:t>ДОГОВОР</a:t>
            </a:r>
            <a:br>
              <a:rPr lang="ru-RU" b="1" dirty="0">
                <a:solidFill>
                  <a:srgbClr val="EEECE1">
                    <a:lumMod val="25000"/>
                  </a:srgbClr>
                </a:solidFill>
                <a:latin typeface="Georgia" panose="02040502050405020303" pitchFamily="18" charset="0"/>
                <a:cs typeface="Arial" charset="0"/>
              </a:rPr>
            </a:br>
            <a:r>
              <a:rPr lang="ru-RU" b="1" dirty="0">
                <a:solidFill>
                  <a:srgbClr val="EEECE1">
                    <a:lumMod val="25000"/>
                  </a:srgbClr>
                </a:solidFill>
                <a:latin typeface="Georgia" panose="02040502050405020303" pitchFamily="18" charset="0"/>
                <a:cs typeface="Arial" charset="0"/>
              </a:rPr>
              <a:t> О ЕВРАЗИЙСКОМ ЭКОНОМИЧЕСКОМ СОЮЗЕ</a:t>
            </a:r>
          </a:p>
        </p:txBody>
      </p:sp>
      <p:sp>
        <p:nvSpPr>
          <p:cNvPr id="17" name="Rectangle 8"/>
          <p:cNvSpPr>
            <a:spLocks noChangeArrowheads="1"/>
          </p:cNvSpPr>
          <p:nvPr/>
        </p:nvSpPr>
        <p:spPr bwMode="auto">
          <a:xfrm>
            <a:off x="161175" y="1148382"/>
            <a:ext cx="6740908" cy="1581734"/>
          </a:xfrm>
          <a:prstGeom prst="rect">
            <a:avLst/>
          </a:prstGeom>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3">
            <a:schemeClr val="lt2"/>
          </a:fillRef>
          <a:effectRef idx="0">
            <a:scrgbClr r="0" g="0" b="0"/>
          </a:effectRef>
          <a:fontRef idx="major"/>
        </p:style>
        <p:txBody>
          <a:bodyPr/>
          <a:lstStyle/>
          <a:p>
            <a:pPr algn="ctr">
              <a:lnSpc>
                <a:spcPct val="90000"/>
              </a:lnSpc>
              <a:spcBef>
                <a:spcPts val="0"/>
              </a:spcBef>
              <a:spcAft>
                <a:spcPts val="1200"/>
              </a:spcAft>
            </a:pPr>
            <a:endParaRPr lang="ru-RU" sz="900" b="1" i="1" dirty="0" smtClean="0">
              <a:solidFill>
                <a:srgbClr val="7E0E19"/>
              </a:solidFill>
              <a:latin typeface="Arial" panose="020B0604020202020204" pitchFamily="34" charset="0"/>
              <a:cs typeface="Arial" panose="020B0604020202020204" pitchFamily="34" charset="0"/>
            </a:endParaRPr>
          </a:p>
          <a:p>
            <a:pPr algn="ctr">
              <a:lnSpc>
                <a:spcPct val="90000"/>
              </a:lnSpc>
              <a:spcBef>
                <a:spcPts val="0"/>
              </a:spcBef>
              <a:spcAft>
                <a:spcPts val="0"/>
              </a:spcAft>
            </a:pPr>
            <a:r>
              <a:rPr lang="ru-RU" sz="1400" b="1" i="1" dirty="0" smtClean="0">
                <a:solidFill>
                  <a:schemeClr val="tx2">
                    <a:lumMod val="50000"/>
                  </a:schemeClr>
                </a:solidFill>
                <a:latin typeface="Arial" panose="020B0604020202020204" pitchFamily="34" charset="0"/>
                <a:cs typeface="Arial" panose="020B0604020202020204" pitchFamily="34" charset="0"/>
              </a:rPr>
              <a:t>Установление  и  применение  единых  обязательных</a:t>
            </a:r>
          </a:p>
          <a:p>
            <a:pPr algn="ctr">
              <a:lnSpc>
                <a:spcPct val="90000"/>
              </a:lnSpc>
              <a:spcBef>
                <a:spcPts val="0"/>
              </a:spcBef>
              <a:spcAft>
                <a:spcPts val="1200"/>
              </a:spcAft>
            </a:pPr>
            <a:r>
              <a:rPr lang="ru-RU" sz="1400" b="1" i="1" dirty="0" smtClean="0">
                <a:solidFill>
                  <a:schemeClr val="tx2">
                    <a:lumMod val="50000"/>
                  </a:schemeClr>
                </a:solidFill>
                <a:latin typeface="Arial" panose="020B0604020202020204" pitchFamily="34" charset="0"/>
                <a:cs typeface="Arial" panose="020B0604020202020204" pitchFamily="34" charset="0"/>
              </a:rPr>
              <a:t> требований  к  продукции  в  единых технических  регламентах</a:t>
            </a:r>
          </a:p>
          <a:p>
            <a:pPr algn="ctr">
              <a:lnSpc>
                <a:spcPct val="90000"/>
              </a:lnSpc>
              <a:spcBef>
                <a:spcPts val="0"/>
              </a:spcBef>
              <a:spcAft>
                <a:spcPts val="1200"/>
              </a:spcAft>
            </a:pPr>
            <a:r>
              <a:rPr lang="ru-RU" sz="1400" b="1" i="1" dirty="0" smtClean="0">
                <a:solidFill>
                  <a:schemeClr val="tx2">
                    <a:lumMod val="50000"/>
                  </a:schemeClr>
                </a:solidFill>
                <a:latin typeface="Arial" panose="020B0604020202020204" pitchFamily="34" charset="0"/>
                <a:cs typeface="Arial" panose="020B0604020202020204" pitchFamily="34" charset="0"/>
              </a:rPr>
              <a:t> Установление  единых  процедур  проведения  оценки  соответствия</a:t>
            </a:r>
          </a:p>
          <a:p>
            <a:pPr indent="-342900" algn="ctr">
              <a:lnSpc>
                <a:spcPct val="90000"/>
              </a:lnSpc>
              <a:spcBef>
                <a:spcPts val="0"/>
              </a:spcBef>
              <a:spcAft>
                <a:spcPts val="1200"/>
              </a:spcAft>
            </a:pPr>
            <a:r>
              <a:rPr lang="ru-RU" sz="1400" b="1" i="1" dirty="0" smtClean="0">
                <a:solidFill>
                  <a:schemeClr val="tx2">
                    <a:lumMod val="50000"/>
                  </a:schemeClr>
                </a:solidFill>
                <a:latin typeface="Arial" panose="020B0604020202020204" pitchFamily="34" charset="0"/>
                <a:cs typeface="Arial" panose="020B0604020202020204" pitchFamily="34" charset="0"/>
              </a:rPr>
              <a:t>Добровольность  применения  стандартов</a:t>
            </a:r>
            <a:endParaRPr lang="ru-RU" sz="1400" b="1" i="1" dirty="0">
              <a:solidFill>
                <a:schemeClr val="tx2">
                  <a:lumMod val="50000"/>
                </a:schemeClr>
              </a:solidFill>
              <a:latin typeface="Arial" panose="020B0604020202020204" pitchFamily="34" charset="0"/>
              <a:cs typeface="Arial" panose="020B0604020202020204" pitchFamily="34" charset="0"/>
            </a:endParaRPr>
          </a:p>
        </p:txBody>
      </p:sp>
      <p:sp>
        <p:nvSpPr>
          <p:cNvPr id="18" name="Rectangle 7"/>
          <p:cNvSpPr>
            <a:spLocks noChangeArrowheads="1"/>
          </p:cNvSpPr>
          <p:nvPr/>
        </p:nvSpPr>
        <p:spPr bwMode="auto">
          <a:xfrm>
            <a:off x="6483804" y="1939249"/>
            <a:ext cx="3049108" cy="461665"/>
          </a:xfrm>
          <a:prstGeom prst="rect">
            <a:avLst/>
          </a:prstGeom>
          <a:noFill/>
          <a:ln w="9525">
            <a:noFill/>
            <a:miter lim="800000"/>
            <a:headEnd/>
            <a:tailEnd/>
          </a:ln>
        </p:spPr>
        <p:txBody>
          <a:bodyPr wrap="square" anchor="ctr">
            <a:spAutoFit/>
          </a:bodyPr>
          <a:lstStyle/>
          <a:p>
            <a:pPr algn="ctr" defTabSz="914400"/>
            <a:r>
              <a:rPr lang="ru-RU" sz="1200" b="1" i="1" dirty="0">
                <a:solidFill>
                  <a:srgbClr val="800000"/>
                </a:solidFill>
                <a:latin typeface="Arial" panose="020B0604020202020204" pitchFamily="34" charset="0"/>
                <a:cs typeface="Arial" panose="020B0604020202020204" pitchFamily="34" charset="0"/>
              </a:rPr>
              <a:t> </a:t>
            </a:r>
            <a:r>
              <a:rPr lang="ru-RU" sz="1100" b="1" i="1" dirty="0">
                <a:solidFill>
                  <a:srgbClr val="800000"/>
                </a:solidFill>
                <a:latin typeface="Arial" panose="020B0604020202020204" pitchFamily="34" charset="0"/>
                <a:cs typeface="Arial" panose="020B0604020202020204" pitchFamily="34" charset="0"/>
              </a:rPr>
              <a:t>Евразийское </a:t>
            </a:r>
            <a:r>
              <a:rPr lang="ru-RU" sz="1100" b="1" i="1" dirty="0" smtClean="0">
                <a:solidFill>
                  <a:srgbClr val="800000"/>
                </a:solidFill>
                <a:latin typeface="Arial" panose="020B0604020202020204" pitchFamily="34" charset="0"/>
                <a:cs typeface="Arial" panose="020B0604020202020204" pitchFamily="34" charset="0"/>
              </a:rPr>
              <a:t>соответствие  </a:t>
            </a:r>
          </a:p>
          <a:p>
            <a:pPr algn="ctr" defTabSz="914400"/>
            <a:r>
              <a:rPr lang="ru-RU" sz="1100" b="1" i="1" dirty="0" smtClean="0">
                <a:solidFill>
                  <a:srgbClr val="800000"/>
                </a:solidFill>
                <a:latin typeface="Arial" panose="020B0604020202020204" pitchFamily="34" charset="0"/>
                <a:cs typeface="Arial" panose="020B0604020202020204" pitchFamily="34" charset="0"/>
              </a:rPr>
              <a:t>(</a:t>
            </a:r>
            <a:r>
              <a:rPr lang="ru-RU" sz="1100" b="1" i="1" dirty="0">
                <a:solidFill>
                  <a:srgbClr val="800000"/>
                </a:solidFill>
                <a:latin typeface="Arial" panose="020B0604020202020204" pitchFamily="34" charset="0"/>
                <a:cs typeface="Arial" panose="020B0604020202020204" pitchFamily="34" charset="0"/>
              </a:rPr>
              <a:t>Eurasian Conformity)</a:t>
            </a:r>
          </a:p>
        </p:txBody>
      </p:sp>
      <p:sp>
        <p:nvSpPr>
          <p:cNvPr id="19" name="Text Box 5"/>
          <p:cNvSpPr txBox="1">
            <a:spLocks noChangeArrowheads="1"/>
          </p:cNvSpPr>
          <p:nvPr/>
        </p:nvSpPr>
        <p:spPr bwMode="auto">
          <a:xfrm>
            <a:off x="5148064" y="2808602"/>
            <a:ext cx="3811270" cy="707886"/>
          </a:xfrm>
          <a:prstGeom prst="rect">
            <a:avLst/>
          </a:prstGeom>
          <a:noFill/>
          <a:ln w="28575" algn="ctr">
            <a:solidFill>
              <a:srgbClr val="002060"/>
            </a:solidFill>
            <a:miter lim="800000"/>
            <a:headEnd/>
            <a:tailEnd/>
          </a:ln>
        </p:spPr>
        <p:style>
          <a:lnRef idx="0">
            <a:scrgbClr r="0" g="0" b="0"/>
          </a:lnRef>
          <a:fillRef idx="1003">
            <a:schemeClr val="dk2"/>
          </a:fillRef>
          <a:effectRef idx="0">
            <a:scrgbClr r="0" g="0" b="0"/>
          </a:effectRef>
          <a:fontRef idx="major"/>
        </p:style>
        <p:txBody>
          <a:bodyPr wrap="square" anchor="ctr">
            <a:spAutoFit/>
          </a:bodyPr>
          <a:lstStyle/>
          <a:p>
            <a:pPr algn="ctr" defTabSz="914400">
              <a:lnSpc>
                <a:spcPts val="2400"/>
              </a:lnSpc>
            </a:pPr>
            <a:r>
              <a:rPr lang="ru-RU" sz="1800" b="1" i="1" dirty="0">
                <a:solidFill>
                  <a:srgbClr val="7E0E19"/>
                </a:solidFill>
                <a:latin typeface="Arial" panose="020B0604020202020204" pitchFamily="34" charset="0"/>
                <a:cs typeface="Arial" panose="020B0604020202020204" pitchFamily="34" charset="0"/>
              </a:rPr>
              <a:t>66</a:t>
            </a:r>
            <a:r>
              <a:rPr lang="ru-RU" sz="1400" b="1" i="1" dirty="0">
                <a:solidFill>
                  <a:prstClr val="white"/>
                </a:solidFill>
                <a:latin typeface="Arial" panose="020B0604020202020204" pitchFamily="34" charset="0"/>
                <a:cs typeface="Arial" panose="020B0604020202020204" pitchFamily="34" charset="0"/>
              </a:rPr>
              <a:t> </a:t>
            </a:r>
            <a:r>
              <a:rPr lang="ru-RU" sz="1400" b="1" i="1" dirty="0" smtClean="0">
                <a:solidFill>
                  <a:srgbClr val="002060"/>
                </a:solidFill>
                <a:latin typeface="Arial" panose="020B0604020202020204" pitchFamily="34" charset="0"/>
                <a:cs typeface="Arial" panose="020B0604020202020204" pitchFamily="34" charset="0"/>
              </a:rPr>
              <a:t>объектов – </a:t>
            </a:r>
            <a:r>
              <a:rPr lang="ru-RU" sz="1800" b="1" i="1" dirty="0" smtClean="0">
                <a:solidFill>
                  <a:srgbClr val="7E0E19"/>
                </a:solidFill>
                <a:latin typeface="Arial" panose="020B0604020202020204" pitchFamily="34" charset="0"/>
                <a:cs typeface="Arial" panose="020B0604020202020204" pitchFamily="34" charset="0"/>
              </a:rPr>
              <a:t>70% </a:t>
            </a:r>
            <a:r>
              <a:rPr lang="ru-RU" sz="1400" b="1" i="1" dirty="0" smtClean="0">
                <a:solidFill>
                  <a:srgbClr val="002060"/>
                </a:solidFill>
                <a:latin typeface="Arial" panose="020B0604020202020204" pitchFamily="34" charset="0"/>
                <a:cs typeface="Arial" panose="020B0604020202020204" pitchFamily="34" charset="0"/>
              </a:rPr>
              <a:t>обращаемой </a:t>
            </a:r>
            <a:r>
              <a:rPr lang="ru-RU" sz="1400" b="1" i="1" dirty="0">
                <a:solidFill>
                  <a:srgbClr val="002060"/>
                </a:solidFill>
                <a:latin typeface="Arial" panose="020B0604020202020204" pitchFamily="34" charset="0"/>
                <a:cs typeface="Arial" panose="020B0604020202020204" pitchFamily="34" charset="0"/>
              </a:rPr>
              <a:t>продукции </a:t>
            </a:r>
          </a:p>
        </p:txBody>
      </p:sp>
      <p:sp>
        <p:nvSpPr>
          <p:cNvPr id="20" name="Text Box 5"/>
          <p:cNvSpPr txBox="1">
            <a:spLocks noChangeArrowheads="1"/>
          </p:cNvSpPr>
          <p:nvPr/>
        </p:nvSpPr>
        <p:spPr bwMode="auto">
          <a:xfrm>
            <a:off x="5148064" y="3648231"/>
            <a:ext cx="3804596" cy="923330"/>
          </a:xfrm>
          <a:prstGeom prst="rect">
            <a:avLst/>
          </a:prstGeom>
          <a:solidFill>
            <a:schemeClr val="bg1"/>
          </a:solidFill>
          <a:ln w="28575" algn="ctr">
            <a:solidFill>
              <a:srgbClr val="002060"/>
            </a:solidFill>
            <a:miter lim="800000"/>
            <a:headEnd/>
            <a:tailEnd/>
          </a:ln>
        </p:spPr>
        <p:style>
          <a:lnRef idx="0">
            <a:scrgbClr r="0" g="0" b="0"/>
          </a:lnRef>
          <a:fillRef idx="1003">
            <a:schemeClr val="dk2"/>
          </a:fillRef>
          <a:effectRef idx="0">
            <a:scrgbClr r="0" g="0" b="0"/>
          </a:effectRef>
          <a:fontRef idx="major"/>
        </p:style>
        <p:txBody>
          <a:bodyPr wrap="square" anchor="ctr">
            <a:spAutoFit/>
          </a:bodyPr>
          <a:lstStyle/>
          <a:p>
            <a:pPr algn="ctr"/>
            <a:r>
              <a:rPr lang="en-US" b="1" i="1" dirty="0" smtClean="0">
                <a:solidFill>
                  <a:srgbClr val="7E0E19"/>
                </a:solidFill>
                <a:latin typeface="Arial" panose="020B0604020202020204" pitchFamily="34" charset="0"/>
                <a:cs typeface="Arial" panose="020B0604020202020204" pitchFamily="34" charset="0"/>
              </a:rPr>
              <a:t>4</a:t>
            </a:r>
            <a:r>
              <a:rPr lang="ru-RU" b="1" i="1" dirty="0">
                <a:solidFill>
                  <a:srgbClr val="7E0E19"/>
                </a:solidFill>
                <a:latin typeface="Arial" panose="020B0604020202020204" pitchFamily="34" charset="0"/>
                <a:cs typeface="Arial" panose="020B0604020202020204" pitchFamily="34" charset="0"/>
              </a:rPr>
              <a:t>6</a:t>
            </a:r>
            <a:r>
              <a:rPr lang="ru-RU" b="1" i="1" dirty="0" smtClean="0">
                <a:solidFill>
                  <a:srgbClr val="7E0E19"/>
                </a:solidFill>
                <a:latin typeface="Arial" panose="020B0604020202020204" pitchFamily="34" charset="0"/>
                <a:cs typeface="Arial" panose="020B0604020202020204" pitchFamily="34" charset="0"/>
              </a:rPr>
              <a:t> </a:t>
            </a:r>
            <a:r>
              <a:rPr lang="ru-RU" sz="1400" b="1" i="1" dirty="0">
                <a:solidFill>
                  <a:srgbClr val="002060"/>
                </a:solidFill>
                <a:latin typeface="Arial" panose="020B0604020202020204" pitchFamily="34" charset="0"/>
                <a:cs typeface="Arial" panose="020B0604020202020204" pitchFamily="34" charset="0"/>
              </a:rPr>
              <a:t>ТР ЕАЭС  </a:t>
            </a:r>
            <a:r>
              <a:rPr lang="ru-RU" sz="1400" b="1" i="1" dirty="0" smtClean="0">
                <a:solidFill>
                  <a:srgbClr val="002060"/>
                </a:solidFill>
                <a:latin typeface="Arial" panose="020B0604020202020204" pitchFamily="34" charset="0"/>
                <a:cs typeface="Arial" panose="020B0604020202020204" pitchFamily="34" charset="0"/>
              </a:rPr>
              <a:t>принят</a:t>
            </a:r>
            <a:endParaRPr lang="ru-RU" sz="1400" b="1" i="1" dirty="0" smtClean="0">
              <a:solidFill>
                <a:srgbClr val="7E0E19"/>
              </a:solidFill>
              <a:latin typeface="Arial" panose="020B0604020202020204" pitchFamily="34" charset="0"/>
              <a:cs typeface="Arial" panose="020B0604020202020204" pitchFamily="34" charset="0"/>
            </a:endParaRPr>
          </a:p>
          <a:p>
            <a:pPr algn="ctr"/>
            <a:r>
              <a:rPr lang="ru-RU" sz="1800" b="1" i="1" dirty="0" smtClean="0">
                <a:solidFill>
                  <a:srgbClr val="7E0E19"/>
                </a:solidFill>
                <a:latin typeface="Arial" panose="020B0604020202020204" pitchFamily="34" charset="0"/>
                <a:cs typeface="Arial" panose="020B0604020202020204" pitchFamily="34" charset="0"/>
              </a:rPr>
              <a:t>37 </a:t>
            </a:r>
            <a:r>
              <a:rPr lang="ru-RU" sz="1400" b="1" i="1" dirty="0">
                <a:solidFill>
                  <a:srgbClr val="002060"/>
                </a:solidFill>
                <a:latin typeface="Arial" panose="020B0604020202020204" pitchFamily="34" charset="0"/>
                <a:cs typeface="Arial" panose="020B0604020202020204" pitchFamily="34" charset="0"/>
              </a:rPr>
              <a:t>ТР ЕАЭС вступили в </a:t>
            </a:r>
            <a:r>
              <a:rPr lang="ru-RU" sz="1400" b="1" i="1" dirty="0" smtClean="0">
                <a:solidFill>
                  <a:srgbClr val="002060"/>
                </a:solidFill>
                <a:latin typeface="Arial" panose="020B0604020202020204" pitchFamily="34" charset="0"/>
                <a:cs typeface="Arial" panose="020B0604020202020204" pitchFamily="34" charset="0"/>
              </a:rPr>
              <a:t>силу</a:t>
            </a:r>
          </a:p>
          <a:p>
            <a:pPr algn="ctr" defTabSz="914400"/>
            <a:r>
              <a:rPr lang="ru-RU" sz="1800" b="1" i="1" dirty="0" smtClean="0">
                <a:solidFill>
                  <a:srgbClr val="7E0E19"/>
                </a:solidFill>
                <a:latin typeface="Arial" panose="020B0604020202020204" pitchFamily="34" charset="0"/>
                <a:cs typeface="Arial" panose="020B0604020202020204" pitchFamily="34" charset="0"/>
              </a:rPr>
              <a:t>15 </a:t>
            </a:r>
            <a:r>
              <a:rPr lang="ru-RU" sz="1400" b="1" i="1" dirty="0" smtClean="0">
                <a:solidFill>
                  <a:srgbClr val="002060"/>
                </a:solidFill>
                <a:latin typeface="Arial" panose="020B0604020202020204" pitchFamily="34" charset="0"/>
                <a:cs typeface="Arial" panose="020B0604020202020204" pitchFamily="34" charset="0"/>
              </a:rPr>
              <a:t>проектов ТР ЕАЭС в разработке</a:t>
            </a:r>
          </a:p>
        </p:txBody>
      </p:sp>
      <p:sp>
        <p:nvSpPr>
          <p:cNvPr id="21" name="Text Box 5"/>
          <p:cNvSpPr txBox="1">
            <a:spLocks noChangeArrowheads="1"/>
          </p:cNvSpPr>
          <p:nvPr/>
        </p:nvSpPr>
        <p:spPr bwMode="auto">
          <a:xfrm>
            <a:off x="5148065" y="5294065"/>
            <a:ext cx="3791786" cy="584775"/>
          </a:xfrm>
          <a:prstGeom prst="rect">
            <a:avLst/>
          </a:prstGeom>
          <a:solidFill>
            <a:schemeClr val="bg1"/>
          </a:solidFill>
          <a:ln w="28575" algn="ctr">
            <a:solidFill>
              <a:srgbClr val="002060"/>
            </a:solidFill>
            <a:miter lim="800000"/>
            <a:headEnd/>
            <a:tailEnd/>
          </a:ln>
        </p:spPr>
        <p:style>
          <a:lnRef idx="0">
            <a:scrgbClr r="0" g="0" b="0"/>
          </a:lnRef>
          <a:fillRef idx="1003">
            <a:schemeClr val="dk2"/>
          </a:fillRef>
          <a:effectRef idx="0">
            <a:scrgbClr r="0" g="0" b="0"/>
          </a:effectRef>
          <a:fontRef idx="major"/>
        </p:style>
        <p:txBody>
          <a:bodyPr wrap="square" anchor="ctr">
            <a:spAutoFit/>
          </a:bodyPr>
          <a:lstStyle>
            <a:defPPr>
              <a:defRPr lang="ru-RU"/>
            </a:defPPr>
            <a:lvl1pPr algn="ctr" defTabSz="914400">
              <a:defRPr sz="1400" b="1" i="1">
                <a:solidFill>
                  <a:prstClr val="white"/>
                </a:solidFill>
                <a:latin typeface="Arial" panose="020B0604020202020204" pitchFamily="34" charset="0"/>
                <a:cs typeface="Arial" panose="020B0604020202020204" pitchFamily="34" charset="0"/>
              </a:defRPr>
            </a:lvl1pPr>
          </a:lstStyle>
          <a:p>
            <a:r>
              <a:rPr lang="ru-RU" dirty="0">
                <a:solidFill>
                  <a:srgbClr val="002060"/>
                </a:solidFill>
              </a:rPr>
              <a:t>более</a:t>
            </a:r>
            <a:r>
              <a:rPr lang="ru-RU" dirty="0"/>
              <a:t> </a:t>
            </a:r>
            <a:r>
              <a:rPr lang="ru-RU" sz="1800" dirty="0">
                <a:solidFill>
                  <a:srgbClr val="7E0E19"/>
                </a:solidFill>
              </a:rPr>
              <a:t>500 </a:t>
            </a:r>
            <a:r>
              <a:rPr lang="ru-RU" sz="1600" dirty="0">
                <a:solidFill>
                  <a:srgbClr val="7E0E19"/>
                </a:solidFill>
              </a:rPr>
              <a:t>тыс.</a:t>
            </a:r>
            <a:r>
              <a:rPr lang="ru-RU" sz="1800" dirty="0">
                <a:solidFill>
                  <a:srgbClr val="7E0E19"/>
                </a:solidFill>
              </a:rPr>
              <a:t> </a:t>
            </a:r>
            <a:r>
              <a:rPr lang="ru-RU" dirty="0">
                <a:solidFill>
                  <a:srgbClr val="002060"/>
                </a:solidFill>
              </a:rPr>
              <a:t>единых сертификатов соответствия</a:t>
            </a:r>
          </a:p>
        </p:txBody>
      </p:sp>
      <p:pic>
        <p:nvPicPr>
          <p:cNvPr id="22" name="Рисунок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320362" y="1388798"/>
            <a:ext cx="562635" cy="56094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24" name="Picture 10"/>
          <p:cNvPicPr>
            <a:picLocks noChangeAspect="1" noChangeArrowheads="1"/>
          </p:cNvPicPr>
          <p:nvPr/>
        </p:nvPicPr>
        <p:blipFill>
          <a:blip r:embed="rId3"/>
          <a:srcRect l="28928" t="22488" r="42618" b="40462"/>
          <a:stretch>
            <a:fillRect/>
          </a:stretch>
        </p:blipFill>
        <p:spPr bwMode="auto">
          <a:xfrm>
            <a:off x="8163325" y="1433915"/>
            <a:ext cx="538950" cy="515823"/>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25" name="Text Box 5"/>
          <p:cNvSpPr txBox="1">
            <a:spLocks noChangeArrowheads="1"/>
          </p:cNvSpPr>
          <p:nvPr/>
        </p:nvSpPr>
        <p:spPr bwMode="auto">
          <a:xfrm>
            <a:off x="5148065" y="5890256"/>
            <a:ext cx="3786797" cy="584775"/>
          </a:xfrm>
          <a:prstGeom prst="rect">
            <a:avLst/>
          </a:prstGeom>
          <a:solidFill>
            <a:schemeClr val="bg1"/>
          </a:solidFill>
          <a:ln w="28575" algn="ctr">
            <a:solidFill>
              <a:srgbClr val="002060"/>
            </a:solidFill>
            <a:miter lim="800000"/>
            <a:headEnd/>
            <a:tailEnd/>
          </a:ln>
        </p:spPr>
        <p:style>
          <a:lnRef idx="0">
            <a:scrgbClr r="0" g="0" b="0"/>
          </a:lnRef>
          <a:fillRef idx="1003">
            <a:schemeClr val="dk2"/>
          </a:fillRef>
          <a:effectRef idx="0">
            <a:scrgbClr r="0" g="0" b="0"/>
          </a:effectRef>
          <a:fontRef idx="major"/>
        </p:style>
        <p:txBody>
          <a:bodyPr wrap="square" anchor="ctr">
            <a:spAutoFit/>
          </a:bodyPr>
          <a:lstStyle/>
          <a:p>
            <a:pPr algn="ctr" defTabSz="914400"/>
            <a:r>
              <a:rPr lang="ru-RU" sz="1400" b="1" i="1" dirty="0" smtClean="0">
                <a:solidFill>
                  <a:srgbClr val="002060"/>
                </a:solidFill>
                <a:latin typeface="Arial" panose="020B0604020202020204" pitchFamily="34" charset="0"/>
                <a:cs typeface="Arial" panose="020B0604020202020204" pitchFamily="34" charset="0"/>
              </a:rPr>
              <a:t>более</a:t>
            </a:r>
            <a:r>
              <a:rPr lang="ru-RU" sz="1400" b="1" i="1" dirty="0" smtClean="0">
                <a:solidFill>
                  <a:prstClr val="white"/>
                </a:solidFill>
                <a:latin typeface="Arial" panose="020B0604020202020204" pitchFamily="34" charset="0"/>
                <a:cs typeface="Arial" panose="020B0604020202020204" pitchFamily="34" charset="0"/>
              </a:rPr>
              <a:t> </a:t>
            </a:r>
            <a:r>
              <a:rPr lang="ru-RU" sz="1800" b="1" i="1" dirty="0">
                <a:solidFill>
                  <a:srgbClr val="7E0E19"/>
                </a:solidFill>
                <a:latin typeface="Arial" panose="020B0604020202020204" pitchFamily="34" charset="0"/>
                <a:cs typeface="Arial" panose="020B0604020202020204" pitchFamily="34" charset="0"/>
              </a:rPr>
              <a:t>2,0 </a:t>
            </a:r>
            <a:r>
              <a:rPr lang="ru-RU" sz="1600" b="1" i="1" dirty="0">
                <a:solidFill>
                  <a:srgbClr val="7E0E19"/>
                </a:solidFill>
                <a:latin typeface="Arial" panose="020B0604020202020204" pitchFamily="34" charset="0"/>
                <a:cs typeface="Arial" panose="020B0604020202020204" pitchFamily="34" charset="0"/>
              </a:rPr>
              <a:t>млн.</a:t>
            </a:r>
            <a:r>
              <a:rPr lang="ru-RU" sz="1800" b="1" i="1" dirty="0">
                <a:solidFill>
                  <a:srgbClr val="7E0E19"/>
                </a:solidFill>
                <a:latin typeface="Arial" panose="020B0604020202020204" pitchFamily="34" charset="0"/>
                <a:cs typeface="Arial" panose="020B0604020202020204" pitchFamily="34" charset="0"/>
              </a:rPr>
              <a:t> </a:t>
            </a:r>
            <a:r>
              <a:rPr lang="ru-RU" sz="1400" b="1" i="1" dirty="0" smtClean="0">
                <a:solidFill>
                  <a:srgbClr val="002060"/>
                </a:solidFill>
                <a:latin typeface="Arial" panose="020B0604020202020204" pitchFamily="34" charset="0"/>
                <a:cs typeface="Arial" panose="020B0604020202020204" pitchFamily="34" charset="0"/>
              </a:rPr>
              <a:t>единых деклараций соответствия</a:t>
            </a:r>
            <a:endParaRPr lang="ru-RU" sz="1400" b="1" i="1" dirty="0">
              <a:solidFill>
                <a:srgbClr val="002060"/>
              </a:solidFill>
              <a:latin typeface="Arial" panose="020B0604020202020204" pitchFamily="34" charset="0"/>
              <a:cs typeface="Arial" panose="020B0604020202020204" pitchFamily="34" charset="0"/>
            </a:endParaRPr>
          </a:p>
        </p:txBody>
      </p:sp>
      <p:sp>
        <p:nvSpPr>
          <p:cNvPr id="26" name="Text Box 5"/>
          <p:cNvSpPr txBox="1">
            <a:spLocks noChangeArrowheads="1"/>
          </p:cNvSpPr>
          <p:nvPr/>
        </p:nvSpPr>
        <p:spPr bwMode="auto">
          <a:xfrm>
            <a:off x="5148065" y="4710061"/>
            <a:ext cx="3791786" cy="584775"/>
          </a:xfrm>
          <a:prstGeom prst="rect">
            <a:avLst/>
          </a:prstGeom>
          <a:solidFill>
            <a:schemeClr val="bg1"/>
          </a:solidFill>
          <a:ln w="28575" algn="ctr">
            <a:solidFill>
              <a:srgbClr val="002060"/>
            </a:solidFill>
            <a:miter lim="800000"/>
            <a:headEnd/>
            <a:tailEnd/>
          </a:ln>
        </p:spPr>
        <p:style>
          <a:lnRef idx="0">
            <a:scrgbClr r="0" g="0" b="0"/>
          </a:lnRef>
          <a:fillRef idx="1003">
            <a:schemeClr val="dk2"/>
          </a:fillRef>
          <a:effectRef idx="0">
            <a:scrgbClr r="0" g="0" b="0"/>
          </a:effectRef>
          <a:fontRef idx="major"/>
        </p:style>
        <p:txBody>
          <a:bodyPr wrap="square" anchor="ctr">
            <a:spAutoFit/>
          </a:bodyPr>
          <a:lstStyle/>
          <a:p>
            <a:pPr algn="ctr" defTabSz="914400"/>
            <a:r>
              <a:rPr lang="ru-RU" sz="1400" b="1" i="1" dirty="0">
                <a:solidFill>
                  <a:srgbClr val="002060"/>
                </a:solidFill>
                <a:latin typeface="Arial" panose="020B0604020202020204" pitchFamily="34" charset="0"/>
                <a:cs typeface="Arial" panose="020B0604020202020204" pitchFamily="34" charset="0"/>
              </a:rPr>
              <a:t>б</a:t>
            </a:r>
            <a:r>
              <a:rPr lang="ru-RU" sz="1400" b="1" i="1" dirty="0" smtClean="0">
                <a:solidFill>
                  <a:srgbClr val="002060"/>
                </a:solidFill>
                <a:latin typeface="Arial" panose="020B0604020202020204" pitchFamily="34" charset="0"/>
                <a:cs typeface="Arial" panose="020B0604020202020204" pitchFamily="34" charset="0"/>
              </a:rPr>
              <a:t>олее</a:t>
            </a:r>
            <a:r>
              <a:rPr lang="ru-RU" sz="1400" b="1" i="1" dirty="0" smtClean="0">
                <a:solidFill>
                  <a:prstClr val="white"/>
                </a:solidFill>
                <a:latin typeface="Arial" panose="020B0604020202020204" pitchFamily="34" charset="0"/>
                <a:cs typeface="Arial" panose="020B0604020202020204" pitchFamily="34" charset="0"/>
              </a:rPr>
              <a:t> </a:t>
            </a:r>
            <a:r>
              <a:rPr lang="ru-RU" sz="1800" b="1" i="1" dirty="0">
                <a:solidFill>
                  <a:srgbClr val="7E0E19"/>
                </a:solidFill>
                <a:latin typeface="Arial" panose="020B0604020202020204" pitchFamily="34" charset="0"/>
                <a:cs typeface="Arial" panose="020B0604020202020204" pitchFamily="34" charset="0"/>
              </a:rPr>
              <a:t>11 </a:t>
            </a:r>
            <a:r>
              <a:rPr lang="ru-RU" sz="1600" b="1" i="1" dirty="0">
                <a:solidFill>
                  <a:srgbClr val="7E0E19"/>
                </a:solidFill>
                <a:latin typeface="Arial" panose="020B0604020202020204" pitchFamily="34" charset="0"/>
                <a:cs typeface="Arial" panose="020B0604020202020204" pitchFamily="34" charset="0"/>
              </a:rPr>
              <a:t>тыс.</a:t>
            </a:r>
            <a:r>
              <a:rPr lang="ru-RU" sz="1800" b="1" i="1" dirty="0">
                <a:solidFill>
                  <a:srgbClr val="7E0E19"/>
                </a:solidFill>
                <a:latin typeface="Arial" panose="020B0604020202020204" pitchFamily="34" charset="0"/>
                <a:cs typeface="Arial" panose="020B0604020202020204" pitchFamily="34" charset="0"/>
              </a:rPr>
              <a:t> </a:t>
            </a:r>
            <a:r>
              <a:rPr lang="ru-RU" sz="1400" b="1" i="1" dirty="0" smtClean="0">
                <a:solidFill>
                  <a:srgbClr val="002060"/>
                </a:solidFill>
                <a:latin typeface="Arial" panose="020B0604020202020204" pitchFamily="34" charset="0"/>
                <a:cs typeface="Arial" panose="020B0604020202020204" pitchFamily="34" charset="0"/>
              </a:rPr>
              <a:t>позиций </a:t>
            </a:r>
            <a:br>
              <a:rPr lang="ru-RU" sz="1400" b="1" i="1" dirty="0" smtClean="0">
                <a:solidFill>
                  <a:srgbClr val="002060"/>
                </a:solidFill>
                <a:latin typeface="Arial" panose="020B0604020202020204" pitchFamily="34" charset="0"/>
                <a:cs typeface="Arial" panose="020B0604020202020204" pitchFamily="34" charset="0"/>
              </a:rPr>
            </a:br>
            <a:r>
              <a:rPr lang="ru-RU" sz="1400" b="1" i="1" dirty="0" smtClean="0">
                <a:solidFill>
                  <a:srgbClr val="002060"/>
                </a:solidFill>
                <a:latin typeface="Arial" panose="020B0604020202020204" pitchFamily="34" charset="0"/>
                <a:cs typeface="Arial" panose="020B0604020202020204" pitchFamily="34" charset="0"/>
              </a:rPr>
              <a:t>в Перечнях стандартов</a:t>
            </a:r>
            <a:endParaRPr lang="ru-RU" sz="1400" b="1" i="1" dirty="0">
              <a:solidFill>
                <a:srgbClr val="002060"/>
              </a:solidFill>
              <a:latin typeface="Arial" panose="020B0604020202020204" pitchFamily="34" charset="0"/>
              <a:cs typeface="Arial" panose="020B0604020202020204" pitchFamily="34" charset="0"/>
            </a:endParaRPr>
          </a:p>
        </p:txBody>
      </p:sp>
      <p:graphicFrame>
        <p:nvGraphicFramePr>
          <p:cNvPr id="27" name="Схема 26"/>
          <p:cNvGraphicFramePr/>
          <p:nvPr>
            <p:extLst>
              <p:ext uri="{D42A27DB-BD31-4B8C-83A1-F6EECF244321}">
                <p14:modId xmlns:p14="http://schemas.microsoft.com/office/powerpoint/2010/main" xmlns="" val="183947136"/>
              </p:ext>
            </p:extLst>
          </p:nvPr>
        </p:nvGraphicFramePr>
        <p:xfrm>
          <a:off x="769747" y="3180099"/>
          <a:ext cx="4104005" cy="35833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Picture 2" descr="Emblem of the Eurasian Economic Union.sv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7731602" y="118928"/>
            <a:ext cx="863445" cy="5570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124562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58196" y="103517"/>
            <a:ext cx="7073661" cy="526211"/>
          </a:xfrm>
        </p:spPr>
        <p:txBody>
          <a:bodyPr/>
          <a:lstStyle/>
          <a:p>
            <a:pPr algn="ctr"/>
            <a:r>
              <a:rPr lang="ru-RU" sz="2000" b="1" dirty="0" smtClean="0">
                <a:solidFill>
                  <a:srgbClr val="877849"/>
                </a:solidFill>
                <a:latin typeface="Arial" charset="0"/>
                <a:ea typeface="+mn-ea"/>
                <a:cs typeface="Arial" charset="0"/>
              </a:rPr>
              <a:t>Обеспечение безопасности пищевой продукции</a:t>
            </a:r>
            <a:endParaRPr lang="ru-RU" sz="2000" b="1" dirty="0">
              <a:solidFill>
                <a:srgbClr val="877849"/>
              </a:solidFill>
              <a:latin typeface="Arial" charset="0"/>
              <a:ea typeface="+mn-ea"/>
              <a:cs typeface="Arial" charset="0"/>
            </a:endParaRPr>
          </a:p>
        </p:txBody>
      </p:sp>
      <p:sp>
        <p:nvSpPr>
          <p:cNvPr id="3" name="Объект 2"/>
          <p:cNvSpPr>
            <a:spLocks noGrp="1"/>
          </p:cNvSpPr>
          <p:nvPr>
            <p:ph idx="1"/>
          </p:nvPr>
        </p:nvSpPr>
        <p:spPr>
          <a:xfrm>
            <a:off x="287080" y="1104181"/>
            <a:ext cx="8654902" cy="5641676"/>
          </a:xfrm>
          <a:solidFill>
            <a:schemeClr val="bg1"/>
          </a:solidFill>
        </p:spPr>
        <p:txBody>
          <a:bodyPr/>
          <a:lstStyle/>
          <a:p>
            <a:pPr marL="0" indent="0" algn="just">
              <a:buNone/>
            </a:pPr>
            <a:r>
              <a:rPr lang="ru-RU" sz="1400" dirty="0" smtClean="0"/>
              <a:t>	</a:t>
            </a:r>
            <a:r>
              <a:rPr lang="ru-RU" sz="1400" b="1" dirty="0" smtClean="0">
                <a:solidFill>
                  <a:srgbClr val="C00000"/>
                </a:solidFill>
                <a:latin typeface="Arial" panose="020B0604020202020204" pitchFamily="34" charset="0"/>
                <a:cs typeface="Arial" panose="020B0604020202020204" pitchFamily="34" charset="0"/>
              </a:rPr>
              <a:t>Для </a:t>
            </a:r>
            <a:r>
              <a:rPr lang="ru-RU" sz="1400" b="1" dirty="0">
                <a:solidFill>
                  <a:srgbClr val="C00000"/>
                </a:solidFill>
                <a:latin typeface="Arial" panose="020B0604020202020204" pitchFamily="34" charset="0"/>
                <a:cs typeface="Arial" panose="020B0604020202020204" pitchFamily="34" charset="0"/>
              </a:rPr>
              <a:t>обеспечения безопасности пищевой продукции </a:t>
            </a:r>
            <a:r>
              <a:rPr lang="ru-RU" sz="1400" dirty="0">
                <a:solidFill>
                  <a:srgbClr val="032953"/>
                </a:solidFill>
                <a:latin typeface="Arial" panose="020B0604020202020204" pitchFamily="34" charset="0"/>
                <a:cs typeface="Arial" panose="020B0604020202020204" pitchFamily="34" charset="0"/>
              </a:rPr>
              <a:t>в процессе ее производства (изготовления)</a:t>
            </a:r>
            <a:r>
              <a:rPr lang="ru-RU" sz="1400" dirty="0">
                <a:latin typeface="Arial" panose="020B0604020202020204" pitchFamily="34" charset="0"/>
                <a:cs typeface="Arial" panose="020B0604020202020204" pitchFamily="34" charset="0"/>
              </a:rPr>
              <a:t> </a:t>
            </a:r>
            <a:r>
              <a:rPr lang="ru-RU" sz="1400" b="1" dirty="0">
                <a:solidFill>
                  <a:srgbClr val="C00000"/>
                </a:solidFill>
                <a:latin typeface="Arial" panose="020B0604020202020204" pitchFamily="34" charset="0"/>
                <a:cs typeface="Arial" panose="020B0604020202020204" pitchFamily="34" charset="0"/>
              </a:rPr>
              <a:t>должны разрабатываться, внедряться и поддерживаться следующие процедуры</a:t>
            </a:r>
            <a:r>
              <a:rPr lang="ru-RU" sz="1400" dirty="0">
                <a:solidFill>
                  <a:srgbClr val="C00000"/>
                </a:solidFill>
                <a:latin typeface="Arial" panose="020B0604020202020204" pitchFamily="34" charset="0"/>
                <a:cs typeface="Arial" panose="020B0604020202020204" pitchFamily="34" charset="0"/>
              </a:rPr>
              <a:t>: </a:t>
            </a:r>
            <a:endParaRPr lang="ru-RU" sz="1400" dirty="0" smtClean="0">
              <a:solidFill>
                <a:srgbClr val="C00000"/>
              </a:solidFill>
              <a:latin typeface="Arial" panose="020B0604020202020204" pitchFamily="34" charset="0"/>
              <a:cs typeface="Arial" panose="020B0604020202020204" pitchFamily="34" charset="0"/>
            </a:endParaRPr>
          </a:p>
          <a:p>
            <a:pPr marL="0" indent="0" algn="just">
              <a:buNone/>
            </a:pPr>
            <a:endParaRPr lang="ru-RU" sz="800" dirty="0" smtClean="0">
              <a:solidFill>
                <a:srgbClr val="C00000"/>
              </a:solidFill>
              <a:latin typeface="Arial" panose="020B0604020202020204" pitchFamily="34" charset="0"/>
              <a:cs typeface="Arial" panose="020B0604020202020204" pitchFamily="34" charset="0"/>
            </a:endParaRPr>
          </a:p>
          <a:p>
            <a:pPr algn="just">
              <a:buAutoNum type="arabicParenR"/>
            </a:pPr>
            <a:r>
              <a:rPr lang="ru-RU" sz="1400" u="sng" dirty="0" smtClean="0">
                <a:solidFill>
                  <a:srgbClr val="032953"/>
                </a:solidFill>
                <a:latin typeface="Arial" panose="020B0604020202020204" pitchFamily="34" charset="0"/>
                <a:cs typeface="Arial" panose="020B0604020202020204" pitchFamily="34" charset="0"/>
              </a:rPr>
              <a:t>выбор </a:t>
            </a:r>
            <a:r>
              <a:rPr lang="ru-RU" sz="1400" u="sng" dirty="0">
                <a:solidFill>
                  <a:srgbClr val="032953"/>
                </a:solidFill>
                <a:latin typeface="Arial" panose="020B0604020202020204" pitchFamily="34" charset="0"/>
                <a:cs typeface="Arial" panose="020B0604020202020204" pitchFamily="34" charset="0"/>
              </a:rPr>
              <a:t>необходимых </a:t>
            </a:r>
            <a:r>
              <a:rPr lang="ru-RU" sz="1400" u="sng" dirty="0" smtClean="0">
                <a:solidFill>
                  <a:srgbClr val="032953"/>
                </a:solidFill>
                <a:latin typeface="Arial" panose="020B0604020202020204" pitchFamily="34" charset="0"/>
                <a:cs typeface="Arial" panose="020B0604020202020204" pitchFamily="34" charset="0"/>
              </a:rPr>
              <a:t>технологических </a:t>
            </a:r>
            <a:r>
              <a:rPr lang="ru-RU" sz="1400" u="sng" dirty="0">
                <a:solidFill>
                  <a:srgbClr val="032953"/>
                </a:solidFill>
                <a:latin typeface="Arial" panose="020B0604020202020204" pitchFamily="34" charset="0"/>
                <a:cs typeface="Arial" panose="020B0604020202020204" pitchFamily="34" charset="0"/>
              </a:rPr>
              <a:t>процессов </a:t>
            </a:r>
            <a:r>
              <a:rPr lang="ru-RU" sz="1400" dirty="0">
                <a:solidFill>
                  <a:srgbClr val="032953"/>
                </a:solidFill>
                <a:latin typeface="Arial" panose="020B0604020202020204" pitchFamily="34" charset="0"/>
                <a:cs typeface="Arial" panose="020B0604020202020204" pitchFamily="34" charset="0"/>
              </a:rPr>
              <a:t>производства (изготовления</a:t>
            </a:r>
            <a:r>
              <a:rPr lang="ru-RU" sz="1400" dirty="0" smtClean="0">
                <a:solidFill>
                  <a:srgbClr val="032953"/>
                </a:solidFill>
                <a:latin typeface="Arial" panose="020B0604020202020204" pitchFamily="34" charset="0"/>
                <a:cs typeface="Arial" panose="020B0604020202020204" pitchFamily="34" charset="0"/>
              </a:rPr>
              <a:t>); </a:t>
            </a:r>
          </a:p>
          <a:p>
            <a:pPr marL="0" indent="0" algn="just">
              <a:buNone/>
            </a:pPr>
            <a:endParaRPr lang="ru-RU" sz="800" dirty="0">
              <a:solidFill>
                <a:srgbClr val="032953"/>
              </a:solidFill>
              <a:latin typeface="Arial" panose="020B0604020202020204" pitchFamily="34" charset="0"/>
              <a:cs typeface="Arial" panose="020B0604020202020204" pitchFamily="34" charset="0"/>
            </a:endParaRPr>
          </a:p>
          <a:p>
            <a:pPr marL="0" indent="0" algn="just">
              <a:buNone/>
            </a:pPr>
            <a:r>
              <a:rPr lang="ru-RU" sz="1400" dirty="0">
                <a:solidFill>
                  <a:srgbClr val="032953"/>
                </a:solidFill>
                <a:latin typeface="Arial" panose="020B0604020202020204" pitchFamily="34" charset="0"/>
                <a:cs typeface="Arial" panose="020B0604020202020204" pitchFamily="34" charset="0"/>
              </a:rPr>
              <a:t>2) </a:t>
            </a:r>
            <a:r>
              <a:rPr lang="ru-RU" sz="1400" u="sng" dirty="0">
                <a:solidFill>
                  <a:srgbClr val="032953"/>
                </a:solidFill>
                <a:latin typeface="Arial" panose="020B0604020202020204" pitchFamily="34" charset="0"/>
                <a:cs typeface="Arial" panose="020B0604020202020204" pitchFamily="34" charset="0"/>
              </a:rPr>
              <a:t>выбор последовательности и поточности технологических операций </a:t>
            </a:r>
            <a:r>
              <a:rPr lang="ru-RU" sz="1400" dirty="0" smtClean="0">
                <a:solidFill>
                  <a:srgbClr val="032953"/>
                </a:solidFill>
                <a:latin typeface="Arial" panose="020B0604020202020204" pitchFamily="34" charset="0"/>
                <a:cs typeface="Arial" panose="020B0604020202020204" pitchFamily="34" charset="0"/>
              </a:rPr>
              <a:t>с </a:t>
            </a:r>
            <a:r>
              <a:rPr lang="ru-RU" sz="1400" dirty="0">
                <a:solidFill>
                  <a:srgbClr val="032953"/>
                </a:solidFill>
                <a:latin typeface="Arial" panose="020B0604020202020204" pitchFamily="34" charset="0"/>
                <a:cs typeface="Arial" panose="020B0604020202020204" pitchFamily="34" charset="0"/>
              </a:rPr>
              <a:t>целью исключения загрязнения продовольственного (пищевого) сырья и пищевой продукции; </a:t>
            </a:r>
            <a:endParaRPr lang="ru-RU" sz="1400" dirty="0" smtClean="0">
              <a:solidFill>
                <a:srgbClr val="032953"/>
              </a:solidFill>
              <a:latin typeface="Arial" panose="020B0604020202020204" pitchFamily="34" charset="0"/>
              <a:cs typeface="Arial" panose="020B0604020202020204" pitchFamily="34" charset="0"/>
            </a:endParaRPr>
          </a:p>
          <a:p>
            <a:pPr marL="0" indent="0" algn="just">
              <a:buNone/>
            </a:pPr>
            <a:endParaRPr lang="ru-RU" sz="800" dirty="0">
              <a:solidFill>
                <a:srgbClr val="032953"/>
              </a:solidFill>
              <a:latin typeface="Arial" panose="020B0604020202020204" pitchFamily="34" charset="0"/>
              <a:cs typeface="Arial" panose="020B0604020202020204" pitchFamily="34" charset="0"/>
            </a:endParaRPr>
          </a:p>
          <a:p>
            <a:pPr marL="0" indent="0" algn="just">
              <a:buNone/>
            </a:pPr>
            <a:r>
              <a:rPr lang="ru-RU" sz="1400" dirty="0">
                <a:solidFill>
                  <a:srgbClr val="032953"/>
                </a:solidFill>
                <a:latin typeface="Arial" panose="020B0604020202020204" pitchFamily="34" charset="0"/>
                <a:cs typeface="Arial" panose="020B0604020202020204" pitchFamily="34" charset="0"/>
              </a:rPr>
              <a:t>3) </a:t>
            </a:r>
            <a:r>
              <a:rPr lang="ru-RU" sz="1400" u="sng" dirty="0">
                <a:solidFill>
                  <a:srgbClr val="032953"/>
                </a:solidFill>
                <a:latin typeface="Arial" panose="020B0604020202020204" pitchFamily="34" charset="0"/>
                <a:cs typeface="Arial" panose="020B0604020202020204" pitchFamily="34" charset="0"/>
              </a:rPr>
              <a:t>определение контролируемых этапов технологических операций </a:t>
            </a:r>
            <a:r>
              <a:rPr lang="ru-RU" sz="1400" dirty="0">
                <a:solidFill>
                  <a:srgbClr val="032953"/>
                </a:solidFill>
                <a:latin typeface="Arial" panose="020B0604020202020204" pitchFamily="34" charset="0"/>
                <a:cs typeface="Arial" panose="020B0604020202020204" pitchFamily="34" charset="0"/>
              </a:rPr>
              <a:t>и пищевой продукции на этапах ее производства (изготовления) в программах производственного контроля; </a:t>
            </a:r>
            <a:endParaRPr lang="ru-RU" sz="1400" dirty="0" smtClean="0">
              <a:solidFill>
                <a:srgbClr val="032953"/>
              </a:solidFill>
              <a:latin typeface="Arial" panose="020B0604020202020204" pitchFamily="34" charset="0"/>
              <a:cs typeface="Arial" panose="020B0604020202020204" pitchFamily="34" charset="0"/>
            </a:endParaRPr>
          </a:p>
          <a:p>
            <a:pPr marL="0" indent="0" algn="just">
              <a:buNone/>
            </a:pPr>
            <a:endParaRPr lang="ru-RU" sz="800" dirty="0">
              <a:solidFill>
                <a:srgbClr val="032953"/>
              </a:solidFill>
              <a:latin typeface="Arial" panose="020B0604020202020204" pitchFamily="34" charset="0"/>
              <a:cs typeface="Arial" panose="020B0604020202020204" pitchFamily="34" charset="0"/>
            </a:endParaRPr>
          </a:p>
          <a:p>
            <a:pPr marL="0" indent="0" algn="just">
              <a:buNone/>
            </a:pPr>
            <a:r>
              <a:rPr lang="ru-RU" sz="1400" dirty="0">
                <a:solidFill>
                  <a:srgbClr val="032953"/>
                </a:solidFill>
                <a:latin typeface="Arial" panose="020B0604020202020204" pitchFamily="34" charset="0"/>
                <a:cs typeface="Arial" panose="020B0604020202020204" pitchFamily="34" charset="0"/>
              </a:rPr>
              <a:t>4) </a:t>
            </a:r>
            <a:r>
              <a:rPr lang="ru-RU" sz="1400" u="sng" dirty="0">
                <a:solidFill>
                  <a:srgbClr val="032953"/>
                </a:solidFill>
                <a:latin typeface="Arial" panose="020B0604020202020204" pitchFamily="34" charset="0"/>
                <a:cs typeface="Arial" panose="020B0604020202020204" pitchFamily="34" charset="0"/>
              </a:rPr>
              <a:t>проведение контроля за продовольственным (пищевым) сырьем, технологическими средствами, упаковочными материалами, изделиями</a:t>
            </a:r>
            <a:r>
              <a:rPr lang="ru-RU" sz="1400" dirty="0">
                <a:solidFill>
                  <a:srgbClr val="032953"/>
                </a:solidFill>
                <a:latin typeface="Arial" panose="020B0604020202020204" pitchFamily="34" charset="0"/>
                <a:cs typeface="Arial" panose="020B0604020202020204" pitchFamily="34" charset="0"/>
              </a:rPr>
              <a:t>, используемыми при производстве (изготовлении) пищевой продукции, а также за пищевой продукцией средствами, обеспечивающими необходимые достоверность и полноту контроля; </a:t>
            </a:r>
            <a:endParaRPr lang="ru-RU" sz="1400" dirty="0" smtClean="0">
              <a:solidFill>
                <a:srgbClr val="032953"/>
              </a:solidFill>
              <a:latin typeface="Arial" panose="020B0604020202020204" pitchFamily="34" charset="0"/>
              <a:cs typeface="Arial" panose="020B0604020202020204" pitchFamily="34" charset="0"/>
            </a:endParaRPr>
          </a:p>
          <a:p>
            <a:pPr marL="0" indent="0" algn="just">
              <a:buNone/>
            </a:pPr>
            <a:endParaRPr lang="ru-RU" sz="800" dirty="0">
              <a:solidFill>
                <a:srgbClr val="032953"/>
              </a:solidFill>
              <a:latin typeface="Arial" panose="020B0604020202020204" pitchFamily="34" charset="0"/>
              <a:cs typeface="Arial" panose="020B0604020202020204" pitchFamily="34" charset="0"/>
            </a:endParaRPr>
          </a:p>
          <a:p>
            <a:pPr marL="0" indent="0" algn="just">
              <a:buNone/>
            </a:pPr>
            <a:r>
              <a:rPr lang="ru-RU" sz="1400" dirty="0">
                <a:solidFill>
                  <a:srgbClr val="032953"/>
                </a:solidFill>
                <a:latin typeface="Arial" panose="020B0604020202020204" pitchFamily="34" charset="0"/>
                <a:cs typeface="Arial" panose="020B0604020202020204" pitchFamily="34" charset="0"/>
              </a:rPr>
              <a:t>5) </a:t>
            </a:r>
            <a:r>
              <a:rPr lang="ru-RU" sz="1400" u="sng" dirty="0">
                <a:solidFill>
                  <a:srgbClr val="032953"/>
                </a:solidFill>
                <a:latin typeface="Arial" panose="020B0604020202020204" pitchFamily="34" charset="0"/>
                <a:cs typeface="Arial" panose="020B0604020202020204" pitchFamily="34" charset="0"/>
              </a:rPr>
              <a:t>проведение контроля за функционированием технологического </a:t>
            </a:r>
            <a:r>
              <a:rPr lang="ru-RU" sz="1400" u="sng" dirty="0" smtClean="0">
                <a:solidFill>
                  <a:srgbClr val="032953"/>
                </a:solidFill>
                <a:latin typeface="Arial" panose="020B0604020202020204" pitchFamily="34" charset="0"/>
                <a:cs typeface="Arial" panose="020B0604020202020204" pitchFamily="34" charset="0"/>
              </a:rPr>
              <a:t>оборудования</a:t>
            </a:r>
            <a:r>
              <a:rPr lang="ru-RU" sz="1400" dirty="0" smtClean="0">
                <a:solidFill>
                  <a:srgbClr val="032953"/>
                </a:solidFill>
                <a:latin typeface="Arial" panose="020B0604020202020204" pitchFamily="34" charset="0"/>
                <a:cs typeface="Arial" panose="020B0604020202020204" pitchFamily="34" charset="0"/>
              </a:rPr>
              <a:t>; </a:t>
            </a:r>
          </a:p>
          <a:p>
            <a:pPr marL="0" indent="0" algn="just">
              <a:buNone/>
            </a:pPr>
            <a:endParaRPr lang="ru-RU" sz="800" dirty="0">
              <a:solidFill>
                <a:srgbClr val="032953"/>
              </a:solidFill>
              <a:latin typeface="Arial" panose="020B0604020202020204" pitchFamily="34" charset="0"/>
              <a:cs typeface="Arial" panose="020B0604020202020204" pitchFamily="34" charset="0"/>
            </a:endParaRPr>
          </a:p>
          <a:p>
            <a:pPr marL="0" indent="0" algn="just">
              <a:buNone/>
            </a:pPr>
            <a:r>
              <a:rPr lang="ru-RU" sz="1400" dirty="0">
                <a:solidFill>
                  <a:srgbClr val="032953"/>
                </a:solidFill>
                <a:latin typeface="Arial" panose="020B0604020202020204" pitchFamily="34" charset="0"/>
                <a:cs typeface="Arial" panose="020B0604020202020204" pitchFamily="34" charset="0"/>
              </a:rPr>
              <a:t>6) </a:t>
            </a:r>
            <a:r>
              <a:rPr lang="ru-RU" sz="1400" u="sng" dirty="0">
                <a:solidFill>
                  <a:srgbClr val="032953"/>
                </a:solidFill>
                <a:latin typeface="Arial" panose="020B0604020202020204" pitchFamily="34" charset="0"/>
                <a:cs typeface="Arial" panose="020B0604020202020204" pitchFamily="34" charset="0"/>
              </a:rPr>
              <a:t>обеспечение документирования информации </a:t>
            </a:r>
            <a:r>
              <a:rPr lang="ru-RU" sz="1400" dirty="0">
                <a:solidFill>
                  <a:srgbClr val="032953"/>
                </a:solidFill>
                <a:latin typeface="Arial" panose="020B0604020202020204" pitchFamily="34" charset="0"/>
                <a:cs typeface="Arial" panose="020B0604020202020204" pitchFamily="34" charset="0"/>
              </a:rPr>
              <a:t>о контролируемых этапах технологических операций и результатов контроля пищевой продукции; </a:t>
            </a:r>
            <a:endParaRPr lang="ru-RU" sz="1400" dirty="0" smtClean="0">
              <a:solidFill>
                <a:srgbClr val="032953"/>
              </a:solidFill>
              <a:latin typeface="Arial" panose="020B0604020202020204" pitchFamily="34" charset="0"/>
              <a:cs typeface="Arial" panose="020B0604020202020204" pitchFamily="34" charset="0"/>
            </a:endParaRPr>
          </a:p>
          <a:p>
            <a:pPr marL="0" indent="0" algn="just">
              <a:buNone/>
            </a:pPr>
            <a:endParaRPr lang="ru-RU" sz="800" dirty="0">
              <a:solidFill>
                <a:srgbClr val="032953"/>
              </a:solidFill>
              <a:latin typeface="Arial" panose="020B0604020202020204" pitchFamily="34" charset="0"/>
              <a:cs typeface="Arial" panose="020B0604020202020204" pitchFamily="34" charset="0"/>
            </a:endParaRPr>
          </a:p>
          <a:p>
            <a:pPr marL="0" indent="0" algn="just">
              <a:buNone/>
            </a:pPr>
            <a:r>
              <a:rPr lang="ru-RU" sz="1400" dirty="0">
                <a:solidFill>
                  <a:srgbClr val="032953"/>
                </a:solidFill>
                <a:latin typeface="Arial" panose="020B0604020202020204" pitchFamily="34" charset="0"/>
                <a:cs typeface="Arial" panose="020B0604020202020204" pitchFamily="34" charset="0"/>
              </a:rPr>
              <a:t>7) </a:t>
            </a:r>
            <a:r>
              <a:rPr lang="ru-RU" sz="1400" u="sng" dirty="0">
                <a:solidFill>
                  <a:srgbClr val="032953"/>
                </a:solidFill>
                <a:latin typeface="Arial" panose="020B0604020202020204" pitchFamily="34" charset="0"/>
                <a:cs typeface="Arial" panose="020B0604020202020204" pitchFamily="34" charset="0"/>
              </a:rPr>
              <a:t>соблюдение условий хранения и перевозки (транспортирования) пищевой продукции</a:t>
            </a:r>
            <a:r>
              <a:rPr lang="ru-RU" sz="1400" dirty="0">
                <a:solidFill>
                  <a:srgbClr val="032953"/>
                </a:solidFill>
                <a:latin typeface="Arial" panose="020B0604020202020204" pitchFamily="34" charset="0"/>
                <a:cs typeface="Arial" panose="020B0604020202020204" pitchFamily="34" charset="0"/>
              </a:rPr>
              <a:t>; </a:t>
            </a:r>
            <a:endParaRPr lang="ru-RU" sz="1400" dirty="0" smtClean="0">
              <a:solidFill>
                <a:srgbClr val="032953"/>
              </a:solidFill>
              <a:latin typeface="Arial" panose="020B0604020202020204" pitchFamily="34" charset="0"/>
              <a:cs typeface="Arial" panose="020B0604020202020204" pitchFamily="34" charset="0"/>
            </a:endParaRPr>
          </a:p>
          <a:p>
            <a:pPr marL="0" indent="0" algn="just">
              <a:buNone/>
            </a:pPr>
            <a:endParaRPr lang="ru-RU" sz="800" dirty="0">
              <a:solidFill>
                <a:srgbClr val="032953"/>
              </a:solidFill>
              <a:latin typeface="Arial" panose="020B0604020202020204" pitchFamily="34" charset="0"/>
              <a:cs typeface="Arial" panose="020B0604020202020204" pitchFamily="34" charset="0"/>
            </a:endParaRPr>
          </a:p>
          <a:p>
            <a:pPr marL="0" indent="0" algn="just">
              <a:buNone/>
            </a:pPr>
            <a:r>
              <a:rPr lang="ru-RU" sz="1400" dirty="0">
                <a:solidFill>
                  <a:srgbClr val="032953"/>
                </a:solidFill>
                <a:latin typeface="Arial" panose="020B0604020202020204" pitchFamily="34" charset="0"/>
                <a:cs typeface="Arial" panose="020B0604020202020204" pitchFamily="34" charset="0"/>
              </a:rPr>
              <a:t>8) </a:t>
            </a:r>
            <a:r>
              <a:rPr lang="ru-RU" sz="1400" u="sng" dirty="0">
                <a:solidFill>
                  <a:srgbClr val="032953"/>
                </a:solidFill>
                <a:latin typeface="Arial" panose="020B0604020202020204" pitchFamily="34" charset="0"/>
                <a:cs typeface="Arial" panose="020B0604020202020204" pitchFamily="34" charset="0"/>
              </a:rPr>
              <a:t>содержание производственных помещений, технологических оборудования и инвентаря</a:t>
            </a:r>
            <a:r>
              <a:rPr lang="ru-RU" sz="1400" dirty="0">
                <a:solidFill>
                  <a:srgbClr val="032953"/>
                </a:solidFill>
                <a:latin typeface="Arial" panose="020B0604020202020204" pitchFamily="34" charset="0"/>
                <a:cs typeface="Arial" panose="020B0604020202020204" pitchFamily="34" charset="0"/>
              </a:rPr>
              <a:t>, используемых в процессе производства (изготовления) пищевой продукции, </a:t>
            </a:r>
            <a:r>
              <a:rPr lang="ru-RU" sz="1400" u="sng" dirty="0">
                <a:solidFill>
                  <a:srgbClr val="032953"/>
                </a:solidFill>
                <a:latin typeface="Arial" panose="020B0604020202020204" pitchFamily="34" charset="0"/>
                <a:cs typeface="Arial" panose="020B0604020202020204" pitchFamily="34" charset="0"/>
              </a:rPr>
              <a:t>в состоянии, исключающим загрязнение пищевой продукции</a:t>
            </a:r>
            <a:r>
              <a:rPr lang="ru-RU" sz="1400" dirty="0">
                <a:solidFill>
                  <a:srgbClr val="032953"/>
                </a:solidFill>
                <a:latin typeface="Arial" panose="020B0604020202020204" pitchFamily="34" charset="0"/>
                <a:cs typeface="Arial" panose="020B0604020202020204" pitchFamily="34" charset="0"/>
              </a:rPr>
              <a:t>; </a:t>
            </a:r>
            <a:endParaRPr lang="en-US" sz="1400" dirty="0" smtClean="0">
              <a:solidFill>
                <a:srgbClr val="032953"/>
              </a:solidFill>
              <a:latin typeface="Arial" panose="020B0604020202020204" pitchFamily="34" charset="0"/>
              <a:cs typeface="Arial" panose="020B0604020202020204" pitchFamily="34" charset="0"/>
            </a:endParaRPr>
          </a:p>
          <a:p>
            <a:pPr marL="0" indent="0" algn="just">
              <a:buNone/>
            </a:pPr>
            <a:endParaRPr lang="ru-RU" sz="1400" dirty="0" smtClean="0">
              <a:solidFill>
                <a:srgbClr val="032953"/>
              </a:solidFill>
              <a:latin typeface="Arial" panose="020B0604020202020204" pitchFamily="34" charset="0"/>
              <a:cs typeface="Arial" panose="020B0604020202020204" pitchFamily="34" charset="0"/>
            </a:endParaRPr>
          </a:p>
          <a:p>
            <a:pPr marL="0" indent="0" algn="just">
              <a:buNone/>
            </a:pPr>
            <a:endParaRPr lang="ru-RU" sz="1600" dirty="0"/>
          </a:p>
        </p:txBody>
      </p:sp>
    </p:spTree>
    <p:extLst>
      <p:ext uri="{BB962C8B-B14F-4D97-AF65-F5344CB8AC3E}">
        <p14:creationId xmlns:p14="http://schemas.microsoft.com/office/powerpoint/2010/main" xmlns="" val="24341886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58196" y="103517"/>
            <a:ext cx="7073661" cy="526211"/>
          </a:xfrm>
        </p:spPr>
        <p:txBody>
          <a:bodyPr/>
          <a:lstStyle/>
          <a:p>
            <a:pPr algn="ctr"/>
            <a:r>
              <a:rPr lang="ru-RU" sz="2000" b="1" dirty="0" smtClean="0">
                <a:solidFill>
                  <a:srgbClr val="877849"/>
                </a:solidFill>
                <a:latin typeface="Arial" charset="0"/>
                <a:ea typeface="+mn-ea"/>
                <a:cs typeface="Arial" charset="0"/>
              </a:rPr>
              <a:t>Обеспечение безопасности пищевой продукции</a:t>
            </a:r>
            <a:endParaRPr lang="ru-RU" sz="2000" b="1" dirty="0">
              <a:solidFill>
                <a:srgbClr val="877849"/>
              </a:solidFill>
              <a:latin typeface="Arial" charset="0"/>
              <a:ea typeface="+mn-ea"/>
              <a:cs typeface="Arial" charset="0"/>
            </a:endParaRPr>
          </a:p>
        </p:txBody>
      </p:sp>
      <p:sp>
        <p:nvSpPr>
          <p:cNvPr id="3" name="Объект 2"/>
          <p:cNvSpPr>
            <a:spLocks noGrp="1"/>
          </p:cNvSpPr>
          <p:nvPr>
            <p:ph idx="1"/>
          </p:nvPr>
        </p:nvSpPr>
        <p:spPr>
          <a:xfrm>
            <a:off x="350874" y="971972"/>
            <a:ext cx="8516679" cy="5673371"/>
          </a:xfrm>
          <a:solidFill>
            <a:schemeClr val="bg1"/>
          </a:solidFill>
        </p:spPr>
        <p:txBody>
          <a:bodyPr/>
          <a:lstStyle/>
          <a:p>
            <a:pPr marL="0" lvl="0" indent="0" algn="just">
              <a:buNone/>
            </a:pPr>
            <a:r>
              <a:rPr lang="ru-RU" sz="1400" dirty="0" smtClean="0"/>
              <a:t>	</a:t>
            </a:r>
            <a:r>
              <a:rPr lang="ru-RU" sz="1400" b="1" dirty="0">
                <a:solidFill>
                  <a:srgbClr val="C00000"/>
                </a:solidFill>
                <a:latin typeface="Arial" panose="020B0604020202020204" pitchFamily="34" charset="0"/>
                <a:cs typeface="Arial" panose="020B0604020202020204" pitchFamily="34" charset="0"/>
              </a:rPr>
              <a:t>Для обеспечения безопасности пищевой продукции </a:t>
            </a:r>
            <a:r>
              <a:rPr lang="ru-RU" sz="1400" dirty="0">
                <a:solidFill>
                  <a:srgbClr val="032953"/>
                </a:solidFill>
                <a:latin typeface="Arial" panose="020B0604020202020204" pitchFamily="34" charset="0"/>
                <a:cs typeface="Arial" panose="020B0604020202020204" pitchFamily="34" charset="0"/>
              </a:rPr>
              <a:t>в процессе ее производства (изготовления)</a:t>
            </a:r>
            <a:r>
              <a:rPr lang="ru-RU" sz="1400" dirty="0">
                <a:solidFill>
                  <a:prstClr val="black"/>
                </a:solidFill>
                <a:latin typeface="Arial" panose="020B0604020202020204" pitchFamily="34" charset="0"/>
                <a:cs typeface="Arial" panose="020B0604020202020204" pitchFamily="34" charset="0"/>
              </a:rPr>
              <a:t> </a:t>
            </a:r>
            <a:r>
              <a:rPr lang="ru-RU" sz="1400" b="1" dirty="0">
                <a:solidFill>
                  <a:srgbClr val="C00000"/>
                </a:solidFill>
                <a:latin typeface="Arial" panose="020B0604020202020204" pitchFamily="34" charset="0"/>
                <a:cs typeface="Arial" panose="020B0604020202020204" pitchFamily="34" charset="0"/>
              </a:rPr>
              <a:t>должны разрабатываться, внедряться и поддерживаться следующие </a:t>
            </a:r>
            <a:r>
              <a:rPr lang="ru-RU" sz="1400" b="1" dirty="0" smtClean="0">
                <a:solidFill>
                  <a:srgbClr val="C00000"/>
                </a:solidFill>
                <a:latin typeface="Arial" panose="020B0604020202020204" pitchFamily="34" charset="0"/>
                <a:cs typeface="Arial" panose="020B0604020202020204" pitchFamily="34" charset="0"/>
              </a:rPr>
              <a:t>процедуры</a:t>
            </a:r>
            <a:r>
              <a:rPr lang="ru-RU" sz="1600" b="1" dirty="0" smtClean="0">
                <a:solidFill>
                  <a:srgbClr val="FF0000"/>
                </a:solidFill>
              </a:rPr>
              <a:t> </a:t>
            </a:r>
            <a:r>
              <a:rPr lang="ru-RU" sz="1600" b="1" i="1" dirty="0" smtClean="0">
                <a:solidFill>
                  <a:srgbClr val="032953"/>
                </a:solidFill>
              </a:rPr>
              <a:t>(продолжение)</a:t>
            </a:r>
            <a:r>
              <a:rPr lang="ru-RU" sz="1600" i="1" dirty="0" smtClean="0">
                <a:solidFill>
                  <a:srgbClr val="032953"/>
                </a:solidFill>
              </a:rPr>
              <a:t>: </a:t>
            </a:r>
            <a:endParaRPr lang="ru-RU" sz="1600" i="1" dirty="0">
              <a:solidFill>
                <a:srgbClr val="032953"/>
              </a:solidFill>
            </a:endParaRPr>
          </a:p>
          <a:p>
            <a:pPr marL="0" indent="0" algn="just">
              <a:buNone/>
            </a:pPr>
            <a:r>
              <a:rPr lang="ru-RU" sz="1400" dirty="0">
                <a:solidFill>
                  <a:srgbClr val="032953"/>
                </a:solidFill>
                <a:latin typeface="Arial" panose="020B0604020202020204" pitchFamily="34" charset="0"/>
                <a:cs typeface="Arial" panose="020B0604020202020204" pitchFamily="34" charset="0"/>
              </a:rPr>
              <a:t>9) выбор способов и обеспечение </a:t>
            </a:r>
            <a:r>
              <a:rPr lang="ru-RU" sz="1400" u="sng" dirty="0">
                <a:solidFill>
                  <a:srgbClr val="032953"/>
                </a:solidFill>
                <a:latin typeface="Arial" panose="020B0604020202020204" pitchFamily="34" charset="0"/>
                <a:cs typeface="Arial" panose="020B0604020202020204" pitchFamily="34" charset="0"/>
              </a:rPr>
              <a:t>соблюдения работниками правил личной гигиены </a:t>
            </a:r>
            <a:r>
              <a:rPr lang="ru-RU" sz="1400" dirty="0">
                <a:solidFill>
                  <a:srgbClr val="032953"/>
                </a:solidFill>
                <a:latin typeface="Arial" panose="020B0604020202020204" pitchFamily="34" charset="0"/>
                <a:cs typeface="Arial" panose="020B0604020202020204" pitchFamily="34" charset="0"/>
              </a:rPr>
              <a:t>в целях обеспечения безопасности пищевой продукции</a:t>
            </a:r>
            <a:r>
              <a:rPr lang="ru-RU" sz="1400" dirty="0" smtClean="0">
                <a:solidFill>
                  <a:srgbClr val="032953"/>
                </a:solidFill>
                <a:latin typeface="Arial" panose="020B0604020202020204" pitchFamily="34" charset="0"/>
                <a:cs typeface="Arial" panose="020B0604020202020204" pitchFamily="34" charset="0"/>
              </a:rPr>
              <a:t>;</a:t>
            </a:r>
          </a:p>
          <a:p>
            <a:pPr marL="0" indent="0" algn="just">
              <a:buNone/>
            </a:pPr>
            <a:endParaRPr lang="ru-RU" sz="800" dirty="0">
              <a:solidFill>
                <a:srgbClr val="032953"/>
              </a:solidFill>
              <a:latin typeface="Arial" panose="020B0604020202020204" pitchFamily="34" charset="0"/>
              <a:cs typeface="Arial" panose="020B0604020202020204" pitchFamily="34" charset="0"/>
            </a:endParaRPr>
          </a:p>
          <a:p>
            <a:pPr marL="0" indent="0" algn="just">
              <a:buNone/>
            </a:pPr>
            <a:r>
              <a:rPr lang="ru-RU" sz="1400" dirty="0">
                <a:solidFill>
                  <a:srgbClr val="032953"/>
                </a:solidFill>
                <a:latin typeface="Arial" panose="020B0604020202020204" pitchFamily="34" charset="0"/>
                <a:cs typeface="Arial" panose="020B0604020202020204" pitchFamily="34" charset="0"/>
              </a:rPr>
              <a:t>10) выбор обеспечивающих безопасность пищевой продукции способов, установление периодичности и проведение уборки, мойки, дезинфекции, дезинсекции и дератизации производственных помещений, технологического оборудования и инвентаря, используемых в процессе производства (изготовления) пищевой продукции</a:t>
            </a:r>
            <a:r>
              <a:rPr lang="ru-RU" sz="1400" dirty="0" smtClean="0">
                <a:solidFill>
                  <a:srgbClr val="032953"/>
                </a:solidFill>
                <a:latin typeface="Arial" panose="020B0604020202020204" pitchFamily="34" charset="0"/>
                <a:cs typeface="Arial" panose="020B0604020202020204" pitchFamily="34" charset="0"/>
              </a:rPr>
              <a:t>;</a:t>
            </a:r>
          </a:p>
          <a:p>
            <a:pPr marL="0" indent="0" algn="just">
              <a:buNone/>
            </a:pPr>
            <a:endParaRPr lang="ru-RU" sz="800" dirty="0">
              <a:solidFill>
                <a:srgbClr val="032953"/>
              </a:solidFill>
              <a:latin typeface="Arial" panose="020B0604020202020204" pitchFamily="34" charset="0"/>
              <a:cs typeface="Arial" panose="020B0604020202020204" pitchFamily="34" charset="0"/>
            </a:endParaRPr>
          </a:p>
          <a:p>
            <a:pPr marL="0" indent="0" algn="just">
              <a:buNone/>
            </a:pPr>
            <a:r>
              <a:rPr lang="ru-RU" sz="1400" dirty="0" smtClean="0">
                <a:solidFill>
                  <a:srgbClr val="032953"/>
                </a:solidFill>
                <a:latin typeface="Arial" panose="020B0604020202020204" pitchFamily="34" charset="0"/>
                <a:cs typeface="Arial" panose="020B0604020202020204" pitchFamily="34" charset="0"/>
              </a:rPr>
              <a:t>11) </a:t>
            </a:r>
            <a:r>
              <a:rPr lang="ru-RU" sz="1400" u="sng" dirty="0" smtClean="0">
                <a:solidFill>
                  <a:srgbClr val="032953"/>
                </a:solidFill>
                <a:latin typeface="Arial" panose="020B0604020202020204" pitchFamily="34" charset="0"/>
                <a:cs typeface="Arial" panose="020B0604020202020204" pitchFamily="34" charset="0"/>
              </a:rPr>
              <a:t>ведение и хранение документации на бумажных и (или) электронных носителях</a:t>
            </a:r>
            <a:r>
              <a:rPr lang="ru-RU" sz="1400" dirty="0" smtClean="0">
                <a:solidFill>
                  <a:srgbClr val="032953"/>
                </a:solidFill>
                <a:latin typeface="Arial" panose="020B0604020202020204" pitchFamily="34" charset="0"/>
                <a:cs typeface="Arial" panose="020B0604020202020204" pitchFamily="34" charset="0"/>
              </a:rPr>
              <a:t>, подтверждающей соответствие произведенной пищевой продукции требованиям, установленным настоящим техническим регламентом и (или) техническими регламентами Таможенного союза на отдельные виды пищевой продукции; </a:t>
            </a:r>
          </a:p>
          <a:p>
            <a:pPr marL="0" indent="0" algn="just">
              <a:buNone/>
            </a:pPr>
            <a:endParaRPr lang="ru-RU" sz="800" dirty="0" smtClean="0">
              <a:solidFill>
                <a:srgbClr val="032953"/>
              </a:solidFill>
              <a:latin typeface="Arial" panose="020B0604020202020204" pitchFamily="34" charset="0"/>
              <a:cs typeface="Arial" panose="020B0604020202020204" pitchFamily="34" charset="0"/>
            </a:endParaRPr>
          </a:p>
          <a:p>
            <a:pPr marL="0" indent="0">
              <a:buNone/>
            </a:pPr>
            <a:r>
              <a:rPr lang="ru-RU" sz="1400" dirty="0" smtClean="0">
                <a:solidFill>
                  <a:srgbClr val="032953"/>
                </a:solidFill>
                <a:latin typeface="Arial" panose="020B0604020202020204" pitchFamily="34" charset="0"/>
                <a:cs typeface="Arial" panose="020B0604020202020204" pitchFamily="34" charset="0"/>
              </a:rPr>
              <a:t>12) </a:t>
            </a:r>
            <a:r>
              <a:rPr lang="ru-RU" sz="1400" u="sng" dirty="0" err="1" smtClean="0">
                <a:solidFill>
                  <a:srgbClr val="032953"/>
                </a:solidFill>
                <a:latin typeface="Arial" panose="020B0604020202020204" pitchFamily="34" charset="0"/>
                <a:cs typeface="Arial" panose="020B0604020202020204" pitchFamily="34" charset="0"/>
              </a:rPr>
              <a:t>прослеживаемость</a:t>
            </a:r>
            <a:r>
              <a:rPr lang="ru-RU" sz="1400" u="sng" dirty="0" smtClean="0">
                <a:solidFill>
                  <a:srgbClr val="032953"/>
                </a:solidFill>
                <a:latin typeface="Arial" panose="020B0604020202020204" pitchFamily="34" charset="0"/>
                <a:cs typeface="Arial" panose="020B0604020202020204" pitchFamily="34" charset="0"/>
              </a:rPr>
              <a:t> пищевой продукции</a:t>
            </a:r>
            <a:r>
              <a:rPr lang="ru-RU" sz="1400" dirty="0" smtClean="0">
                <a:solidFill>
                  <a:srgbClr val="032953"/>
                </a:solidFill>
                <a:latin typeface="Arial" panose="020B0604020202020204" pitchFamily="34" charset="0"/>
                <a:cs typeface="Arial" panose="020B0604020202020204" pitchFamily="34" charset="0"/>
              </a:rPr>
              <a:t>. </a:t>
            </a:r>
          </a:p>
          <a:p>
            <a:pPr marL="0" indent="0" algn="just">
              <a:buNone/>
            </a:pPr>
            <a:r>
              <a:rPr lang="ru-RU" sz="1600" dirty="0" smtClean="0">
                <a:solidFill>
                  <a:srgbClr val="032953"/>
                </a:solidFill>
              </a:rPr>
              <a:t>	</a:t>
            </a:r>
            <a:r>
              <a:rPr lang="ru-RU" sz="1400" b="1" dirty="0" smtClean="0">
                <a:solidFill>
                  <a:srgbClr val="C00000"/>
                </a:solidFill>
                <a:latin typeface="Arial" panose="020B0604020202020204" pitchFamily="34" charset="0"/>
                <a:cs typeface="Arial" panose="020B0604020202020204" pitchFamily="34" charset="0"/>
              </a:rPr>
              <a:t>Организация </a:t>
            </a:r>
            <a:r>
              <a:rPr lang="ru-RU" sz="1400" b="1" dirty="0">
                <a:solidFill>
                  <a:srgbClr val="C00000"/>
                </a:solidFill>
                <a:latin typeface="Arial" panose="020B0604020202020204" pitchFamily="34" charset="0"/>
                <a:cs typeface="Arial" panose="020B0604020202020204" pitchFamily="34" charset="0"/>
              </a:rPr>
              <a:t>обеспечения безопасности в процессе производства (изготовления) пищевой продукции и проведения контроля осуществляется изготовителем самостоятельно и (или) с участием третьей стороны. </a:t>
            </a:r>
            <a:endParaRPr lang="ru-RU" sz="1400" b="1" dirty="0" smtClean="0">
              <a:solidFill>
                <a:srgbClr val="C00000"/>
              </a:solidFill>
              <a:latin typeface="Arial" panose="020B0604020202020204" pitchFamily="34" charset="0"/>
              <a:cs typeface="Arial" panose="020B0604020202020204" pitchFamily="34" charset="0"/>
            </a:endParaRPr>
          </a:p>
          <a:p>
            <a:pPr marL="0" indent="0" algn="just">
              <a:buNone/>
            </a:pPr>
            <a:r>
              <a:rPr lang="ru-RU" sz="1800" b="1" dirty="0">
                <a:solidFill>
                  <a:srgbClr val="032953"/>
                </a:solidFill>
              </a:rPr>
              <a:t>	</a:t>
            </a:r>
            <a:r>
              <a:rPr lang="ru-RU" sz="1400" dirty="0" smtClean="0">
                <a:solidFill>
                  <a:srgbClr val="032953"/>
                </a:solidFill>
                <a:latin typeface="Arial" panose="020B0604020202020204" pitchFamily="34" charset="0"/>
                <a:cs typeface="Arial" panose="020B0604020202020204" pitchFamily="34" charset="0"/>
              </a:rPr>
              <a:t>Техническим </a:t>
            </a:r>
            <a:r>
              <a:rPr lang="ru-RU" sz="1400" dirty="0">
                <a:solidFill>
                  <a:srgbClr val="032953"/>
                </a:solidFill>
                <a:latin typeface="Arial" panose="020B0604020202020204" pitchFamily="34" charset="0"/>
                <a:cs typeface="Arial" panose="020B0604020202020204" pitchFamily="34" charset="0"/>
              </a:rPr>
              <a:t>регламентом не предусмотрено подтверждение третьей стороной факта внедрения системы управления безопасностью пищевых продуктов, основанной на принципах </a:t>
            </a:r>
            <a:r>
              <a:rPr lang="ru-RU" sz="1400" dirty="0" smtClean="0">
                <a:solidFill>
                  <a:srgbClr val="032953"/>
                </a:solidFill>
                <a:latin typeface="Arial" panose="020B0604020202020204" pitchFamily="34" charset="0"/>
                <a:cs typeface="Arial" panose="020B0604020202020204" pitchFamily="34" charset="0"/>
              </a:rPr>
              <a:t>ХАССП. </a:t>
            </a:r>
            <a:r>
              <a:rPr lang="ru-RU" sz="1400" dirty="0">
                <a:solidFill>
                  <a:srgbClr val="032953"/>
                </a:solidFill>
                <a:latin typeface="Arial" panose="020B0604020202020204" pitchFamily="34" charset="0"/>
                <a:cs typeface="Arial" panose="020B0604020202020204" pitchFamily="34" charset="0"/>
              </a:rPr>
              <a:t>По желанию заявителя, </a:t>
            </a:r>
            <a:r>
              <a:rPr lang="ru-RU" sz="1400" u="sng" dirty="0">
                <a:solidFill>
                  <a:srgbClr val="032953"/>
                </a:solidFill>
                <a:latin typeface="Arial" panose="020B0604020202020204" pitchFamily="34" charset="0"/>
                <a:cs typeface="Arial" panose="020B0604020202020204" pitchFamily="34" charset="0"/>
              </a:rPr>
              <a:t>при наличии у него сертификата на </a:t>
            </a:r>
            <a:r>
              <a:rPr lang="ru-RU" sz="1400" u="sng" dirty="0" smtClean="0">
                <a:solidFill>
                  <a:srgbClr val="032953"/>
                </a:solidFill>
                <a:latin typeface="Arial" panose="020B0604020202020204" pitchFamily="34" charset="0"/>
                <a:cs typeface="Arial" panose="020B0604020202020204" pitchFamily="34" charset="0"/>
              </a:rPr>
              <a:t>ХАССП, </a:t>
            </a:r>
            <a:r>
              <a:rPr lang="ru-RU" sz="1400" u="sng" dirty="0">
                <a:solidFill>
                  <a:srgbClr val="032953"/>
                </a:solidFill>
                <a:latin typeface="Arial" panose="020B0604020202020204" pitchFamily="34" charset="0"/>
                <a:cs typeface="Arial" panose="020B0604020202020204" pitchFamily="34" charset="0"/>
              </a:rPr>
              <a:t>он может быть включен в состав доказательственных материалов</a:t>
            </a:r>
            <a:r>
              <a:rPr lang="ru-RU" sz="1400" dirty="0">
                <a:solidFill>
                  <a:srgbClr val="032953"/>
                </a:solidFill>
                <a:latin typeface="Arial" panose="020B0604020202020204" pitchFamily="34" charset="0"/>
                <a:cs typeface="Arial" panose="020B0604020202020204" pitchFamily="34" charset="0"/>
              </a:rPr>
              <a:t> в целях подтверждения соответствия пищевой продукции требованиям технического регламента</a:t>
            </a:r>
            <a:r>
              <a:rPr lang="ru-RU" sz="1400" dirty="0" smtClean="0">
                <a:solidFill>
                  <a:srgbClr val="032953"/>
                </a:solidFill>
                <a:latin typeface="Arial" panose="020B0604020202020204" pitchFamily="34" charset="0"/>
                <a:cs typeface="Arial" panose="020B0604020202020204" pitchFamily="34" charset="0"/>
              </a:rPr>
              <a:t>.</a:t>
            </a:r>
          </a:p>
          <a:p>
            <a:pPr marL="0" indent="0" algn="just">
              <a:buNone/>
            </a:pPr>
            <a:endParaRPr lang="ru-RU" sz="1400" dirty="0">
              <a:latin typeface="Arial" panose="020B0604020202020204" pitchFamily="34" charset="0"/>
              <a:cs typeface="Arial" panose="020B0604020202020204" pitchFamily="34" charset="0"/>
            </a:endParaRPr>
          </a:p>
          <a:p>
            <a:pPr marL="0" indent="0" algn="just">
              <a:buNone/>
            </a:pPr>
            <a:endParaRPr lang="ru-RU" sz="1800" b="1" dirty="0">
              <a:solidFill>
                <a:srgbClr val="FF0000"/>
              </a:solidFill>
            </a:endParaRPr>
          </a:p>
        </p:txBody>
      </p:sp>
    </p:spTree>
    <p:extLst>
      <p:ext uri="{BB962C8B-B14F-4D97-AF65-F5344CB8AC3E}">
        <p14:creationId xmlns:p14="http://schemas.microsoft.com/office/powerpoint/2010/main" xmlns="" val="17752391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4460" y="138023"/>
            <a:ext cx="6832121" cy="422694"/>
          </a:xfrm>
        </p:spPr>
        <p:txBody>
          <a:bodyPr/>
          <a:lstStyle/>
          <a:p>
            <a:pPr algn="ctr"/>
            <a:r>
              <a:rPr lang="ru-RU" sz="2000" b="1" dirty="0" smtClean="0">
                <a:solidFill>
                  <a:srgbClr val="877849"/>
                </a:solidFill>
                <a:latin typeface="Arial" charset="0"/>
                <a:ea typeface="+mn-ea"/>
                <a:cs typeface="Arial" charset="0"/>
              </a:rPr>
              <a:t>Обеспечение соответствия пищевой продукции</a:t>
            </a:r>
            <a:endParaRPr lang="ru-RU" sz="2000" b="1" dirty="0">
              <a:solidFill>
                <a:srgbClr val="877849"/>
              </a:solidFill>
              <a:latin typeface="Arial" charset="0"/>
              <a:ea typeface="+mn-ea"/>
              <a:cs typeface="Arial" charset="0"/>
            </a:endParaRPr>
          </a:p>
        </p:txBody>
      </p:sp>
      <p:sp>
        <p:nvSpPr>
          <p:cNvPr id="4" name="Объект 3"/>
          <p:cNvSpPr>
            <a:spLocks noGrp="1"/>
          </p:cNvSpPr>
          <p:nvPr>
            <p:ph idx="1"/>
          </p:nvPr>
        </p:nvSpPr>
        <p:spPr>
          <a:xfrm>
            <a:off x="1216325" y="966157"/>
            <a:ext cx="7013275" cy="767751"/>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algn="ctr">
              <a:defRPr/>
            </a:pPr>
            <a:endParaRPr lang="ru-RU" sz="1700" b="1" dirty="0" smtClean="0">
              <a:solidFill>
                <a:srgbClr val="002060"/>
              </a:solidFill>
              <a:latin typeface="Arial" charset="0"/>
              <a:cs typeface="Arial" charset="0"/>
            </a:endParaRPr>
          </a:p>
          <a:p>
            <a:pPr marL="0" indent="0" algn="ctr">
              <a:buNone/>
              <a:defRPr/>
            </a:pPr>
            <a:endParaRPr lang="ru-RU" sz="1700" b="1" dirty="0" smtClean="0">
              <a:solidFill>
                <a:srgbClr val="002060"/>
              </a:solidFill>
              <a:latin typeface="Arial" charset="0"/>
              <a:cs typeface="Arial" charset="0"/>
            </a:endParaRPr>
          </a:p>
          <a:p>
            <a:pPr marL="0" indent="0" algn="ctr">
              <a:buNone/>
              <a:defRPr/>
            </a:pPr>
            <a:endParaRPr lang="ru-RU" sz="1700" b="1" dirty="0" smtClean="0">
              <a:solidFill>
                <a:srgbClr val="002060"/>
              </a:solidFill>
              <a:latin typeface="Arial" charset="0"/>
              <a:cs typeface="Arial" charset="0"/>
            </a:endParaRPr>
          </a:p>
          <a:p>
            <a:pPr marL="0" indent="0" algn="ctr">
              <a:buNone/>
              <a:defRPr/>
            </a:pPr>
            <a:r>
              <a:rPr lang="ru-RU" sz="1700" b="1" dirty="0" smtClean="0">
                <a:solidFill>
                  <a:srgbClr val="002060"/>
                </a:solidFill>
                <a:latin typeface="Arial" charset="0"/>
                <a:cs typeface="Arial" charset="0"/>
              </a:rPr>
              <a:t>Статья 20. Технический регламент </a:t>
            </a:r>
            <a:r>
              <a:rPr lang="ru-RU" sz="1700" b="1" dirty="0">
                <a:solidFill>
                  <a:srgbClr val="002060"/>
                </a:solidFill>
                <a:latin typeface="Arial" charset="0"/>
                <a:cs typeface="Arial" charset="0"/>
              </a:rPr>
              <a:t>Таможенного союза </a:t>
            </a:r>
            <a:endParaRPr lang="ru-RU" sz="1700" b="1" dirty="0" smtClean="0">
              <a:solidFill>
                <a:srgbClr val="002060"/>
              </a:solidFill>
              <a:latin typeface="Arial" charset="0"/>
              <a:cs typeface="Arial" charset="0"/>
            </a:endParaRPr>
          </a:p>
          <a:p>
            <a:pPr marL="0" indent="0" algn="ctr">
              <a:buNone/>
              <a:defRPr/>
            </a:pPr>
            <a:r>
              <a:rPr lang="ru-RU" sz="1700" b="1" dirty="0" smtClean="0">
                <a:solidFill>
                  <a:srgbClr val="002060"/>
                </a:solidFill>
                <a:latin typeface="Arial" charset="0"/>
                <a:cs typeface="Arial" charset="0"/>
              </a:rPr>
              <a:t>«</a:t>
            </a:r>
            <a:r>
              <a:rPr lang="ru-RU" sz="1700" b="1" dirty="0">
                <a:solidFill>
                  <a:srgbClr val="002060"/>
                </a:solidFill>
                <a:latin typeface="Arial" charset="0"/>
                <a:cs typeface="Arial" charset="0"/>
              </a:rPr>
              <a:t>О безопасности пищевой продукции» ТР ТС 021/2011</a:t>
            </a:r>
          </a:p>
          <a:p>
            <a:pPr algn="just">
              <a:defRPr/>
            </a:pPr>
            <a:endParaRPr lang="ru-RU" sz="2400" dirty="0" smtClean="0">
              <a:solidFill>
                <a:srgbClr val="002060"/>
              </a:solidFill>
            </a:endParaRPr>
          </a:p>
          <a:p>
            <a:pPr marL="0" indent="0" algn="just">
              <a:buNone/>
              <a:defRPr/>
            </a:pPr>
            <a:endParaRPr lang="ru-RU" sz="2000" dirty="0">
              <a:solidFill>
                <a:srgbClr val="002060"/>
              </a:solidFill>
            </a:endParaRPr>
          </a:p>
        </p:txBody>
      </p:sp>
      <p:sp>
        <p:nvSpPr>
          <p:cNvPr id="5" name="Прямоугольник 1"/>
          <p:cNvSpPr>
            <a:spLocks noChangeArrowheads="1"/>
          </p:cNvSpPr>
          <p:nvPr/>
        </p:nvSpPr>
        <p:spPr bwMode="auto">
          <a:xfrm>
            <a:off x="372763" y="2319163"/>
            <a:ext cx="8503818" cy="3434273"/>
          </a:xfrm>
          <a:prstGeom prst="rect">
            <a:avLst/>
          </a:prstGeom>
          <a:solidFill>
            <a:schemeClr val="bg1"/>
          </a:solidFill>
          <a:ln>
            <a:solidFill>
              <a:schemeClr val="tx1">
                <a:lumMod val="65000"/>
                <a:lumOff val="35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txBody>
          <a:bodyPr wrap="square">
            <a:spAutoFit/>
          </a:bodyPr>
          <a:lstStyle/>
          <a:p>
            <a:pPr algn="just"/>
            <a:r>
              <a:rPr lang="ru-RU" dirty="0" smtClean="0"/>
              <a:t>	</a:t>
            </a:r>
            <a:r>
              <a:rPr lang="ru-RU" dirty="0" smtClean="0">
                <a:solidFill>
                  <a:srgbClr val="032953"/>
                </a:solidFill>
              </a:rPr>
              <a:t>Соответствие </a:t>
            </a:r>
            <a:r>
              <a:rPr lang="ru-RU" dirty="0">
                <a:solidFill>
                  <a:srgbClr val="032953"/>
                </a:solidFill>
              </a:rPr>
              <a:t>пищевой продукции </a:t>
            </a:r>
            <a:r>
              <a:rPr lang="ru-RU" dirty="0" smtClean="0">
                <a:solidFill>
                  <a:srgbClr val="032953"/>
                </a:solidFill>
              </a:rPr>
              <a:t>техническому регламенту обеспечивается </a:t>
            </a:r>
            <a:r>
              <a:rPr lang="ru-RU" dirty="0">
                <a:solidFill>
                  <a:srgbClr val="C00000"/>
                </a:solidFill>
              </a:rPr>
              <a:t>выполнением его требований безопасности и выполнением требований безопасности технических регламентов Таможенного союза на отдельные виды пищевой продукции</a:t>
            </a:r>
            <a:r>
              <a:rPr lang="ru-RU" dirty="0" smtClean="0">
                <a:solidFill>
                  <a:srgbClr val="C00000"/>
                </a:solidFill>
              </a:rPr>
              <a:t>.</a:t>
            </a:r>
          </a:p>
          <a:p>
            <a:pPr algn="just"/>
            <a:r>
              <a:rPr lang="ru-RU" dirty="0" smtClean="0"/>
              <a:t> </a:t>
            </a:r>
            <a:endParaRPr lang="ru-RU" dirty="0"/>
          </a:p>
          <a:p>
            <a:pPr algn="just"/>
            <a:r>
              <a:rPr lang="ru-RU" dirty="0"/>
              <a:t>	</a:t>
            </a:r>
            <a:r>
              <a:rPr lang="ru-RU" u="sng" dirty="0" smtClean="0">
                <a:solidFill>
                  <a:srgbClr val="032953"/>
                </a:solidFill>
              </a:rPr>
              <a:t>Методы </a:t>
            </a:r>
            <a:r>
              <a:rPr lang="ru-RU" u="sng" dirty="0">
                <a:solidFill>
                  <a:srgbClr val="032953"/>
                </a:solidFill>
              </a:rPr>
              <a:t>исследований (испытаний) и измерений пищевой продукции устанавливаются в Перечне стандартов</a:t>
            </a:r>
            <a:r>
              <a:rPr lang="ru-RU" dirty="0">
                <a:solidFill>
                  <a:srgbClr val="032953"/>
                </a:solidFill>
              </a:rPr>
              <a:t>, содержащих правила и методы исследований (испытаний) и измерений, в том числе правила отбора образцов, необходимые для применения и исполнения требований настоящего технического регламента и осуществления оценки (подтверждения) соответствия пищевой продукции. </a:t>
            </a:r>
          </a:p>
          <a:p>
            <a:pPr algn="just">
              <a:lnSpc>
                <a:spcPts val="2300"/>
              </a:lnSpc>
              <a:buClr>
                <a:srgbClr val="A50021"/>
              </a:buClr>
              <a:buSzPct val="120000"/>
              <a:defRPr/>
            </a:pPr>
            <a:endParaRPr lang="ru-RU" b="1" dirty="0">
              <a:solidFill>
                <a:srgbClr val="002060"/>
              </a:solidFill>
              <a:latin typeface="Arial" charset="0"/>
            </a:endParaRPr>
          </a:p>
        </p:txBody>
      </p:sp>
    </p:spTree>
    <p:extLst>
      <p:ext uri="{BB962C8B-B14F-4D97-AF65-F5344CB8AC3E}">
        <p14:creationId xmlns:p14="http://schemas.microsoft.com/office/powerpoint/2010/main" xmlns="" val="25461999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26" name="Group 26"/>
          <p:cNvGraphicFramePr>
            <a:graphicFrameLocks noGrp="1"/>
          </p:cNvGraphicFramePr>
          <p:nvPr>
            <p:extLst>
              <p:ext uri="{D42A27DB-BD31-4B8C-83A1-F6EECF244321}">
                <p14:modId xmlns:p14="http://schemas.microsoft.com/office/powerpoint/2010/main" xmlns="" val="3442019843"/>
              </p:ext>
            </p:extLst>
          </p:nvPr>
        </p:nvGraphicFramePr>
        <p:xfrm>
          <a:off x="308343" y="1970504"/>
          <a:ext cx="8656146" cy="2246630"/>
        </p:xfrm>
        <a:graphic>
          <a:graphicData uri="http://schemas.openxmlformats.org/drawingml/2006/table">
            <a:tbl>
              <a:tblPr/>
              <a:tblGrid>
                <a:gridCol w="1816799"/>
                <a:gridCol w="2052424"/>
                <a:gridCol w="2376410"/>
                <a:gridCol w="2410513"/>
              </a:tblGrid>
              <a:tr h="1149350">
                <a:tc gridSpan="2">
                  <a:txBody>
                    <a:bodyPr/>
                    <a:lstStyle/>
                    <a:p>
                      <a:pPr marL="0" marR="0" lvl="0" indent="0" algn="ctr" defTabSz="914400" rtl="0" eaLnBrk="0" fontAlgn="base" latinLnBrk="0" hangingPunct="0">
                        <a:lnSpc>
                          <a:spcPct val="100000"/>
                        </a:lnSpc>
                        <a:spcBef>
                          <a:spcPct val="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Пищевая продукция, з</a:t>
                      </a:r>
                      <a:r>
                        <a:rPr kumimoji="0" lang="ru-RU" sz="1200" b="1" i="0" u="sng" strike="noStrike" cap="none" normalizeH="0" baseline="0" dirty="0" smtClean="0">
                          <a:ln>
                            <a:noFill/>
                          </a:ln>
                          <a:solidFill>
                            <a:srgbClr val="002060"/>
                          </a:solidFill>
                          <a:effectLst/>
                          <a:latin typeface="Arial" charset="0"/>
                          <a:ea typeface="Times"/>
                          <a:cs typeface="Arial" charset="0"/>
                        </a:rPr>
                        <a:t>а исключением: </a:t>
                      </a:r>
                      <a:r>
                        <a:rPr kumimoji="0" lang="ru-RU" sz="1200" b="1" i="0" u="none" strike="noStrike" cap="none" normalizeH="0" baseline="0" dirty="0" smtClean="0">
                          <a:ln>
                            <a:noFill/>
                          </a:ln>
                          <a:solidFill>
                            <a:srgbClr val="002060"/>
                          </a:solidFill>
                          <a:effectLst/>
                          <a:latin typeface="Arial" charset="0"/>
                          <a:ea typeface="Times"/>
                          <a:cs typeface="Arial" charset="0"/>
                        </a:rPr>
                        <a:t>непереработанной продукции </a:t>
                      </a:r>
                      <a:br>
                        <a:rPr kumimoji="0" lang="ru-RU" sz="1200" b="1" i="0" u="none" strike="noStrike" cap="none" normalizeH="0" baseline="0" dirty="0" smtClean="0">
                          <a:ln>
                            <a:noFill/>
                          </a:ln>
                          <a:solidFill>
                            <a:srgbClr val="002060"/>
                          </a:solidFill>
                          <a:effectLst/>
                          <a:latin typeface="Arial" charset="0"/>
                          <a:ea typeface="Times"/>
                          <a:cs typeface="Arial" charset="0"/>
                        </a:rPr>
                      </a:br>
                      <a:r>
                        <a:rPr kumimoji="0" lang="ru-RU" sz="1200" b="1" i="0" u="none" strike="noStrike" cap="none" normalizeH="0" baseline="0" dirty="0" smtClean="0">
                          <a:ln>
                            <a:noFill/>
                          </a:ln>
                          <a:solidFill>
                            <a:srgbClr val="002060"/>
                          </a:solidFill>
                          <a:effectLst/>
                          <a:latin typeface="Arial" charset="0"/>
                          <a:ea typeface="Times"/>
                          <a:cs typeface="Arial" charset="0"/>
                        </a:rPr>
                        <a:t>животного происхождения; </a:t>
                      </a:r>
                    </a:p>
                    <a:p>
                      <a:pPr marL="0" marR="0" lvl="0" indent="0" algn="ctr" defTabSz="914400" rtl="0" eaLnBrk="0" fontAlgn="base" latinLnBrk="0" hangingPunct="0">
                        <a:lnSpc>
                          <a:spcPct val="100000"/>
                        </a:lnSpc>
                        <a:spcBef>
                          <a:spcPct val="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специализированной продукции;</a:t>
                      </a:r>
                    </a:p>
                    <a:p>
                      <a:pPr marL="0" marR="0" lvl="0" indent="0" algn="ctr" defTabSz="914400" rtl="0" eaLnBrk="0" fontAlgn="base" latinLnBrk="0" hangingPunct="0">
                        <a:lnSpc>
                          <a:spcPct val="100000"/>
                        </a:lnSpc>
                        <a:spcBef>
                          <a:spcPct val="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 уксуса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hMerge="1">
                  <a:txBody>
                    <a:bodyPr/>
                    <a:lstStyle/>
                    <a:p>
                      <a:endParaRPr lang="ru-RU"/>
                    </a:p>
                  </a:txBody>
                  <a:tcPr/>
                </a:tc>
                <a:tc>
                  <a:txBody>
                    <a:bodyPr/>
                    <a:lstStyle/>
                    <a:p>
                      <a:pPr marL="0" marR="0" lvl="0" indent="0" algn="ctr" defTabSz="914400" rtl="0" eaLnBrk="0" fontAlgn="base" latinLnBrk="0" hangingPunct="0">
                        <a:lnSpc>
                          <a:spcPct val="100000"/>
                        </a:lnSpc>
                        <a:spcBef>
                          <a:spcPct val="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Специализированная пищевая продукция, </a:t>
                      </a:r>
                    </a:p>
                    <a:p>
                      <a:pPr marL="0" marR="0" lvl="0" indent="0" algn="ctr" defTabSz="914400" rtl="0" eaLnBrk="0" fontAlgn="base" latinLnBrk="0" hangingPunct="0">
                        <a:lnSpc>
                          <a:spcPct val="100000"/>
                        </a:lnSpc>
                        <a:spcBef>
                          <a:spcPct val="0"/>
                        </a:spcBef>
                        <a:spcAft>
                          <a:spcPct val="0"/>
                        </a:spcAft>
                        <a:buClr>
                          <a:schemeClr val="accent1"/>
                        </a:buClr>
                        <a:buSzPct val="68000"/>
                        <a:buFont typeface="Wingdings 3" pitchFamily="18" charset="2"/>
                        <a:buNone/>
                        <a:tabLst/>
                      </a:pPr>
                      <a:endParaRPr kumimoji="0" lang="ru-RU" sz="1200" b="1" i="0" u="none" strike="noStrike" cap="none" normalizeH="0" baseline="0" dirty="0" smtClean="0">
                        <a:ln>
                          <a:noFill/>
                        </a:ln>
                        <a:solidFill>
                          <a:srgbClr val="002060"/>
                        </a:solidFill>
                        <a:effectLst/>
                        <a:latin typeface="Arial" charset="0"/>
                        <a:ea typeface="Times"/>
                        <a:cs typeface="Arial" charset="0"/>
                      </a:endParaRPr>
                    </a:p>
                    <a:p>
                      <a:pPr marL="0" marR="0" lvl="0" indent="0" algn="ctr" defTabSz="914400" rtl="0" eaLnBrk="0" fontAlgn="base" latinLnBrk="0" hangingPunct="0">
                        <a:lnSpc>
                          <a:spcPct val="100000"/>
                        </a:lnSpc>
                        <a:spcBef>
                          <a:spcPct val="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пищевая продукция </a:t>
                      </a:r>
                    </a:p>
                    <a:p>
                      <a:pPr marL="0" marR="0" lvl="0" indent="0" algn="ctr" defTabSz="914400" rtl="0" eaLnBrk="0" fontAlgn="base" latinLnBrk="0" hangingPunct="0">
                        <a:lnSpc>
                          <a:spcPct val="100000"/>
                        </a:lnSpc>
                        <a:spcBef>
                          <a:spcPct val="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нового вида</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endParaRPr kumimoji="0" lang="ru-RU" sz="1200" b="1" i="0" u="none" strike="noStrike" cap="none" normalizeH="0" baseline="0" dirty="0" smtClean="0">
                        <a:ln>
                          <a:noFill/>
                        </a:ln>
                        <a:solidFill>
                          <a:srgbClr val="002060"/>
                        </a:solidFill>
                        <a:effectLst/>
                        <a:latin typeface="Arial" charset="0"/>
                        <a:ea typeface="Times"/>
                        <a:cs typeface="Arial" charset="0"/>
                      </a:endParaRPr>
                    </a:p>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Непереработанная пищевая продукция животного происхождения</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r>
              <a:tr h="841375">
                <a:tc>
                  <a:txBody>
                    <a:bodyPr/>
                    <a:lstStyle/>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декларирование на основании собственных доказательств </a:t>
                      </a:r>
                      <a:br>
                        <a:rPr kumimoji="0" lang="ru-RU" sz="1200" b="1" i="0" u="none" strike="noStrike" cap="none" normalizeH="0" baseline="0" dirty="0" smtClean="0">
                          <a:ln>
                            <a:noFill/>
                          </a:ln>
                          <a:solidFill>
                            <a:srgbClr val="002060"/>
                          </a:solidFill>
                          <a:effectLst/>
                          <a:latin typeface="Arial" charset="0"/>
                          <a:ea typeface="Times"/>
                          <a:cs typeface="Arial" charset="0"/>
                        </a:rPr>
                      </a:br>
                      <a:r>
                        <a:rPr kumimoji="0" lang="ru-RU" sz="1200" b="1" i="0" u="none" strike="noStrike" cap="none" normalizeH="0" baseline="0" dirty="0" smtClean="0">
                          <a:ln>
                            <a:noFill/>
                          </a:ln>
                          <a:solidFill>
                            <a:srgbClr val="C00000"/>
                          </a:solidFill>
                          <a:effectLst/>
                          <a:latin typeface="Arial" charset="0"/>
                          <a:ea typeface="Times"/>
                          <a:cs typeface="Arial" charset="0"/>
                        </a:rPr>
                        <a:t>(1д, 2д)</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декларирование на основании собственных доказательств и доказательств, полученных с участием третьей стороны </a:t>
                      </a:r>
                      <a:r>
                        <a:rPr kumimoji="0" lang="ru-RU" sz="1200" b="1" i="0" u="none" strike="noStrike" cap="none" normalizeH="0" baseline="0" dirty="0" smtClean="0">
                          <a:ln>
                            <a:noFill/>
                          </a:ln>
                          <a:solidFill>
                            <a:srgbClr val="C00000"/>
                          </a:solidFill>
                          <a:effectLst/>
                          <a:latin typeface="Arial" charset="0"/>
                          <a:ea typeface="Times"/>
                          <a:cs typeface="Arial" charset="0"/>
                        </a:rPr>
                        <a:t>(3д)</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endParaRPr kumimoji="0" lang="ru-RU" sz="1200" b="1" i="0" u="none" strike="noStrike" cap="none" normalizeH="0" baseline="0" dirty="0" smtClean="0">
                        <a:ln>
                          <a:noFill/>
                        </a:ln>
                        <a:solidFill>
                          <a:srgbClr val="002060"/>
                        </a:solidFill>
                        <a:effectLst/>
                        <a:latin typeface="Arial" charset="0"/>
                        <a:ea typeface="Times"/>
                        <a:cs typeface="Arial" charset="0"/>
                      </a:endParaRPr>
                    </a:p>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endParaRPr kumimoji="0" lang="ru-RU" sz="1200" b="1" i="0" u="none" strike="noStrike" cap="none" normalizeH="0" baseline="0" dirty="0" smtClean="0">
                        <a:ln>
                          <a:noFill/>
                        </a:ln>
                        <a:solidFill>
                          <a:srgbClr val="002060"/>
                        </a:solidFill>
                        <a:effectLst/>
                        <a:latin typeface="Arial" charset="0"/>
                        <a:ea typeface="Times"/>
                        <a:cs typeface="Arial" charset="0"/>
                      </a:endParaRPr>
                    </a:p>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государственная регистрация</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endParaRPr kumimoji="0" lang="ru-RU" sz="1200" b="1" i="0" u="none" strike="noStrike" cap="none" normalizeH="0" baseline="0" dirty="0" smtClean="0">
                        <a:ln>
                          <a:noFill/>
                        </a:ln>
                        <a:solidFill>
                          <a:srgbClr val="002060"/>
                        </a:solidFill>
                        <a:effectLst/>
                        <a:latin typeface="Arial" charset="0"/>
                        <a:ea typeface="Times"/>
                        <a:cs typeface="Arial" charset="0"/>
                      </a:endParaRPr>
                    </a:p>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endParaRPr kumimoji="0" lang="ru-RU" sz="1200" b="1" i="0" u="none" strike="noStrike" cap="none" normalizeH="0" baseline="0" dirty="0" smtClean="0">
                        <a:ln>
                          <a:noFill/>
                        </a:ln>
                        <a:solidFill>
                          <a:srgbClr val="002060"/>
                        </a:solidFill>
                        <a:effectLst/>
                        <a:latin typeface="Arial" charset="0"/>
                        <a:ea typeface="Times"/>
                        <a:cs typeface="Arial" charset="0"/>
                      </a:endParaRPr>
                    </a:p>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r>
                        <a:rPr kumimoji="0" lang="ru-RU" sz="1200" b="1" i="0" u="none" strike="noStrike" cap="none" normalizeH="0" baseline="0" dirty="0" smtClean="0">
                          <a:ln>
                            <a:noFill/>
                          </a:ln>
                          <a:solidFill>
                            <a:srgbClr val="002060"/>
                          </a:solidFill>
                          <a:effectLst/>
                          <a:latin typeface="Arial" charset="0"/>
                          <a:ea typeface="Times"/>
                          <a:cs typeface="Arial" charset="0"/>
                        </a:rPr>
                        <a:t>ветеринарно-санитарная экспертиза</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chemeClr val="accent1">
                        <a:lumMod val="20000"/>
                        <a:lumOff val="80000"/>
                      </a:schemeClr>
                    </a:solidFill>
                  </a:tcPr>
                </a:tc>
              </a:tr>
            </a:tbl>
          </a:graphicData>
        </a:graphic>
      </p:graphicFrame>
      <p:sp>
        <p:nvSpPr>
          <p:cNvPr id="19475" name="Прямоугольник 7"/>
          <p:cNvSpPr>
            <a:spLocks noChangeArrowheads="1"/>
          </p:cNvSpPr>
          <p:nvPr/>
        </p:nvSpPr>
        <p:spPr bwMode="auto">
          <a:xfrm>
            <a:off x="171742" y="807530"/>
            <a:ext cx="8907171" cy="1138773"/>
          </a:xfrm>
          <a:prstGeom prst="rect">
            <a:avLst/>
          </a:prstGeom>
          <a:noFill/>
          <a:ln w="9525">
            <a:noFill/>
            <a:miter lim="800000"/>
            <a:headEnd/>
            <a:tailEnd/>
          </a:ln>
        </p:spPr>
        <p:txBody>
          <a:bodyPr wrap="square">
            <a:spAutoFit/>
          </a:bodyPr>
          <a:lstStyle/>
          <a:p>
            <a:pPr algn="ctr">
              <a:spcBef>
                <a:spcPts val="600"/>
              </a:spcBef>
              <a:spcAft>
                <a:spcPts val="600"/>
              </a:spcAft>
              <a:buClr>
                <a:srgbClr val="A50021"/>
              </a:buClr>
              <a:buSzPct val="120000"/>
            </a:pPr>
            <a:r>
              <a:rPr lang="ru-RU" sz="1700" b="1" i="1" dirty="0">
                <a:solidFill>
                  <a:schemeClr val="tx2"/>
                </a:solidFill>
              </a:rPr>
              <a:t>Соответствие пищевой продукции техническому регламенту </a:t>
            </a:r>
            <a:r>
              <a:rPr lang="ru-RU" sz="1700" b="1" i="1" dirty="0" smtClean="0">
                <a:solidFill>
                  <a:srgbClr val="C00000"/>
                </a:solidFill>
              </a:rPr>
              <a:t>обеспечивается выполнением его требований </a:t>
            </a:r>
            <a:r>
              <a:rPr lang="ru-RU" sz="1700" b="1" i="1" dirty="0" smtClean="0">
                <a:solidFill>
                  <a:schemeClr val="tx2"/>
                </a:solidFill>
              </a:rPr>
              <a:t>безопасности и </a:t>
            </a:r>
            <a:r>
              <a:rPr lang="ru-RU" sz="1700" b="1" i="1" dirty="0">
                <a:solidFill>
                  <a:srgbClr val="C00000"/>
                </a:solidFill>
              </a:rPr>
              <a:t>выполнением требований </a:t>
            </a:r>
            <a:r>
              <a:rPr lang="ru-RU" sz="1700" b="1" i="1" dirty="0" smtClean="0">
                <a:solidFill>
                  <a:schemeClr val="tx2"/>
                </a:solidFill>
              </a:rPr>
              <a:t>безопасности </a:t>
            </a:r>
            <a:r>
              <a:rPr lang="ru-RU" sz="1700" b="1" i="1" dirty="0">
                <a:solidFill>
                  <a:schemeClr val="tx2"/>
                </a:solidFill>
              </a:rPr>
              <a:t>технических регламентов Таможенного союза </a:t>
            </a:r>
            <a:r>
              <a:rPr lang="ru-RU" sz="1700" b="1" i="1" dirty="0">
                <a:solidFill>
                  <a:srgbClr val="C00000"/>
                </a:solidFill>
              </a:rPr>
              <a:t>на</a:t>
            </a:r>
            <a:r>
              <a:rPr lang="ru-RU" sz="1700" b="1" i="1" u="sng" dirty="0">
                <a:solidFill>
                  <a:schemeClr val="tx2"/>
                </a:solidFill>
              </a:rPr>
              <a:t> </a:t>
            </a:r>
            <a:r>
              <a:rPr lang="ru-RU" sz="1700" b="1" i="1" dirty="0">
                <a:solidFill>
                  <a:srgbClr val="C00000"/>
                </a:solidFill>
              </a:rPr>
              <a:t>отдельные виды пищевой продукции </a:t>
            </a:r>
          </a:p>
        </p:txBody>
      </p:sp>
      <p:sp>
        <p:nvSpPr>
          <p:cNvPr id="11" name="Скругленный прямоугольник 10"/>
          <p:cNvSpPr/>
          <p:nvPr/>
        </p:nvSpPr>
        <p:spPr>
          <a:xfrm>
            <a:off x="212686" y="6124898"/>
            <a:ext cx="8792746" cy="582974"/>
          </a:xfrm>
          <a:prstGeom prst="roundRect">
            <a:avLst/>
          </a:prstGeom>
          <a:solidFill>
            <a:schemeClr val="bg1"/>
          </a:solidFill>
          <a:ln w="28575">
            <a:solidFill>
              <a:schemeClr val="bg2">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i="1" dirty="0">
                <a:solidFill>
                  <a:schemeClr val="tx2"/>
                </a:solidFill>
              </a:rPr>
              <a:t>Технические регламенты на конкретные виды пищевой продукции могут устанавливать </a:t>
            </a:r>
            <a:endParaRPr lang="ru-RU" sz="1600" b="1" i="1" dirty="0" smtClean="0">
              <a:solidFill>
                <a:schemeClr val="tx2"/>
              </a:solidFill>
            </a:endParaRPr>
          </a:p>
          <a:p>
            <a:pPr algn="ctr">
              <a:defRPr/>
            </a:pPr>
            <a:r>
              <a:rPr lang="ru-RU" sz="1600" b="1" i="1" dirty="0" smtClean="0">
                <a:solidFill>
                  <a:schemeClr val="tx2"/>
                </a:solidFill>
              </a:rPr>
              <a:t>иные </a:t>
            </a:r>
            <a:r>
              <a:rPr lang="ru-RU" sz="1600" b="1" i="1" dirty="0">
                <a:solidFill>
                  <a:schemeClr val="tx2"/>
                </a:solidFill>
              </a:rPr>
              <a:t>схемы  декларирования соответствия</a:t>
            </a:r>
          </a:p>
        </p:txBody>
      </p:sp>
      <p:sp>
        <p:nvSpPr>
          <p:cNvPr id="14" name="Text Box 5"/>
          <p:cNvSpPr txBox="1">
            <a:spLocks noChangeArrowheads="1"/>
          </p:cNvSpPr>
          <p:nvPr/>
        </p:nvSpPr>
        <p:spPr bwMode="auto">
          <a:xfrm>
            <a:off x="1992702" y="142067"/>
            <a:ext cx="6971786" cy="461665"/>
          </a:xfrm>
          <a:prstGeom prst="rect">
            <a:avLst/>
          </a:prstGeom>
          <a:noFill/>
          <a:ln w="9525" algn="ctr">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wrap="square" lIns="91440" tIns="45720" rIns="91440" bIns="45720" numCol="1" anchor="ctr" anchorCtr="0" compatLnSpc="1">
            <a:prstTxWarp prst="textNoShape">
              <a:avLst/>
            </a:prstTxWarp>
            <a:spAutoFit/>
          </a:bodyPr>
          <a:lstStyle>
            <a:lvl1pPr algn="l" defTabSz="457200" rtl="0" eaLnBrk="0" fontAlgn="base" hangingPunct="0">
              <a:spcBef>
                <a:spcPct val="0"/>
              </a:spcBef>
              <a:spcAft>
                <a:spcPct val="0"/>
              </a:spcAft>
              <a:defRPr sz="4400" kern="1200">
                <a:solidFill>
                  <a:srgbClr val="032953"/>
                </a:solidFill>
                <a:latin typeface="Times"/>
                <a:ea typeface="Times"/>
                <a:cs typeface="Times"/>
              </a:defRPr>
            </a:lvl1pPr>
            <a:lvl2pPr algn="l" defTabSz="457200" rtl="0" eaLnBrk="0" fontAlgn="base" hangingPunct="0">
              <a:spcBef>
                <a:spcPct val="0"/>
              </a:spcBef>
              <a:spcAft>
                <a:spcPct val="0"/>
              </a:spcAft>
              <a:defRPr sz="4400">
                <a:solidFill>
                  <a:srgbClr val="032953"/>
                </a:solidFill>
                <a:latin typeface="Times"/>
                <a:ea typeface="Times"/>
                <a:cs typeface="Times"/>
              </a:defRPr>
            </a:lvl2pPr>
            <a:lvl3pPr algn="l" defTabSz="457200" rtl="0" eaLnBrk="0" fontAlgn="base" hangingPunct="0">
              <a:spcBef>
                <a:spcPct val="0"/>
              </a:spcBef>
              <a:spcAft>
                <a:spcPct val="0"/>
              </a:spcAft>
              <a:defRPr sz="4400">
                <a:solidFill>
                  <a:srgbClr val="032953"/>
                </a:solidFill>
                <a:latin typeface="Times"/>
                <a:ea typeface="Times"/>
                <a:cs typeface="Times"/>
              </a:defRPr>
            </a:lvl3pPr>
            <a:lvl4pPr algn="l" defTabSz="457200" rtl="0" eaLnBrk="0" fontAlgn="base" hangingPunct="0">
              <a:spcBef>
                <a:spcPct val="0"/>
              </a:spcBef>
              <a:spcAft>
                <a:spcPct val="0"/>
              </a:spcAft>
              <a:defRPr sz="4400">
                <a:solidFill>
                  <a:srgbClr val="032953"/>
                </a:solidFill>
                <a:latin typeface="Times"/>
                <a:ea typeface="Times"/>
                <a:cs typeface="Times"/>
              </a:defRPr>
            </a:lvl4pPr>
            <a:lvl5pPr algn="l" defTabSz="457200" rtl="0" eaLnBrk="0" fontAlgn="base" hangingPunct="0">
              <a:spcBef>
                <a:spcPct val="0"/>
              </a:spcBef>
              <a:spcAft>
                <a:spcPct val="0"/>
              </a:spcAft>
              <a:defRPr sz="4400">
                <a:solidFill>
                  <a:srgbClr val="032953"/>
                </a:solidFill>
                <a:latin typeface="Times"/>
                <a:ea typeface="Times"/>
                <a:cs typeface="Times"/>
              </a:defRPr>
            </a:lvl5pPr>
            <a:lvl6pPr marL="457200" algn="l" defTabSz="457200" rtl="0" fontAlgn="base">
              <a:spcBef>
                <a:spcPct val="0"/>
              </a:spcBef>
              <a:spcAft>
                <a:spcPct val="0"/>
              </a:spcAft>
              <a:defRPr>
                <a:solidFill>
                  <a:srgbClr val="032953"/>
                </a:solidFill>
                <a:latin typeface="Times"/>
                <a:ea typeface="Times"/>
                <a:cs typeface="Times"/>
              </a:defRPr>
            </a:lvl6pPr>
            <a:lvl7pPr marL="914400" algn="l" defTabSz="457200" rtl="0" fontAlgn="base">
              <a:spcBef>
                <a:spcPct val="0"/>
              </a:spcBef>
              <a:spcAft>
                <a:spcPct val="0"/>
              </a:spcAft>
              <a:defRPr>
                <a:solidFill>
                  <a:srgbClr val="032953"/>
                </a:solidFill>
                <a:latin typeface="Times"/>
                <a:ea typeface="Times"/>
                <a:cs typeface="Times"/>
              </a:defRPr>
            </a:lvl7pPr>
            <a:lvl8pPr marL="1371600" algn="l" defTabSz="457200" rtl="0" fontAlgn="base">
              <a:spcBef>
                <a:spcPct val="0"/>
              </a:spcBef>
              <a:spcAft>
                <a:spcPct val="0"/>
              </a:spcAft>
              <a:defRPr>
                <a:solidFill>
                  <a:srgbClr val="032953"/>
                </a:solidFill>
                <a:latin typeface="Times"/>
                <a:ea typeface="Times"/>
                <a:cs typeface="Times"/>
              </a:defRPr>
            </a:lvl8pPr>
            <a:lvl9pPr marL="1828800" algn="l" defTabSz="457200" rtl="0" fontAlgn="base">
              <a:spcBef>
                <a:spcPct val="0"/>
              </a:spcBef>
              <a:spcAft>
                <a:spcPct val="0"/>
              </a:spcAft>
              <a:defRPr>
                <a:solidFill>
                  <a:srgbClr val="032953"/>
                </a:solidFill>
                <a:latin typeface="Times"/>
                <a:ea typeface="Times"/>
                <a:cs typeface="Times"/>
              </a:defRPr>
            </a:lvl9pPr>
          </a:lstStyle>
          <a:p>
            <a:pPr algn="ctr" eaLnBrk="1" hangingPunct="1">
              <a:defRPr/>
            </a:pPr>
            <a:r>
              <a:rPr lang="ru-RU" sz="1800" b="1" dirty="0" smtClean="0">
                <a:solidFill>
                  <a:srgbClr val="877849"/>
                </a:solidFill>
                <a:latin typeface="+mn-lt"/>
                <a:ea typeface="+mn-ea"/>
                <a:cs typeface="+mn-cs"/>
              </a:rPr>
              <a:t> </a:t>
            </a:r>
            <a:r>
              <a:rPr lang="ru-RU" sz="2400" b="1" dirty="0" smtClean="0">
                <a:solidFill>
                  <a:srgbClr val="877849"/>
                </a:solidFill>
                <a:latin typeface="+mn-lt"/>
                <a:ea typeface="+mn-ea"/>
                <a:cs typeface="+mn-cs"/>
              </a:rPr>
              <a:t>Оценка (подтверждение) соответствия</a:t>
            </a:r>
            <a:endParaRPr lang="ru-RU" sz="2400" b="1" dirty="0">
              <a:solidFill>
                <a:srgbClr val="877849"/>
              </a:solidFill>
              <a:latin typeface="+mn-lt"/>
              <a:ea typeface="+mn-ea"/>
              <a:cs typeface="+mn-cs"/>
            </a:endParaRPr>
          </a:p>
        </p:txBody>
      </p:sp>
      <p:sp>
        <p:nvSpPr>
          <p:cNvPr id="9" name="Скругленный прямоугольник 8"/>
          <p:cNvSpPr/>
          <p:nvPr/>
        </p:nvSpPr>
        <p:spPr>
          <a:xfrm>
            <a:off x="212686" y="4342879"/>
            <a:ext cx="8745576" cy="1636819"/>
          </a:xfrm>
          <a:prstGeom prst="roundRect">
            <a:avLst/>
          </a:prstGeom>
          <a:solidFill>
            <a:schemeClr val="accent3">
              <a:lumMod val="20000"/>
              <a:lumOff val="80000"/>
            </a:schemeClr>
          </a:solidFill>
          <a:ln>
            <a:solidFill>
              <a:schemeClr val="bg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kumimoji="1" lang="ru-RU" sz="1400" b="1" dirty="0">
                <a:solidFill>
                  <a:srgbClr val="002060"/>
                </a:solidFill>
                <a:effectLst>
                  <a:outerShdw blurRad="38100" dist="38100" dir="2700000" algn="tl">
                    <a:srgbClr val="C0C0C0"/>
                  </a:outerShdw>
                </a:effectLst>
                <a:latin typeface="Arial" pitchFamily="34" charset="0"/>
                <a:ea typeface="+mj-ea"/>
                <a:cs typeface="Arial" pitchFamily="34" charset="0"/>
              </a:rPr>
              <a:t>Оценка соответствия </a:t>
            </a:r>
            <a:r>
              <a:rPr lang="ru-RU" sz="1400" b="1" dirty="0">
                <a:solidFill>
                  <a:srgbClr val="002060"/>
                </a:solidFill>
                <a:latin typeface="Arial" charset="0"/>
                <a:ea typeface="+mj-ea"/>
                <a:cs typeface="Arial" charset="0"/>
              </a:rPr>
              <a:t>пищевой продукции </a:t>
            </a:r>
            <a:r>
              <a:rPr lang="ru-RU" sz="1400" b="1" dirty="0">
                <a:solidFill>
                  <a:srgbClr val="C00000"/>
                </a:solidFill>
                <a:latin typeface="Arial" charset="0"/>
                <a:ea typeface="+mj-ea"/>
                <a:cs typeface="Arial" charset="0"/>
              </a:rPr>
              <a:t>непромышленного</a:t>
            </a:r>
            <a:r>
              <a:rPr lang="ru-RU" sz="1400" b="1" dirty="0">
                <a:solidFill>
                  <a:srgbClr val="002060"/>
                </a:solidFill>
                <a:latin typeface="Arial" charset="0"/>
                <a:ea typeface="+mj-ea"/>
                <a:cs typeface="Arial" charset="0"/>
              </a:rPr>
              <a:t> изготовления и </a:t>
            </a:r>
            <a:r>
              <a:rPr kumimoji="1" lang="ru-RU" sz="1400" b="1" dirty="0">
                <a:solidFill>
                  <a:srgbClr val="002060"/>
                </a:solidFill>
                <a:effectLst>
                  <a:outerShdw blurRad="38100" dist="38100" dir="2700000" algn="tl">
                    <a:srgbClr val="C0C0C0"/>
                  </a:outerShdw>
                </a:effectLst>
                <a:latin typeface="Arial" pitchFamily="34" charset="0"/>
                <a:ea typeface="+mj-ea"/>
                <a:cs typeface="Arial" pitchFamily="34" charset="0"/>
              </a:rPr>
              <a:t>пищевой продукции предприятий </a:t>
            </a:r>
            <a:r>
              <a:rPr kumimoji="1" lang="ru-RU" sz="1400" b="1" dirty="0">
                <a:solidFill>
                  <a:srgbClr val="C00000"/>
                </a:solidFill>
                <a:effectLst>
                  <a:outerShdw blurRad="38100" dist="38100" dir="2700000" algn="tl">
                    <a:srgbClr val="C0C0C0"/>
                  </a:outerShdw>
                </a:effectLst>
                <a:latin typeface="Arial" pitchFamily="34" charset="0"/>
                <a:ea typeface="+mj-ea"/>
                <a:cs typeface="Arial" pitchFamily="34" charset="0"/>
              </a:rPr>
              <a:t>общественного</a:t>
            </a:r>
            <a:r>
              <a:rPr kumimoji="1" lang="ru-RU" sz="1400" b="1" dirty="0">
                <a:solidFill>
                  <a:srgbClr val="002060"/>
                </a:solidFill>
                <a:effectLst>
                  <a:outerShdw blurRad="38100" dist="38100" dir="2700000" algn="tl">
                    <a:srgbClr val="C0C0C0"/>
                  </a:outerShdw>
                </a:effectLst>
                <a:latin typeface="Arial" pitchFamily="34" charset="0"/>
                <a:ea typeface="+mj-ea"/>
                <a:cs typeface="Arial" pitchFamily="34" charset="0"/>
              </a:rPr>
              <a:t> питания, </a:t>
            </a:r>
            <a:r>
              <a:rPr kumimoji="1" lang="ru-RU" sz="1400" b="1" u="sng" dirty="0">
                <a:solidFill>
                  <a:srgbClr val="C00000"/>
                </a:solidFill>
                <a:effectLst>
                  <a:outerShdw blurRad="38100" dist="38100" dir="2700000" algn="tl">
                    <a:srgbClr val="C0C0C0"/>
                  </a:outerShdw>
                </a:effectLst>
                <a:latin typeface="Arial" pitchFamily="34" charset="0"/>
                <a:ea typeface="+mj-ea"/>
                <a:cs typeface="Arial" pitchFamily="34" charset="0"/>
              </a:rPr>
              <a:t>предназначенной для реализации при оказании услуг</a:t>
            </a:r>
            <a:r>
              <a:rPr lang="ru-RU" sz="1400" b="1" dirty="0">
                <a:solidFill>
                  <a:srgbClr val="002060"/>
                </a:solidFill>
                <a:latin typeface="Arial" charset="0"/>
                <a:ea typeface="+mj-ea"/>
                <a:cs typeface="Arial" charset="0"/>
              </a:rPr>
              <a:t>, а также процессов реализации указанной пищевой продукции </a:t>
            </a:r>
            <a:r>
              <a:rPr kumimoji="1" lang="ru-RU" sz="1400" b="1" dirty="0">
                <a:solidFill>
                  <a:srgbClr val="002060"/>
                </a:solidFill>
                <a:effectLst>
                  <a:outerShdw blurRad="38100" dist="38100" dir="2700000" algn="tl">
                    <a:srgbClr val="C0C0C0"/>
                  </a:outerShdw>
                </a:effectLst>
                <a:latin typeface="Arial" pitchFamily="34" charset="0"/>
                <a:ea typeface="+mj-ea"/>
                <a:cs typeface="Arial" pitchFamily="34" charset="0"/>
              </a:rPr>
              <a:t>проводится в форме </a:t>
            </a:r>
            <a:r>
              <a:rPr kumimoji="1" lang="ru-RU" sz="1400" b="1" u="sng" dirty="0">
                <a:solidFill>
                  <a:srgbClr val="C00000"/>
                </a:solidFill>
                <a:effectLst>
                  <a:outerShdw blurRad="38100" dist="38100" dir="2700000" algn="tl">
                    <a:srgbClr val="C0C0C0"/>
                  </a:outerShdw>
                </a:effectLst>
                <a:latin typeface="Arial" pitchFamily="34" charset="0"/>
                <a:ea typeface="+mj-ea"/>
                <a:cs typeface="Arial" pitchFamily="34" charset="0"/>
              </a:rPr>
              <a:t>государственного надзора (контроля</a:t>
            </a:r>
            <a:r>
              <a:rPr kumimoji="1" lang="ru-RU" sz="1400" b="1" dirty="0">
                <a:solidFill>
                  <a:srgbClr val="C00000"/>
                </a:solidFill>
                <a:effectLst>
                  <a:outerShdw blurRad="38100" dist="38100" dir="2700000" algn="tl">
                    <a:srgbClr val="C0C0C0"/>
                  </a:outerShdw>
                </a:effectLst>
                <a:latin typeface="Arial" pitchFamily="34" charset="0"/>
                <a:ea typeface="+mj-ea"/>
                <a:cs typeface="Arial" pitchFamily="34" charset="0"/>
              </a:rPr>
              <a:t>) </a:t>
            </a:r>
            <a:r>
              <a:rPr lang="ru-RU" sz="1400" b="1" dirty="0">
                <a:solidFill>
                  <a:srgbClr val="002060"/>
                </a:solidFill>
                <a:latin typeface="Arial" charset="0"/>
                <a:ea typeface="+mj-ea"/>
                <a:cs typeface="Arial" charset="0"/>
              </a:rPr>
              <a:t>за соблюдением требований к пищевой продукции, установленных настоящим техническим регламентом и (или) техническими регламентами Таможенного союза на отдельные виды пищевой </a:t>
            </a:r>
            <a:r>
              <a:rPr lang="ru-RU" sz="1400" b="1" dirty="0" smtClean="0">
                <a:solidFill>
                  <a:srgbClr val="002060"/>
                </a:solidFill>
                <a:latin typeface="Arial" charset="0"/>
                <a:ea typeface="+mj-ea"/>
                <a:cs typeface="Arial" charset="0"/>
              </a:rPr>
              <a:t>продукции</a:t>
            </a:r>
            <a:endParaRPr lang="ru-RU" sz="1400" b="1" u="sng" dirty="0">
              <a:solidFill>
                <a:srgbClr val="002060"/>
              </a:solidFill>
            </a:endParaRPr>
          </a:p>
        </p:txBody>
      </p:sp>
    </p:spTree>
    <p:extLst>
      <p:ext uri="{BB962C8B-B14F-4D97-AF65-F5344CB8AC3E}">
        <p14:creationId xmlns:p14="http://schemas.microsoft.com/office/powerpoint/2010/main" xmlns="" val="21742642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xmlns="" val="4054358550"/>
              </p:ext>
            </p:extLst>
          </p:nvPr>
        </p:nvGraphicFramePr>
        <p:xfrm>
          <a:off x="327805" y="974547"/>
          <a:ext cx="8453226" cy="5775972"/>
        </p:xfrm>
        <a:graphic>
          <a:graphicData uri="http://schemas.openxmlformats.org/drawingml/2006/table">
            <a:tbl>
              <a:tblPr firstRow="1" bandRow="1">
                <a:tableStyleId>{F5AB1C69-6EDB-4FF4-983F-18BD219EF322}</a:tableStyleId>
              </a:tblPr>
              <a:tblGrid>
                <a:gridCol w="4571999"/>
                <a:gridCol w="585903"/>
                <a:gridCol w="644737"/>
                <a:gridCol w="716376"/>
                <a:gridCol w="644737"/>
                <a:gridCol w="644737"/>
                <a:gridCol w="644737"/>
              </a:tblGrid>
              <a:tr h="631452">
                <a:tc>
                  <a:txBody>
                    <a:bodyPr/>
                    <a:lstStyle/>
                    <a:p>
                      <a:r>
                        <a:rPr lang="ru-RU" sz="1800" b="1" kern="1200" dirty="0" smtClean="0">
                          <a:solidFill>
                            <a:srgbClr val="800000"/>
                          </a:solidFill>
                          <a:latin typeface="Arial" charset="0"/>
                          <a:ea typeface="+mn-ea"/>
                          <a:cs typeface="+mn-cs"/>
                        </a:rPr>
                        <a:t>Наименование ТР ТС</a:t>
                      </a:r>
                      <a:endParaRPr lang="ru-RU" sz="1800" b="1" kern="1200" dirty="0">
                        <a:solidFill>
                          <a:srgbClr val="800000"/>
                        </a:solidFill>
                        <a:latin typeface="Arial" charset="0"/>
                        <a:ea typeface="+mn-ea"/>
                        <a:cs typeface="+mn-cs"/>
                      </a:endParaRPr>
                    </a:p>
                  </a:txBody>
                  <a:tcPr marL="91438" marR="91438" marT="45721" marB="45721" anchor="ctr" anchorCtr="1">
                    <a:solidFill>
                      <a:schemeClr val="tx2">
                        <a:lumMod val="20000"/>
                        <a:lumOff val="80000"/>
                      </a:schemeClr>
                    </a:solidFill>
                  </a:tcPr>
                </a:tc>
                <a:tc gridSpan="6">
                  <a:txBody>
                    <a:bodyPr/>
                    <a:lstStyle/>
                    <a:p>
                      <a:pPr marL="0" algn="ctr" defTabSz="914400" rtl="0" eaLnBrk="1" latinLnBrk="0" hangingPunct="1"/>
                      <a:r>
                        <a:rPr lang="ru-RU" sz="1800" b="1" kern="1200" dirty="0" smtClean="0">
                          <a:solidFill>
                            <a:srgbClr val="800000"/>
                          </a:solidFill>
                          <a:latin typeface="Arial" charset="0"/>
                          <a:ea typeface="+mn-ea"/>
                          <a:cs typeface="+mn-cs"/>
                        </a:rPr>
                        <a:t>Схемы декларирования соответствия</a:t>
                      </a:r>
                      <a:endParaRPr lang="ru-RU" sz="1800" b="1" kern="1200" dirty="0">
                        <a:solidFill>
                          <a:srgbClr val="800000"/>
                        </a:solidFill>
                        <a:latin typeface="Arial" charset="0"/>
                        <a:ea typeface="+mn-ea"/>
                        <a:cs typeface="+mn-cs"/>
                      </a:endParaRPr>
                    </a:p>
                  </a:txBody>
                  <a:tcPr marL="91438" marR="91438" marT="45721" marB="45721">
                    <a:solidFill>
                      <a:schemeClr val="tx2">
                        <a:lumMod val="20000"/>
                        <a:lumOff val="80000"/>
                      </a:schemeClr>
                    </a:solidFill>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r>
              <a:tr h="601383">
                <a:tc>
                  <a:txBody>
                    <a:bodyPr/>
                    <a:lstStyle/>
                    <a:p>
                      <a:r>
                        <a:rPr kumimoji="0" lang="ru-RU" sz="1700" b="1" i="0" u="none" strike="noStrike" kern="1200" cap="none" normalizeH="0" baseline="0" dirty="0" smtClean="0">
                          <a:ln>
                            <a:noFill/>
                          </a:ln>
                          <a:solidFill>
                            <a:srgbClr val="C00000"/>
                          </a:solidFill>
                          <a:effectLst/>
                          <a:latin typeface="Arial" pitchFamily="34" charset="0"/>
                          <a:ea typeface="+mn-ea"/>
                          <a:cs typeface="Arial" pitchFamily="34" charset="0"/>
                        </a:rPr>
                        <a:t>ТР ТС  021/2011 «О безопасности пищевой продукции»</a:t>
                      </a:r>
                    </a:p>
                  </a:txBody>
                  <a:tcPr marL="91438" marR="91438" marT="45721" marB="45721"/>
                </a:tc>
                <a:tc>
                  <a:txBody>
                    <a:bodyPr/>
                    <a:lstStyle/>
                    <a:p>
                      <a:r>
                        <a:rPr kumimoji="0" lang="ru-RU" sz="1800" b="1" i="0" u="none" strike="noStrike" kern="1200" cap="none" normalizeH="0" baseline="0" dirty="0" smtClean="0">
                          <a:ln>
                            <a:noFill/>
                          </a:ln>
                          <a:solidFill>
                            <a:srgbClr val="C00000"/>
                          </a:solidFill>
                          <a:effectLst/>
                          <a:latin typeface="Arial" pitchFamily="34" charset="0"/>
                          <a:ea typeface="+mn-ea"/>
                          <a:cs typeface="Arial" pitchFamily="34" charset="0"/>
                        </a:rPr>
                        <a:t>1д</a:t>
                      </a:r>
                      <a:endParaRPr kumimoji="0" lang="ru-RU" sz="1800" b="1" i="0" u="none" strike="noStrike" kern="1200" cap="none" normalizeH="0" baseline="0" dirty="0">
                        <a:ln>
                          <a:noFill/>
                        </a:ln>
                        <a:solidFill>
                          <a:srgbClr val="C00000"/>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C00000"/>
                          </a:solidFill>
                          <a:effectLst/>
                          <a:latin typeface="Arial" pitchFamily="34" charset="0"/>
                          <a:ea typeface="+mn-ea"/>
                          <a:cs typeface="Arial" pitchFamily="34" charset="0"/>
                        </a:rPr>
                        <a:t>2д</a:t>
                      </a:r>
                      <a:endParaRPr kumimoji="0" lang="ru-RU" sz="1800" b="1" i="0" u="none" strike="noStrike" kern="1200" cap="none" normalizeH="0" baseline="0" dirty="0">
                        <a:ln>
                          <a:noFill/>
                        </a:ln>
                        <a:solidFill>
                          <a:srgbClr val="C00000"/>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C00000"/>
                          </a:solidFill>
                          <a:effectLst/>
                          <a:latin typeface="Arial" pitchFamily="34" charset="0"/>
                          <a:ea typeface="+mn-ea"/>
                          <a:cs typeface="Arial" pitchFamily="34" charset="0"/>
                        </a:rPr>
                        <a:t>3д</a:t>
                      </a:r>
                      <a:endParaRPr kumimoji="0" lang="ru-RU" sz="1800" b="1" i="0" u="none" strike="noStrike" kern="1200" cap="none" normalizeH="0" baseline="0" dirty="0">
                        <a:ln>
                          <a:noFill/>
                        </a:ln>
                        <a:solidFill>
                          <a:srgbClr val="C00000"/>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C00000"/>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C00000"/>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C00000"/>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C00000"/>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C00000"/>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C00000"/>
                        </a:solidFill>
                        <a:effectLst/>
                        <a:latin typeface="Arial" pitchFamily="34" charset="0"/>
                        <a:ea typeface="+mn-ea"/>
                        <a:cs typeface="Arial" pitchFamily="34" charset="0"/>
                      </a:endParaRPr>
                    </a:p>
                  </a:txBody>
                  <a:tcPr marL="91438" marR="91438" marT="45721" marB="45721" anchor="ctr" anchorCtr="1"/>
                </a:tc>
              </a:tr>
              <a:tr h="360831">
                <a:tc>
                  <a:txBody>
                    <a:bodyPr/>
                    <a:lstStyle/>
                    <a:p>
                      <a:r>
                        <a:rPr kumimoji="0" lang="ru-RU" sz="1700" b="1" i="0" u="none" strike="noStrike" kern="1200" cap="none" normalizeH="0" baseline="0" dirty="0" smtClean="0">
                          <a:ln>
                            <a:noFill/>
                          </a:ln>
                          <a:solidFill>
                            <a:srgbClr val="000099"/>
                          </a:solidFill>
                          <a:effectLst/>
                          <a:latin typeface="Arial" pitchFamily="34" charset="0"/>
                          <a:ea typeface="+mn-ea"/>
                          <a:cs typeface="Arial" pitchFamily="34" charset="0"/>
                        </a:rPr>
                        <a:t>ТР ТС 015/2011 «О безопасности зерна»</a:t>
                      </a:r>
                    </a:p>
                  </a:txBody>
                  <a:tcPr marL="91438" marR="91438" marT="45721" marB="4572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1д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2д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3д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4д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6д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r>
              <a:tr h="856970">
                <a:tc>
                  <a:txBody>
                    <a:bodyPr/>
                    <a:lstStyle/>
                    <a:p>
                      <a:r>
                        <a:rPr kumimoji="0" lang="ru-RU" sz="1700" b="1" i="0" u="none" strike="noStrike" kern="1200" cap="none" normalizeH="0" baseline="0" dirty="0" smtClean="0">
                          <a:ln>
                            <a:noFill/>
                          </a:ln>
                          <a:solidFill>
                            <a:srgbClr val="000099"/>
                          </a:solidFill>
                          <a:effectLst/>
                          <a:latin typeface="Arial" pitchFamily="34" charset="0"/>
                          <a:ea typeface="+mn-ea"/>
                          <a:cs typeface="Arial" pitchFamily="34" charset="0"/>
                        </a:rPr>
                        <a:t>ТР ТС 023/2011 «Технический регламент на соковую продукцию из фруктов и овощей»</a:t>
                      </a:r>
                    </a:p>
                  </a:txBody>
                  <a:tcPr marL="91438" marR="91438" marT="45721" marB="4572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1д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2д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3д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4д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r>
              <a:tr h="601383">
                <a:tc>
                  <a:txBody>
                    <a:bodyPr/>
                    <a:lstStyle/>
                    <a:p>
                      <a:r>
                        <a:rPr kumimoji="0" lang="ru-RU" sz="1700" b="1" i="0" u="none" strike="noStrike" kern="1200" cap="none" normalizeH="0" baseline="0" dirty="0" smtClean="0">
                          <a:ln>
                            <a:noFill/>
                          </a:ln>
                          <a:solidFill>
                            <a:srgbClr val="000099"/>
                          </a:solidFill>
                          <a:effectLst/>
                          <a:latin typeface="Arial" pitchFamily="34" charset="0"/>
                          <a:ea typeface="+mn-ea"/>
                          <a:cs typeface="Arial" pitchFamily="34" charset="0"/>
                        </a:rPr>
                        <a:t>ТР ТС 024/2011 «Технический регламент на масложировую продукцию»</a:t>
                      </a:r>
                    </a:p>
                  </a:txBody>
                  <a:tcPr marL="91438" marR="91438" marT="45721" marB="4572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1д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2д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3д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4д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6д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r>
              <a:tr h="998694">
                <a:tc rowSpan="3">
                  <a:txBody>
                    <a:bodyPr/>
                    <a:lstStyle/>
                    <a:p>
                      <a:r>
                        <a:rPr kumimoji="0" lang="ru-RU" sz="1700" b="1" i="0" u="none" strike="noStrike" kern="1200" cap="none" normalizeH="0" baseline="0" dirty="0" smtClean="0">
                          <a:ln>
                            <a:noFill/>
                          </a:ln>
                          <a:solidFill>
                            <a:srgbClr val="000099"/>
                          </a:solidFill>
                          <a:effectLst/>
                          <a:latin typeface="Arial" pitchFamily="34" charset="0"/>
                          <a:ea typeface="+mn-ea"/>
                          <a:cs typeface="Arial" pitchFamily="34" charset="0"/>
                        </a:rPr>
                        <a:t>ТР ТС 029/2012 «Требования безопасности пищевых добавок, ароматизаторов и технологических вспомогательных средств»</a:t>
                      </a:r>
                    </a:p>
                    <a:p>
                      <a:endParaRPr kumimoji="0" lang="ru-RU" sz="1700" b="1" i="0" u="none" strike="noStrike" kern="1200" cap="none" normalizeH="0" baseline="0" dirty="0" smtClean="0">
                        <a:ln>
                          <a:noFill/>
                        </a:ln>
                        <a:solidFill>
                          <a:srgbClr val="000099"/>
                        </a:solidFill>
                        <a:effectLst/>
                        <a:latin typeface="Arial" pitchFamily="34" charset="0"/>
                        <a:ea typeface="+mn-ea"/>
                        <a:cs typeface="Arial" pitchFamily="34" charset="0"/>
                      </a:endParaRPr>
                    </a:p>
                    <a:p>
                      <a:r>
                        <a:rPr kumimoji="0" lang="ru-RU" sz="1700" b="1" i="0" u="none" strike="noStrike" kern="1200" cap="none" normalizeH="0" baseline="0" dirty="0" smtClean="0">
                          <a:ln>
                            <a:noFill/>
                          </a:ln>
                          <a:solidFill>
                            <a:srgbClr val="000099"/>
                          </a:solidFill>
                          <a:effectLst/>
                          <a:latin typeface="Arial" pitchFamily="34" charset="0"/>
                          <a:ea typeface="+mn-ea"/>
                          <a:cs typeface="Arial" pitchFamily="34" charset="0"/>
                        </a:rPr>
                        <a:t>ТР ТС 033/2013 «О безопасности молока и молочной продукции»</a:t>
                      </a:r>
                    </a:p>
                    <a:p>
                      <a:endParaRPr kumimoji="0" lang="ru-RU" sz="1700" b="1" i="0" u="none" strike="noStrike" kern="1200" cap="none" normalizeH="0" baseline="0" dirty="0" smtClean="0">
                        <a:ln>
                          <a:noFill/>
                        </a:ln>
                        <a:solidFill>
                          <a:schemeClr val="bg2">
                            <a:lumMod val="25000"/>
                          </a:schemeClr>
                        </a:solidFill>
                        <a:effectLst/>
                        <a:latin typeface="Arial" pitchFamily="34" charset="0"/>
                        <a:ea typeface="+mn-ea"/>
                        <a:cs typeface="Arial" pitchFamily="34" charset="0"/>
                      </a:endParaRPr>
                    </a:p>
                    <a:p>
                      <a:pPr marL="0" algn="l" defTabSz="457200" rtl="0" eaLnBrk="1" latinLnBrk="0" hangingPunct="1"/>
                      <a:r>
                        <a:rPr kumimoji="0" lang="ru-RU" sz="1700" b="1" i="0" u="none" strike="noStrike" kern="1200" cap="none" normalizeH="0" baseline="0" dirty="0" smtClean="0">
                          <a:ln>
                            <a:noFill/>
                          </a:ln>
                          <a:solidFill>
                            <a:srgbClr val="000099"/>
                          </a:solidFill>
                          <a:effectLst/>
                          <a:latin typeface="Arial" pitchFamily="34" charset="0"/>
                          <a:ea typeface="+mn-ea"/>
                          <a:cs typeface="Arial" pitchFamily="34" charset="0"/>
                        </a:rPr>
                        <a:t>ТР ТС 034/2013 «О безопасности мяса и мясной продукции»</a:t>
                      </a:r>
                    </a:p>
                  </a:txBody>
                  <a:tcPr marL="91438" marR="91438" marT="45721" marB="4572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1д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2д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3д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endPar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endParaRPr>
                    </a:p>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p>
                    <a:p>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r>
              <a:tr h="810351">
                <a:tc vMerge="1">
                  <a:txBody>
                    <a:bodyPr/>
                    <a:lstStyle/>
                    <a:p>
                      <a:endParaRPr lang="ru-RU"/>
                    </a:p>
                  </a:txBody>
                  <a:tcPr/>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1д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2д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3д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4д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6д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r>
              <a:tr h="837033">
                <a:tc vMerge="1">
                  <a:txBody>
                    <a:bodyPr/>
                    <a:lstStyle/>
                    <a:p>
                      <a:endParaRPr lang="ru-RU"/>
                    </a:p>
                  </a:txBody>
                  <a:tcPr/>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3д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4д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c>
                  <a:txBody>
                    <a:bodyPr/>
                    <a:lstStyle/>
                    <a:p>
                      <a:r>
                        <a:rPr kumimoji="0" lang="ru-RU" sz="1800" b="1" i="0" u="none" strike="noStrike" kern="1200" cap="none" normalizeH="0" baseline="0" dirty="0" smtClean="0">
                          <a:ln>
                            <a:noFill/>
                          </a:ln>
                          <a:solidFill>
                            <a:srgbClr val="000099"/>
                          </a:solidFill>
                          <a:effectLst/>
                          <a:latin typeface="Arial" pitchFamily="34" charset="0"/>
                          <a:ea typeface="+mn-ea"/>
                          <a:cs typeface="Arial" pitchFamily="34" charset="0"/>
                        </a:rPr>
                        <a:t>6д</a:t>
                      </a:r>
                      <a:endParaRPr kumimoji="0" lang="ru-RU" sz="1800" b="1" i="0" u="none" strike="noStrike" kern="1200" cap="none" normalizeH="0" baseline="0" dirty="0">
                        <a:ln>
                          <a:noFill/>
                        </a:ln>
                        <a:solidFill>
                          <a:srgbClr val="000099"/>
                        </a:solidFill>
                        <a:effectLst/>
                        <a:latin typeface="Arial" pitchFamily="34" charset="0"/>
                        <a:ea typeface="+mn-ea"/>
                        <a:cs typeface="Arial" pitchFamily="34" charset="0"/>
                      </a:endParaRPr>
                    </a:p>
                  </a:txBody>
                  <a:tcPr marL="91438" marR="91438" marT="45721" marB="45721" anchor="ctr" anchorCtr="1"/>
                </a:tc>
              </a:tr>
            </a:tbl>
          </a:graphicData>
        </a:graphic>
      </p:graphicFrame>
      <p:sp>
        <p:nvSpPr>
          <p:cNvPr id="8" name="Text Box 5"/>
          <p:cNvSpPr txBox="1">
            <a:spLocks noChangeArrowheads="1"/>
          </p:cNvSpPr>
          <p:nvPr/>
        </p:nvSpPr>
        <p:spPr>
          <a:xfrm>
            <a:off x="2162175" y="169247"/>
            <a:ext cx="6515100" cy="400110"/>
          </a:xfrm>
          <a:prstGeom prst="rect">
            <a:avLst/>
          </a:prstGeom>
          <a:ln algn="ctr">
            <a:miter lim="800000"/>
            <a:headEnd/>
            <a:tailEnd/>
          </a:ln>
        </p:spPr>
        <p:txBody>
          <a:bodyPr wrap="square" anchor="ctr">
            <a:spAutoFit/>
          </a:bodyPr>
          <a:lstStyle>
            <a:lvl1pPr algn="r" rtl="0" fontAlgn="base">
              <a:spcBef>
                <a:spcPct val="0"/>
              </a:spcBef>
              <a:spcAft>
                <a:spcPct val="0"/>
              </a:spcAft>
              <a:defRPr sz="2800" kern="1200">
                <a:gradFill>
                  <a:gsLst>
                    <a:gs pos="0">
                      <a:schemeClr val="tx1">
                        <a:lumMod val="50000"/>
                      </a:schemeClr>
                    </a:gs>
                    <a:gs pos="61000">
                      <a:schemeClr val="tx1"/>
                    </a:gs>
                  </a:gsLst>
                  <a:lin ang="5400000" scaled="0"/>
                </a:gradFill>
                <a:latin typeface="+mj-lt"/>
                <a:ea typeface="+mj-ea"/>
                <a:cs typeface="+mj-cs"/>
              </a:defRPr>
            </a:lvl1pPr>
            <a:lvl2pPr algn="r" rtl="0" fontAlgn="base">
              <a:spcBef>
                <a:spcPct val="0"/>
              </a:spcBef>
              <a:spcAft>
                <a:spcPct val="0"/>
              </a:spcAft>
              <a:defRPr sz="2800">
                <a:solidFill>
                  <a:schemeClr val="tx1"/>
                </a:solidFill>
                <a:latin typeface="Calibri" pitchFamily="34" charset="0"/>
              </a:defRPr>
            </a:lvl2pPr>
            <a:lvl3pPr algn="r" rtl="0" fontAlgn="base">
              <a:spcBef>
                <a:spcPct val="0"/>
              </a:spcBef>
              <a:spcAft>
                <a:spcPct val="0"/>
              </a:spcAft>
              <a:defRPr sz="2800">
                <a:solidFill>
                  <a:schemeClr val="tx1"/>
                </a:solidFill>
                <a:latin typeface="Calibri" pitchFamily="34" charset="0"/>
              </a:defRPr>
            </a:lvl3pPr>
            <a:lvl4pPr algn="r" rtl="0" fontAlgn="base">
              <a:spcBef>
                <a:spcPct val="0"/>
              </a:spcBef>
              <a:spcAft>
                <a:spcPct val="0"/>
              </a:spcAft>
              <a:defRPr sz="2800">
                <a:solidFill>
                  <a:schemeClr val="tx1"/>
                </a:solidFill>
                <a:latin typeface="Calibri" pitchFamily="34" charset="0"/>
              </a:defRPr>
            </a:lvl4pPr>
            <a:lvl5pPr algn="r" rtl="0" fontAlgn="base">
              <a:spcBef>
                <a:spcPct val="0"/>
              </a:spcBef>
              <a:spcAft>
                <a:spcPct val="0"/>
              </a:spcAft>
              <a:defRPr sz="2800">
                <a:solidFill>
                  <a:schemeClr val="tx1"/>
                </a:solidFill>
                <a:latin typeface="Calibri" pitchFamily="34" charset="0"/>
              </a:defRPr>
            </a:lvl5pPr>
            <a:lvl6pPr marL="457200" algn="r" rtl="0" fontAlgn="base">
              <a:spcBef>
                <a:spcPct val="0"/>
              </a:spcBef>
              <a:spcAft>
                <a:spcPct val="0"/>
              </a:spcAft>
              <a:defRPr sz="2800">
                <a:solidFill>
                  <a:schemeClr val="tx1"/>
                </a:solidFill>
                <a:latin typeface="Calibri" pitchFamily="34" charset="0"/>
              </a:defRPr>
            </a:lvl6pPr>
            <a:lvl7pPr marL="914400" algn="r" rtl="0" fontAlgn="base">
              <a:spcBef>
                <a:spcPct val="0"/>
              </a:spcBef>
              <a:spcAft>
                <a:spcPct val="0"/>
              </a:spcAft>
              <a:defRPr sz="2800">
                <a:solidFill>
                  <a:schemeClr val="tx1"/>
                </a:solidFill>
                <a:latin typeface="Calibri" pitchFamily="34" charset="0"/>
              </a:defRPr>
            </a:lvl7pPr>
            <a:lvl8pPr marL="1371600" algn="r" rtl="0" fontAlgn="base">
              <a:spcBef>
                <a:spcPct val="0"/>
              </a:spcBef>
              <a:spcAft>
                <a:spcPct val="0"/>
              </a:spcAft>
              <a:defRPr sz="2800">
                <a:solidFill>
                  <a:schemeClr val="tx1"/>
                </a:solidFill>
                <a:latin typeface="Calibri" pitchFamily="34" charset="0"/>
              </a:defRPr>
            </a:lvl8pPr>
            <a:lvl9pPr marL="1828800" algn="r" rtl="0" fontAlgn="base">
              <a:spcBef>
                <a:spcPct val="0"/>
              </a:spcBef>
              <a:spcAft>
                <a:spcPct val="0"/>
              </a:spcAft>
              <a:defRPr sz="2800">
                <a:solidFill>
                  <a:schemeClr val="tx1"/>
                </a:solidFill>
                <a:latin typeface="Calibri" pitchFamily="34" charset="0"/>
              </a:defRPr>
            </a:lvl9pPr>
          </a:lstStyle>
          <a:p>
            <a:pPr algn="ctr" eaLnBrk="0" hangingPunct="0">
              <a:defRPr/>
            </a:pPr>
            <a:r>
              <a:rPr kumimoji="1" lang="ru-RU" sz="2000" b="1" dirty="0">
                <a:solidFill>
                  <a:srgbClr val="877849"/>
                </a:solidFill>
                <a:latin typeface="Arial" panose="020B0604020202020204" pitchFamily="34" charset="0"/>
                <a:ea typeface="Times"/>
                <a:cs typeface="Arial" panose="020B0604020202020204" pitchFamily="34" charset="0"/>
              </a:rPr>
              <a:t>ДЕКЛАРИРОВАНИЕ</a:t>
            </a:r>
            <a:r>
              <a:rPr kumimoji="1" lang="ru-RU" sz="2000" b="1" dirty="0">
                <a:solidFill>
                  <a:srgbClr val="69613B"/>
                </a:solidFill>
                <a:latin typeface="Arial" panose="020B0604020202020204" pitchFamily="34" charset="0"/>
                <a:ea typeface="+mn-ea"/>
                <a:cs typeface="Arial" panose="020B0604020202020204" pitchFamily="34" charset="0"/>
              </a:rPr>
              <a:t> </a:t>
            </a:r>
            <a:r>
              <a:rPr kumimoji="1" lang="ru-RU" sz="2000" b="1" dirty="0" smtClean="0">
                <a:solidFill>
                  <a:srgbClr val="877849"/>
                </a:solidFill>
                <a:latin typeface="Arial" panose="020B0604020202020204" pitchFamily="34" charset="0"/>
                <a:ea typeface="Times"/>
                <a:cs typeface="Arial" panose="020B0604020202020204" pitchFamily="34" charset="0"/>
              </a:rPr>
              <a:t>СООТВЕТСТВИЯ </a:t>
            </a:r>
            <a:endParaRPr kumimoji="1" lang="ru-RU" sz="2000" b="1" dirty="0">
              <a:solidFill>
                <a:srgbClr val="877849"/>
              </a:solidFill>
              <a:latin typeface="Arial" panose="020B0604020202020204" pitchFamily="34" charset="0"/>
              <a:ea typeface="Times"/>
              <a:cs typeface="Arial" panose="020B0604020202020204" pitchFamily="34" charset="0"/>
            </a:endParaRPr>
          </a:p>
        </p:txBody>
      </p:sp>
    </p:spTree>
    <p:extLst>
      <p:ext uri="{BB962C8B-B14F-4D97-AF65-F5344CB8AC3E}">
        <p14:creationId xmlns:p14="http://schemas.microsoft.com/office/powerpoint/2010/main" xmlns="" val="8948704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Box 15"/>
          <p:cNvSpPr txBox="1">
            <a:spLocks noChangeArrowheads="1"/>
          </p:cNvSpPr>
          <p:nvPr/>
        </p:nvSpPr>
        <p:spPr bwMode="auto">
          <a:xfrm>
            <a:off x="287524" y="905273"/>
            <a:ext cx="8568952" cy="5755422"/>
          </a:xfrm>
          <a:prstGeom prst="rect">
            <a:avLst/>
          </a:prstGeom>
          <a:solidFill>
            <a:schemeClr val="bg1"/>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marL="1081088" indent="-1081088" algn="ctr">
              <a:defRPr/>
            </a:pPr>
            <a:r>
              <a:rPr kumimoji="1" lang="ru-RU" sz="1600" b="1" u="sng" dirty="0" smtClean="0">
                <a:solidFill>
                  <a:srgbClr val="867C4C"/>
                </a:solidFill>
              </a:rPr>
              <a:t>при </a:t>
            </a:r>
            <a:r>
              <a:rPr kumimoji="1" lang="ru-RU" sz="1600" b="1" u="sng" dirty="0">
                <a:solidFill>
                  <a:srgbClr val="867C4C"/>
                </a:solidFill>
              </a:rPr>
              <a:t>принятии заявителем декларации о соответствии на основании </a:t>
            </a:r>
          </a:p>
          <a:p>
            <a:pPr marL="1081088" indent="-1081088" algn="ctr">
              <a:defRPr/>
            </a:pPr>
            <a:r>
              <a:rPr kumimoji="1" lang="ru-RU" sz="1600" b="1" u="sng" dirty="0">
                <a:solidFill>
                  <a:srgbClr val="867C4C"/>
                </a:solidFill>
              </a:rPr>
              <a:t>собственных </a:t>
            </a:r>
            <a:r>
              <a:rPr kumimoji="1" lang="ru-RU" sz="1600" b="1" u="sng" dirty="0" smtClean="0">
                <a:solidFill>
                  <a:srgbClr val="867C4C"/>
                </a:solidFill>
              </a:rPr>
              <a:t>доказательств:</a:t>
            </a:r>
            <a:endParaRPr kumimoji="1" lang="ru-RU" sz="1600" b="1" u="sng" dirty="0">
              <a:solidFill>
                <a:srgbClr val="867C4C"/>
              </a:solidFill>
            </a:endParaRPr>
          </a:p>
          <a:p>
            <a:pPr marL="1081088" indent="-1081088" algn="ctr">
              <a:defRPr/>
            </a:pPr>
            <a:endParaRPr kumimoji="1" lang="ru-RU" sz="800" b="1" dirty="0">
              <a:solidFill>
                <a:srgbClr val="3366FF"/>
              </a:solidFill>
            </a:endParaRPr>
          </a:p>
          <a:p>
            <a:pPr marL="1081088" indent="-1081088" algn="just">
              <a:defRPr/>
            </a:pPr>
            <a:r>
              <a:rPr kumimoji="1" lang="ru-RU" sz="1500" b="1" dirty="0">
                <a:solidFill>
                  <a:srgbClr val="867C4C"/>
                </a:solidFill>
              </a:rPr>
              <a:t>схема</a:t>
            </a:r>
            <a:r>
              <a:rPr kumimoji="1" lang="ru-RU" sz="1600" b="1" dirty="0">
                <a:solidFill>
                  <a:srgbClr val="867C4C"/>
                </a:solidFill>
              </a:rPr>
              <a:t> </a:t>
            </a:r>
            <a:r>
              <a:rPr kumimoji="1" lang="ru-RU" sz="1500" b="1" dirty="0">
                <a:solidFill>
                  <a:srgbClr val="867C4C"/>
                </a:solidFill>
              </a:rPr>
              <a:t>1д</a:t>
            </a:r>
            <a:r>
              <a:rPr kumimoji="1" lang="ru-RU" sz="1600" b="1" dirty="0">
                <a:solidFill>
                  <a:srgbClr val="867C4C"/>
                </a:solidFill>
              </a:rPr>
              <a:t> </a:t>
            </a:r>
            <a:r>
              <a:rPr kumimoji="1" lang="ru-RU" sz="1500" b="1" dirty="0">
                <a:solidFill>
                  <a:srgbClr val="000066"/>
                </a:solidFill>
              </a:rPr>
              <a:t>– для </a:t>
            </a:r>
            <a:r>
              <a:rPr kumimoji="1" lang="ru-RU" sz="1500" b="1" dirty="0">
                <a:solidFill>
                  <a:srgbClr val="C00000"/>
                </a:solidFill>
              </a:rPr>
              <a:t>серийно</a:t>
            </a:r>
            <a:r>
              <a:rPr kumimoji="1" lang="ru-RU" sz="1500" b="1" dirty="0">
                <a:solidFill>
                  <a:srgbClr val="000066"/>
                </a:solidFill>
              </a:rPr>
              <a:t> выпускаемой продукции, с проведением производственного контроля и испытаний </a:t>
            </a:r>
            <a:r>
              <a:rPr kumimoji="1" lang="ru-RU" sz="1500" b="1" dirty="0" smtClean="0">
                <a:solidFill>
                  <a:srgbClr val="000066"/>
                </a:solidFill>
              </a:rPr>
              <a:t>образцов продукции </a:t>
            </a:r>
            <a:r>
              <a:rPr kumimoji="1" lang="ru-RU" sz="1500" b="1" u="sng" dirty="0" smtClean="0">
                <a:solidFill>
                  <a:srgbClr val="000066"/>
                </a:solidFill>
              </a:rPr>
              <a:t>изготовителем</a:t>
            </a:r>
            <a:r>
              <a:rPr kumimoji="1" lang="ru-RU" sz="1500" b="1" dirty="0" smtClean="0">
                <a:solidFill>
                  <a:srgbClr val="000066"/>
                </a:solidFill>
              </a:rPr>
              <a:t> в испытательной или аккредитованной испытательной лаборатории.</a:t>
            </a:r>
          </a:p>
          <a:p>
            <a:pPr marL="1081088" indent="-1081088" algn="just">
              <a:defRPr/>
            </a:pPr>
            <a:endParaRPr kumimoji="1" lang="ru-RU" sz="800" b="1" dirty="0">
              <a:solidFill>
                <a:srgbClr val="000066"/>
              </a:solidFill>
            </a:endParaRPr>
          </a:p>
          <a:p>
            <a:pPr marL="1081088" indent="-1081088" algn="just">
              <a:defRPr/>
            </a:pPr>
            <a:r>
              <a:rPr kumimoji="1" lang="ru-RU" sz="1500" b="1" dirty="0">
                <a:solidFill>
                  <a:srgbClr val="867C4C"/>
                </a:solidFill>
              </a:rPr>
              <a:t>схема 2д </a:t>
            </a:r>
            <a:r>
              <a:rPr kumimoji="1" lang="ru-RU" sz="1500" b="1" dirty="0">
                <a:solidFill>
                  <a:srgbClr val="000066"/>
                </a:solidFill>
              </a:rPr>
              <a:t>– для </a:t>
            </a:r>
            <a:r>
              <a:rPr kumimoji="1" lang="ru-RU" sz="1500" b="1" dirty="0">
                <a:solidFill>
                  <a:srgbClr val="C00000"/>
                </a:solidFill>
              </a:rPr>
              <a:t>партии</a:t>
            </a:r>
            <a:r>
              <a:rPr kumimoji="1" lang="ru-RU" sz="1500" b="1" dirty="0">
                <a:solidFill>
                  <a:srgbClr val="000066"/>
                </a:solidFill>
              </a:rPr>
              <a:t> продукции, с проведением испытаний </a:t>
            </a:r>
            <a:r>
              <a:rPr kumimoji="1" lang="ru-RU" sz="1500" b="1" dirty="0" smtClean="0">
                <a:solidFill>
                  <a:srgbClr val="000066"/>
                </a:solidFill>
              </a:rPr>
              <a:t>партии продукции в </a:t>
            </a:r>
            <a:r>
              <a:rPr kumimoji="1" lang="ru-RU" sz="1500" b="1" dirty="0">
                <a:solidFill>
                  <a:srgbClr val="000066"/>
                </a:solidFill>
              </a:rPr>
              <a:t>лаборатории по выбору </a:t>
            </a:r>
            <a:r>
              <a:rPr kumimoji="1" lang="ru-RU" sz="1500" b="1" u="sng" dirty="0" smtClean="0">
                <a:solidFill>
                  <a:srgbClr val="000066"/>
                </a:solidFill>
              </a:rPr>
              <a:t>заявителя</a:t>
            </a:r>
            <a:r>
              <a:rPr kumimoji="1" lang="ru-RU" sz="1500" b="1" dirty="0" smtClean="0">
                <a:solidFill>
                  <a:srgbClr val="000066"/>
                </a:solidFill>
              </a:rPr>
              <a:t> в испытательной или аккредитованной испытательной лаборатории.</a:t>
            </a:r>
            <a:endParaRPr kumimoji="1" lang="ru-RU" sz="1500" b="1" dirty="0">
              <a:solidFill>
                <a:srgbClr val="000066"/>
              </a:solidFill>
            </a:endParaRPr>
          </a:p>
          <a:p>
            <a:pPr marL="1081088" indent="-1081088" algn="just">
              <a:defRPr/>
            </a:pPr>
            <a:endParaRPr kumimoji="1" lang="ru-RU" sz="800" b="1" dirty="0"/>
          </a:p>
          <a:p>
            <a:pPr algn="ctr">
              <a:defRPr/>
            </a:pPr>
            <a:r>
              <a:rPr kumimoji="1" lang="ru-RU" sz="1600" b="1" u="sng" dirty="0">
                <a:solidFill>
                  <a:srgbClr val="867C4C"/>
                </a:solidFill>
              </a:rPr>
              <a:t>при принятии заявителем декларации о соответствии на основании </a:t>
            </a:r>
            <a:r>
              <a:rPr kumimoji="1" lang="ru-RU" sz="1600" b="1" u="sng" dirty="0" smtClean="0">
                <a:solidFill>
                  <a:srgbClr val="867C4C"/>
                </a:solidFill>
              </a:rPr>
              <a:t>собственных доказательств </a:t>
            </a:r>
            <a:r>
              <a:rPr kumimoji="1" lang="ru-RU" sz="1600" b="1" u="sng" dirty="0">
                <a:solidFill>
                  <a:srgbClr val="867C4C"/>
                </a:solidFill>
              </a:rPr>
              <a:t>и доказательств,  полученных с участием органа по сертификации и (или)  аккредитованной испытательной лаборатории:</a:t>
            </a:r>
          </a:p>
          <a:p>
            <a:pPr marL="1081088" indent="-1081088" algn="just">
              <a:defRPr/>
            </a:pPr>
            <a:endParaRPr kumimoji="1" lang="ru-RU" sz="800" b="1" dirty="0">
              <a:solidFill>
                <a:srgbClr val="3366FF"/>
              </a:solidFill>
            </a:endParaRPr>
          </a:p>
          <a:p>
            <a:pPr marL="1081088" indent="-1081088" algn="just">
              <a:defRPr/>
            </a:pPr>
            <a:r>
              <a:rPr kumimoji="1" lang="ru-RU" sz="1500" b="1" dirty="0">
                <a:solidFill>
                  <a:srgbClr val="867C4C"/>
                </a:solidFill>
              </a:rPr>
              <a:t>схема 3д </a:t>
            </a:r>
            <a:r>
              <a:rPr kumimoji="1" lang="ru-RU" sz="1500" b="1" dirty="0">
                <a:solidFill>
                  <a:srgbClr val="000066"/>
                </a:solidFill>
              </a:rPr>
              <a:t>– для </a:t>
            </a:r>
            <a:r>
              <a:rPr kumimoji="1" lang="ru-RU" sz="1500" b="1" dirty="0">
                <a:solidFill>
                  <a:srgbClr val="C00000"/>
                </a:solidFill>
              </a:rPr>
              <a:t>серийно</a:t>
            </a:r>
            <a:r>
              <a:rPr kumimoji="1" lang="ru-RU" sz="1500" b="1" dirty="0">
                <a:solidFill>
                  <a:srgbClr val="000066"/>
                </a:solidFill>
              </a:rPr>
              <a:t> выпускаемой продукции, с проведением производственного контроля </a:t>
            </a:r>
            <a:r>
              <a:rPr kumimoji="1" lang="ru-RU" sz="1500" b="1" u="sng" dirty="0">
                <a:solidFill>
                  <a:srgbClr val="000066"/>
                </a:solidFill>
              </a:rPr>
              <a:t>изготовителем</a:t>
            </a:r>
            <a:r>
              <a:rPr kumimoji="1" lang="ru-RU" sz="1500" b="1" dirty="0">
                <a:solidFill>
                  <a:srgbClr val="000066"/>
                </a:solidFill>
              </a:rPr>
              <a:t> и испытаний в аккредитованной </a:t>
            </a:r>
            <a:r>
              <a:rPr kumimoji="1" lang="ru-RU" sz="1500" b="1" dirty="0" smtClean="0">
                <a:solidFill>
                  <a:srgbClr val="000066"/>
                </a:solidFill>
              </a:rPr>
              <a:t>испытательной лаборатории</a:t>
            </a:r>
            <a:endParaRPr kumimoji="1" lang="ru-RU" sz="1500" b="1" dirty="0">
              <a:solidFill>
                <a:srgbClr val="000066"/>
              </a:solidFill>
            </a:endParaRPr>
          </a:p>
          <a:p>
            <a:pPr marL="1081088" indent="-1081088" algn="just">
              <a:defRPr/>
            </a:pPr>
            <a:endParaRPr kumimoji="1" lang="ru-RU" sz="800" b="1" dirty="0">
              <a:solidFill>
                <a:srgbClr val="000066"/>
              </a:solidFill>
            </a:endParaRPr>
          </a:p>
          <a:p>
            <a:pPr marL="1081088" indent="-1081088" algn="just">
              <a:defRPr/>
            </a:pPr>
            <a:r>
              <a:rPr kumimoji="1" lang="ru-RU" sz="1500" b="1" dirty="0" smtClean="0">
                <a:solidFill>
                  <a:srgbClr val="867C4C"/>
                </a:solidFill>
              </a:rPr>
              <a:t>схема 4д </a:t>
            </a:r>
            <a:r>
              <a:rPr kumimoji="1" lang="ru-RU" sz="1500" b="1" dirty="0">
                <a:solidFill>
                  <a:srgbClr val="000066"/>
                </a:solidFill>
              </a:rPr>
              <a:t>– для </a:t>
            </a:r>
            <a:r>
              <a:rPr kumimoji="1" lang="ru-RU" sz="1500" b="1" dirty="0">
                <a:solidFill>
                  <a:srgbClr val="C00000"/>
                </a:solidFill>
              </a:rPr>
              <a:t>партии</a:t>
            </a:r>
            <a:r>
              <a:rPr kumimoji="1" lang="ru-RU" sz="1500" b="1" dirty="0">
                <a:solidFill>
                  <a:srgbClr val="000066"/>
                </a:solidFill>
              </a:rPr>
              <a:t> продукции </a:t>
            </a:r>
            <a:r>
              <a:rPr kumimoji="1" lang="ru-RU" sz="1500" b="1" dirty="0" smtClean="0">
                <a:solidFill>
                  <a:srgbClr val="000066"/>
                </a:solidFill>
              </a:rPr>
              <a:t>с </a:t>
            </a:r>
            <a:r>
              <a:rPr kumimoji="1" lang="ru-RU" sz="1500" b="1" dirty="0">
                <a:solidFill>
                  <a:srgbClr val="000066"/>
                </a:solidFill>
              </a:rPr>
              <a:t>проведением </a:t>
            </a:r>
            <a:r>
              <a:rPr kumimoji="1" lang="ru-RU" sz="1500" b="1" dirty="0" smtClean="0">
                <a:solidFill>
                  <a:srgbClr val="000066"/>
                </a:solidFill>
              </a:rPr>
              <a:t>испытаний </a:t>
            </a:r>
            <a:r>
              <a:rPr kumimoji="1" lang="ru-RU" sz="1500" b="1" u="sng" dirty="0" smtClean="0">
                <a:solidFill>
                  <a:srgbClr val="000066"/>
                </a:solidFill>
              </a:rPr>
              <a:t>заявителем</a:t>
            </a:r>
            <a:r>
              <a:rPr kumimoji="1" lang="ru-RU" sz="1500" b="1" dirty="0" smtClean="0">
                <a:solidFill>
                  <a:srgbClr val="000066"/>
                </a:solidFill>
              </a:rPr>
              <a:t>  в </a:t>
            </a:r>
            <a:r>
              <a:rPr kumimoji="1" lang="ru-RU" sz="1500" b="1" dirty="0">
                <a:solidFill>
                  <a:srgbClr val="000066"/>
                </a:solidFill>
              </a:rPr>
              <a:t>аккредитованной </a:t>
            </a:r>
            <a:r>
              <a:rPr kumimoji="1" lang="ru-RU" sz="1500" b="1" dirty="0" smtClean="0">
                <a:solidFill>
                  <a:srgbClr val="000066"/>
                </a:solidFill>
              </a:rPr>
              <a:t>испытательной лаборатории</a:t>
            </a:r>
            <a:endParaRPr kumimoji="1" lang="ru-RU" sz="1500" b="1" dirty="0">
              <a:solidFill>
                <a:srgbClr val="000066"/>
              </a:solidFill>
            </a:endParaRPr>
          </a:p>
          <a:p>
            <a:pPr marL="1081088" indent="-1081088" algn="just">
              <a:defRPr/>
            </a:pPr>
            <a:r>
              <a:rPr kumimoji="1" lang="ru-RU" sz="1500" b="1" dirty="0" smtClean="0">
                <a:solidFill>
                  <a:srgbClr val="000066"/>
                </a:solidFill>
              </a:rPr>
              <a:t> </a:t>
            </a:r>
            <a:endParaRPr kumimoji="1" lang="ru-RU" sz="1500" b="1" dirty="0">
              <a:solidFill>
                <a:srgbClr val="000066"/>
              </a:solidFill>
            </a:endParaRPr>
          </a:p>
          <a:p>
            <a:pPr marL="1081088" indent="-1081088" algn="just">
              <a:defRPr/>
            </a:pPr>
            <a:r>
              <a:rPr kumimoji="1" lang="ru-RU" sz="1500" b="1" dirty="0">
                <a:solidFill>
                  <a:srgbClr val="867C4C"/>
                </a:solidFill>
              </a:rPr>
              <a:t>схема 6д </a:t>
            </a:r>
            <a:r>
              <a:rPr kumimoji="1" lang="ru-RU" sz="1500" b="1" dirty="0">
                <a:solidFill>
                  <a:srgbClr val="000066"/>
                </a:solidFill>
              </a:rPr>
              <a:t>– для </a:t>
            </a:r>
            <a:r>
              <a:rPr kumimoji="1" lang="ru-RU" sz="1500" b="1" dirty="0">
                <a:solidFill>
                  <a:srgbClr val="C00000"/>
                </a:solidFill>
              </a:rPr>
              <a:t>серийно</a:t>
            </a:r>
            <a:r>
              <a:rPr kumimoji="1" lang="ru-RU" sz="1500" b="1" dirty="0">
                <a:solidFill>
                  <a:srgbClr val="000066"/>
                </a:solidFill>
              </a:rPr>
              <a:t> выпускаемой продукции, с проведением испытаний </a:t>
            </a:r>
            <a:br>
              <a:rPr kumimoji="1" lang="ru-RU" sz="1500" b="1" dirty="0">
                <a:solidFill>
                  <a:srgbClr val="000066"/>
                </a:solidFill>
              </a:rPr>
            </a:br>
            <a:r>
              <a:rPr kumimoji="1" lang="ru-RU" sz="1500" b="1" dirty="0">
                <a:solidFill>
                  <a:srgbClr val="000066"/>
                </a:solidFill>
              </a:rPr>
              <a:t>в аккредитованной </a:t>
            </a:r>
            <a:r>
              <a:rPr kumimoji="1" lang="ru-RU" sz="1500" b="1" dirty="0" smtClean="0">
                <a:solidFill>
                  <a:srgbClr val="000066"/>
                </a:solidFill>
              </a:rPr>
              <a:t>испытательной лаборатории</a:t>
            </a:r>
            <a:r>
              <a:rPr kumimoji="1" lang="ru-RU" sz="1500" b="1" dirty="0">
                <a:solidFill>
                  <a:srgbClr val="000066"/>
                </a:solidFill>
              </a:rPr>
              <a:t>,  при наличии у </a:t>
            </a:r>
            <a:r>
              <a:rPr kumimoji="1" lang="ru-RU" sz="1500" b="1" u="sng" dirty="0">
                <a:solidFill>
                  <a:srgbClr val="000066"/>
                </a:solidFill>
              </a:rPr>
              <a:t>изготовителя</a:t>
            </a:r>
            <a:r>
              <a:rPr kumimoji="1" lang="ru-RU" sz="1500" b="1" dirty="0">
                <a:solidFill>
                  <a:srgbClr val="000066"/>
                </a:solidFill>
              </a:rPr>
              <a:t> </a:t>
            </a:r>
            <a:r>
              <a:rPr kumimoji="1" lang="ru-RU" sz="1500" b="1" dirty="0">
                <a:solidFill>
                  <a:srgbClr val="C00000"/>
                </a:solidFill>
              </a:rPr>
              <a:t>сертифицированных систем менеджмента</a:t>
            </a:r>
            <a:r>
              <a:rPr kumimoji="1" lang="ru-RU" sz="1500" b="1" dirty="0">
                <a:solidFill>
                  <a:srgbClr val="000066"/>
                </a:solidFill>
              </a:rPr>
              <a:t> (качества, безопасности)</a:t>
            </a:r>
          </a:p>
        </p:txBody>
      </p:sp>
      <p:sp>
        <p:nvSpPr>
          <p:cNvPr id="3" name="Прямоугольник 2"/>
          <p:cNvSpPr/>
          <p:nvPr/>
        </p:nvSpPr>
        <p:spPr>
          <a:xfrm>
            <a:off x="2524836" y="199798"/>
            <a:ext cx="5957177" cy="400110"/>
          </a:xfrm>
          <a:prstGeom prst="rect">
            <a:avLst/>
          </a:prstGeom>
        </p:spPr>
        <p:txBody>
          <a:bodyPr wrap="square">
            <a:spAutoFit/>
          </a:bodyPr>
          <a:lstStyle/>
          <a:p>
            <a:pPr marL="1081088" lvl="0" indent="-1081088" algn="ctr">
              <a:defRPr/>
            </a:pPr>
            <a:r>
              <a:rPr kumimoji="1" lang="ru-RU" sz="2000" b="1" dirty="0" smtClean="0">
                <a:solidFill>
                  <a:srgbClr val="867C4C"/>
                </a:solidFill>
              </a:rPr>
              <a:t>ДЕКЛАРИРОВАНИЕ СООТВЕТСТВИЯ </a:t>
            </a:r>
            <a:endParaRPr kumimoji="1" lang="ru-RU" sz="2000" b="1" u="sng" dirty="0">
              <a:solidFill>
                <a:srgbClr val="867C4C"/>
              </a:solidFill>
            </a:endParaRPr>
          </a:p>
        </p:txBody>
      </p:sp>
    </p:spTree>
    <p:extLst>
      <p:ext uri="{BB962C8B-B14F-4D97-AF65-F5344CB8AC3E}">
        <p14:creationId xmlns:p14="http://schemas.microsoft.com/office/powerpoint/2010/main" xmlns="" val="38501508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0825" y="1687513"/>
            <a:ext cx="5300661" cy="4895850"/>
          </a:xfrm>
          <a:solidFill>
            <a:schemeClr val="bg2"/>
          </a:solidFill>
          <a:ln>
            <a:solidFill>
              <a:schemeClr val="bg1"/>
            </a:solidFill>
          </a:ln>
        </p:spPr>
        <p:txBody>
          <a:bodyPr rtlCol="0">
            <a:normAutofit/>
          </a:bodyPr>
          <a:lstStyle/>
          <a:p>
            <a:pPr marL="109537" indent="0" eaLnBrk="1" fontAlgn="auto" hangingPunct="1">
              <a:spcAft>
                <a:spcPts val="0"/>
              </a:spcAft>
              <a:buFont typeface="Wingdings 3" pitchFamily="18" charset="2"/>
              <a:buNone/>
              <a:defRPr/>
            </a:pPr>
            <a:r>
              <a:rPr lang="ru-RU" sz="1600" b="1" u="sng" dirty="0" smtClean="0">
                <a:solidFill>
                  <a:srgbClr val="C00000"/>
                </a:solidFill>
                <a:latin typeface="Arial" charset="0"/>
                <a:cs typeface="Arial" charset="0"/>
              </a:rPr>
              <a:t>Специализированная пищевая продукция:</a:t>
            </a:r>
          </a:p>
          <a:p>
            <a:pPr marL="109537" indent="0" eaLnBrk="1" fontAlgn="auto" hangingPunct="1">
              <a:spcAft>
                <a:spcPts val="0"/>
              </a:spcAft>
              <a:buFont typeface="Wingdings 3" pitchFamily="18" charset="2"/>
              <a:buNone/>
              <a:defRPr/>
            </a:pPr>
            <a:endParaRPr lang="ru-RU" sz="1600" b="1" u="sng" dirty="0" smtClean="0">
              <a:solidFill>
                <a:srgbClr val="C00000"/>
              </a:solidFill>
              <a:latin typeface="Arial" charset="0"/>
              <a:cs typeface="Arial" charset="0"/>
            </a:endParaRPr>
          </a:p>
          <a:p>
            <a:pPr marL="0" indent="0" algn="just" eaLnBrk="1" fontAlgn="auto" hangingPunct="1">
              <a:spcAft>
                <a:spcPts val="0"/>
              </a:spcAft>
              <a:buFont typeface="Wingdings 3" pitchFamily="18" charset="2"/>
              <a:buAutoNum type="arabicParenR"/>
              <a:defRPr/>
            </a:pPr>
            <a:r>
              <a:rPr lang="ru-RU" sz="1600" b="1" dirty="0" smtClean="0">
                <a:solidFill>
                  <a:srgbClr val="002060"/>
                </a:solidFill>
                <a:latin typeface="Arial" charset="0"/>
                <a:cs typeface="Arial" charset="0"/>
              </a:rPr>
              <a:t> пищевая </a:t>
            </a:r>
            <a:r>
              <a:rPr lang="ru-RU" sz="1600" b="1" dirty="0">
                <a:solidFill>
                  <a:srgbClr val="002060"/>
                </a:solidFill>
                <a:latin typeface="Arial" charset="0"/>
                <a:cs typeface="Arial" charset="0"/>
              </a:rPr>
              <a:t>продукция для детского питания, в том числе вода питьевая для детского питания</a:t>
            </a:r>
            <a:r>
              <a:rPr lang="ru-RU" sz="1600" b="1" dirty="0" smtClean="0">
                <a:solidFill>
                  <a:srgbClr val="002060"/>
                </a:solidFill>
                <a:latin typeface="Arial" charset="0"/>
                <a:cs typeface="Arial" charset="0"/>
              </a:rPr>
              <a:t>;</a:t>
            </a:r>
          </a:p>
          <a:p>
            <a:pPr marL="0" indent="0" algn="just" eaLnBrk="1" fontAlgn="auto" hangingPunct="1">
              <a:spcAft>
                <a:spcPts val="0"/>
              </a:spcAft>
              <a:buNone/>
              <a:defRPr/>
            </a:pPr>
            <a:endParaRPr lang="ru-RU" sz="800" b="1" dirty="0">
              <a:solidFill>
                <a:srgbClr val="002060"/>
              </a:solidFill>
              <a:latin typeface="Arial" charset="0"/>
              <a:cs typeface="Arial" charset="0"/>
            </a:endParaRPr>
          </a:p>
          <a:p>
            <a:pPr marL="0" indent="0" algn="just" eaLnBrk="1" fontAlgn="auto" hangingPunct="1">
              <a:spcAft>
                <a:spcPts val="0"/>
              </a:spcAft>
              <a:buFont typeface="Wingdings 3" pitchFamily="18" charset="2"/>
              <a:buNone/>
              <a:defRPr/>
            </a:pPr>
            <a:r>
              <a:rPr lang="ru-RU" sz="1600" b="1" dirty="0" smtClean="0">
                <a:solidFill>
                  <a:srgbClr val="002060"/>
                </a:solidFill>
                <a:latin typeface="Arial" charset="0"/>
                <a:cs typeface="Arial" charset="0"/>
              </a:rPr>
              <a:t>2</a:t>
            </a:r>
            <a:r>
              <a:rPr lang="ru-RU" sz="1600" b="1" dirty="0">
                <a:solidFill>
                  <a:srgbClr val="002060"/>
                </a:solidFill>
                <a:latin typeface="Arial" charset="0"/>
                <a:cs typeface="Arial" charset="0"/>
              </a:rPr>
              <a:t>) пищевая продукция для диетического лечебного и диетического профилактического </a:t>
            </a:r>
            <a:r>
              <a:rPr lang="ru-RU" sz="1600" b="1" dirty="0" smtClean="0">
                <a:solidFill>
                  <a:srgbClr val="002060"/>
                </a:solidFill>
                <a:latin typeface="Arial" charset="0"/>
                <a:cs typeface="Arial" charset="0"/>
              </a:rPr>
              <a:t>питания;</a:t>
            </a:r>
          </a:p>
          <a:p>
            <a:pPr marL="0" indent="0" algn="just" eaLnBrk="1" fontAlgn="auto" hangingPunct="1">
              <a:spcAft>
                <a:spcPts val="0"/>
              </a:spcAft>
              <a:buFont typeface="Wingdings 3" pitchFamily="18" charset="2"/>
              <a:buNone/>
              <a:defRPr/>
            </a:pPr>
            <a:endParaRPr lang="ru-RU" sz="800" b="1" dirty="0" smtClean="0">
              <a:solidFill>
                <a:srgbClr val="002060"/>
              </a:solidFill>
              <a:latin typeface="Arial" charset="0"/>
              <a:cs typeface="Arial" charset="0"/>
            </a:endParaRPr>
          </a:p>
          <a:p>
            <a:pPr marL="0" indent="0" algn="just" eaLnBrk="1" fontAlgn="auto" hangingPunct="1">
              <a:spcAft>
                <a:spcPts val="0"/>
              </a:spcAft>
              <a:buFont typeface="Wingdings 3" pitchFamily="18" charset="2"/>
              <a:buNone/>
              <a:defRPr/>
            </a:pPr>
            <a:r>
              <a:rPr lang="ru-RU" sz="1600" b="1" dirty="0" smtClean="0">
                <a:solidFill>
                  <a:srgbClr val="002060"/>
                </a:solidFill>
                <a:latin typeface="Arial" charset="0"/>
                <a:cs typeface="Arial" charset="0"/>
              </a:rPr>
              <a:t>3</a:t>
            </a:r>
            <a:r>
              <a:rPr lang="ru-RU" sz="1600" b="1" dirty="0">
                <a:solidFill>
                  <a:srgbClr val="002060"/>
                </a:solidFill>
                <a:latin typeface="Arial" charset="0"/>
                <a:cs typeface="Arial" charset="0"/>
              </a:rPr>
              <a:t>) минеральная природная, лечебно-столовая, лечебная минеральная вода с минерализацией свыше 1 мг/дм3 или при меньшей минерализации, содержащая биологически активные вещества в количестве не ниже бальнеологических норм</a:t>
            </a:r>
            <a:r>
              <a:rPr lang="ru-RU" sz="1600" b="1" dirty="0" smtClean="0">
                <a:solidFill>
                  <a:srgbClr val="002060"/>
                </a:solidFill>
                <a:latin typeface="Arial" charset="0"/>
                <a:cs typeface="Arial" charset="0"/>
              </a:rPr>
              <a:t>;</a:t>
            </a:r>
          </a:p>
          <a:p>
            <a:pPr marL="0" indent="0" algn="just" eaLnBrk="1" fontAlgn="auto" hangingPunct="1">
              <a:spcAft>
                <a:spcPts val="0"/>
              </a:spcAft>
              <a:buFont typeface="Wingdings 3" pitchFamily="18" charset="2"/>
              <a:buNone/>
              <a:defRPr/>
            </a:pPr>
            <a:endParaRPr lang="ru-RU" sz="800" b="1" dirty="0">
              <a:solidFill>
                <a:srgbClr val="002060"/>
              </a:solidFill>
              <a:latin typeface="Arial" charset="0"/>
              <a:cs typeface="Arial" charset="0"/>
            </a:endParaRPr>
          </a:p>
          <a:p>
            <a:pPr marL="0" indent="0" algn="just" eaLnBrk="1" fontAlgn="auto" hangingPunct="1">
              <a:spcAft>
                <a:spcPts val="0"/>
              </a:spcAft>
              <a:buFont typeface="Wingdings 3" pitchFamily="18" charset="2"/>
              <a:buNone/>
              <a:defRPr/>
            </a:pPr>
            <a:r>
              <a:rPr lang="ru-RU" sz="1600" b="1" dirty="0" smtClean="0">
                <a:solidFill>
                  <a:srgbClr val="002060"/>
                </a:solidFill>
                <a:latin typeface="Arial" charset="0"/>
                <a:cs typeface="Arial" charset="0"/>
              </a:rPr>
              <a:t>4</a:t>
            </a:r>
            <a:r>
              <a:rPr lang="ru-RU" sz="1600" b="1" dirty="0">
                <a:solidFill>
                  <a:srgbClr val="002060"/>
                </a:solidFill>
                <a:latin typeface="Arial" charset="0"/>
                <a:cs typeface="Arial" charset="0"/>
              </a:rPr>
              <a:t>) пищевая продукция для питания спортсменов, беременных и кормящих женщин</a:t>
            </a:r>
            <a:r>
              <a:rPr lang="ru-RU" sz="1600" b="1" dirty="0" smtClean="0">
                <a:solidFill>
                  <a:srgbClr val="002060"/>
                </a:solidFill>
                <a:latin typeface="Arial" charset="0"/>
                <a:cs typeface="Arial" charset="0"/>
              </a:rPr>
              <a:t>;</a:t>
            </a:r>
          </a:p>
          <a:p>
            <a:pPr marL="0" indent="0" algn="just" eaLnBrk="1" fontAlgn="auto" hangingPunct="1">
              <a:spcAft>
                <a:spcPts val="0"/>
              </a:spcAft>
              <a:buFont typeface="Wingdings 3" pitchFamily="18" charset="2"/>
              <a:buNone/>
              <a:defRPr/>
            </a:pPr>
            <a:endParaRPr lang="ru-RU" sz="800" b="1" dirty="0">
              <a:solidFill>
                <a:srgbClr val="002060"/>
              </a:solidFill>
              <a:latin typeface="Arial" charset="0"/>
              <a:cs typeface="Arial" charset="0"/>
            </a:endParaRPr>
          </a:p>
          <a:p>
            <a:pPr marL="0" indent="0" algn="just" eaLnBrk="1" fontAlgn="auto" hangingPunct="1">
              <a:spcAft>
                <a:spcPts val="0"/>
              </a:spcAft>
              <a:buFont typeface="Wingdings 3" pitchFamily="18" charset="2"/>
              <a:buNone/>
              <a:defRPr/>
            </a:pPr>
            <a:r>
              <a:rPr lang="ru-RU" sz="1600" b="1" dirty="0" smtClean="0">
                <a:solidFill>
                  <a:srgbClr val="002060"/>
                </a:solidFill>
                <a:latin typeface="Arial" charset="0"/>
                <a:cs typeface="Arial" charset="0"/>
              </a:rPr>
              <a:t>5</a:t>
            </a:r>
            <a:r>
              <a:rPr lang="ru-RU" sz="1600" b="1" dirty="0">
                <a:solidFill>
                  <a:srgbClr val="002060"/>
                </a:solidFill>
                <a:latin typeface="Arial" charset="0"/>
                <a:cs typeface="Arial" charset="0"/>
              </a:rPr>
              <a:t>) биологически активные добавки к пище (БАД</a:t>
            </a:r>
            <a:r>
              <a:rPr lang="ru-RU" sz="1600" b="1" dirty="0" smtClean="0">
                <a:solidFill>
                  <a:srgbClr val="002060"/>
                </a:solidFill>
                <a:latin typeface="Arial" charset="0"/>
                <a:cs typeface="Arial" charset="0"/>
              </a:rPr>
              <a:t>).</a:t>
            </a:r>
            <a:endParaRPr lang="ru-RU" dirty="0"/>
          </a:p>
        </p:txBody>
      </p:sp>
      <p:sp>
        <p:nvSpPr>
          <p:cNvPr id="7" name="Скругленный прямоугольник 6"/>
          <p:cNvSpPr/>
          <p:nvPr/>
        </p:nvSpPr>
        <p:spPr>
          <a:xfrm>
            <a:off x="5767448" y="5208951"/>
            <a:ext cx="3053024" cy="1489561"/>
          </a:xfrm>
          <a:prstGeom prst="roundRect">
            <a:avLst/>
          </a:prstGeom>
          <a:solidFill>
            <a:schemeClr val="accent5">
              <a:lumMod val="20000"/>
              <a:lumOff val="80000"/>
            </a:schemeClr>
          </a:solidFill>
          <a:ln>
            <a:solidFill>
              <a:schemeClr val="bg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rgbClr val="002060"/>
                </a:solidFill>
                <a:latin typeface="Arial" charset="0"/>
                <a:cs typeface="Arial" charset="0"/>
              </a:rPr>
              <a:t>Государственная регистрация специализированной пищевой продукции является бессрочной</a:t>
            </a:r>
          </a:p>
        </p:txBody>
      </p:sp>
      <p:sp>
        <p:nvSpPr>
          <p:cNvPr id="8" name="Text Box 10"/>
          <p:cNvSpPr txBox="1">
            <a:spLocks noChangeArrowheads="1"/>
          </p:cNvSpPr>
          <p:nvPr/>
        </p:nvSpPr>
        <p:spPr bwMode="auto">
          <a:xfrm>
            <a:off x="5776354" y="1711907"/>
            <a:ext cx="3053023" cy="1446550"/>
          </a:xfrm>
          <a:prstGeom prst="rect">
            <a:avLst/>
          </a:prstGeom>
          <a:solidFill>
            <a:schemeClr val="accent3">
              <a:lumMod val="20000"/>
              <a:lumOff val="80000"/>
            </a:schemeClr>
          </a:solidFill>
          <a:ln w="19050" algn="ctr">
            <a:solidFill>
              <a:schemeClr val="bg1"/>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268288" indent="-268288" algn="ctr">
              <a:lnSpc>
                <a:spcPct val="110000"/>
              </a:lnSpc>
              <a:buClr>
                <a:srgbClr val="800000"/>
              </a:buClr>
              <a:buFont typeface="Wingdings" pitchFamily="2" charset="2"/>
              <a:buNone/>
              <a:defRPr/>
            </a:pPr>
            <a:r>
              <a:rPr kumimoji="1" lang="ru-RU" sz="1600" b="1" dirty="0">
                <a:solidFill>
                  <a:srgbClr val="800000"/>
                </a:solidFill>
              </a:rPr>
              <a:t>	</a:t>
            </a:r>
            <a:r>
              <a:rPr lang="ru-RU" sz="1600" b="1" dirty="0">
                <a:solidFill>
                  <a:srgbClr val="002060"/>
                </a:solidFill>
                <a:ea typeface="Times"/>
              </a:rPr>
              <a:t>Порядок  государственной регистрации  специализированной </a:t>
            </a:r>
          </a:p>
          <a:p>
            <a:pPr marL="268288" indent="-268288" algn="ctr">
              <a:lnSpc>
                <a:spcPct val="110000"/>
              </a:lnSpc>
              <a:buClr>
                <a:srgbClr val="800000"/>
              </a:buClr>
              <a:buFont typeface="Wingdings" pitchFamily="2" charset="2"/>
              <a:buNone/>
              <a:defRPr/>
            </a:pPr>
            <a:r>
              <a:rPr lang="ru-RU" sz="1600" b="1" dirty="0">
                <a:solidFill>
                  <a:srgbClr val="002060"/>
                </a:solidFill>
                <a:ea typeface="Times"/>
              </a:rPr>
              <a:t>	пищевой продукции</a:t>
            </a:r>
          </a:p>
        </p:txBody>
      </p:sp>
      <p:sp>
        <p:nvSpPr>
          <p:cNvPr id="9" name="Text Box 10"/>
          <p:cNvSpPr txBox="1">
            <a:spLocks noChangeArrowheads="1"/>
          </p:cNvSpPr>
          <p:nvPr/>
        </p:nvSpPr>
        <p:spPr bwMode="auto">
          <a:xfrm>
            <a:off x="5776353" y="3741925"/>
            <a:ext cx="3053024" cy="904863"/>
          </a:xfrm>
          <a:prstGeom prst="rect">
            <a:avLst/>
          </a:prstGeom>
          <a:solidFill>
            <a:schemeClr val="accent3">
              <a:lumMod val="20000"/>
              <a:lumOff val="80000"/>
            </a:schemeClr>
          </a:solidFill>
          <a:ln w="19050" algn="ctr">
            <a:solidFill>
              <a:schemeClr val="bg1"/>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268288" indent="-268288" algn="ctr">
              <a:lnSpc>
                <a:spcPct val="110000"/>
              </a:lnSpc>
              <a:buClr>
                <a:srgbClr val="800000"/>
              </a:buClr>
              <a:buFont typeface="Wingdings" pitchFamily="2" charset="2"/>
              <a:buNone/>
              <a:defRPr/>
            </a:pPr>
            <a:r>
              <a:rPr kumimoji="1" lang="ru-RU" sz="1600" b="1" dirty="0">
                <a:solidFill>
                  <a:srgbClr val="800000"/>
                </a:solidFill>
              </a:rPr>
              <a:t>     </a:t>
            </a:r>
            <a:r>
              <a:rPr lang="ru-RU" sz="1600" b="1" dirty="0">
                <a:solidFill>
                  <a:srgbClr val="002060"/>
                </a:solidFill>
                <a:ea typeface="Times"/>
              </a:rPr>
              <a:t>Единый реестр специализированной  пищевой продукции</a:t>
            </a:r>
          </a:p>
        </p:txBody>
      </p:sp>
      <p:sp>
        <p:nvSpPr>
          <p:cNvPr id="11" name="Скругленный прямоугольник 10"/>
          <p:cNvSpPr/>
          <p:nvPr/>
        </p:nvSpPr>
        <p:spPr>
          <a:xfrm>
            <a:off x="7245052" y="3158457"/>
            <a:ext cx="1584325" cy="57467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rgbClr val="002060"/>
                </a:solidFill>
              </a:rPr>
              <a:t>Статья 25 </a:t>
            </a:r>
            <a:endParaRPr lang="ru-RU" sz="1600" b="1" dirty="0">
              <a:solidFill>
                <a:srgbClr val="002060"/>
              </a:solidFill>
              <a:latin typeface="Arial" charset="0"/>
              <a:cs typeface="Arial" charset="0"/>
            </a:endParaRPr>
          </a:p>
        </p:txBody>
      </p:sp>
      <p:sp>
        <p:nvSpPr>
          <p:cNvPr id="12" name="Скругленный прямоугольник 11"/>
          <p:cNvSpPr/>
          <p:nvPr/>
        </p:nvSpPr>
        <p:spPr>
          <a:xfrm>
            <a:off x="7236147" y="4668054"/>
            <a:ext cx="1584325" cy="540897"/>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rgbClr val="002060"/>
                </a:solidFill>
              </a:rPr>
              <a:t>Статья 26 </a:t>
            </a:r>
            <a:endParaRPr lang="ru-RU" sz="1600" b="1" dirty="0">
              <a:solidFill>
                <a:srgbClr val="002060"/>
              </a:solidFill>
              <a:latin typeface="Arial" charset="0"/>
              <a:cs typeface="Arial" charset="0"/>
            </a:endParaRPr>
          </a:p>
        </p:txBody>
      </p:sp>
      <p:sp>
        <p:nvSpPr>
          <p:cNvPr id="10" name="Прямоугольник 3"/>
          <p:cNvSpPr>
            <a:spLocks noChangeArrowheads="1"/>
          </p:cNvSpPr>
          <p:nvPr/>
        </p:nvSpPr>
        <p:spPr bwMode="auto">
          <a:xfrm>
            <a:off x="1958974" y="55562"/>
            <a:ext cx="7185025" cy="707886"/>
          </a:xfrm>
          <a:prstGeom prst="rect">
            <a:avLst/>
          </a:prstGeom>
          <a:noFill/>
          <a:ln w="9525">
            <a:noFill/>
            <a:miter lim="800000"/>
            <a:headEnd/>
            <a:tailEnd/>
          </a:ln>
        </p:spPr>
        <p:txBody>
          <a:bodyPr wrap="square">
            <a:spAutoFit/>
          </a:bodyPr>
          <a:lstStyle/>
          <a:p>
            <a:pPr algn="ctr"/>
            <a:r>
              <a:rPr lang="ru-RU" sz="2000" b="1" dirty="0">
                <a:solidFill>
                  <a:srgbClr val="69613B"/>
                </a:solidFill>
              </a:rPr>
              <a:t>Технический регламент Таможенного союза </a:t>
            </a:r>
            <a:br>
              <a:rPr lang="ru-RU" sz="2000" b="1" dirty="0">
                <a:solidFill>
                  <a:srgbClr val="69613B"/>
                </a:solidFill>
              </a:rPr>
            </a:br>
            <a:r>
              <a:rPr lang="ru-RU" sz="2000" b="1" dirty="0">
                <a:solidFill>
                  <a:srgbClr val="69613B"/>
                </a:solidFill>
              </a:rPr>
              <a:t>«О безопасности пищевой продукции</a:t>
            </a:r>
            <a:r>
              <a:rPr lang="ru-RU" sz="2000" b="1" dirty="0" smtClean="0">
                <a:solidFill>
                  <a:srgbClr val="69613B"/>
                </a:solidFill>
              </a:rPr>
              <a:t>»  </a:t>
            </a:r>
            <a:r>
              <a:rPr lang="ru-RU" sz="2000" b="1" dirty="0">
                <a:solidFill>
                  <a:srgbClr val="69613B"/>
                </a:solidFill>
              </a:rPr>
              <a:t>ТР ТС 021/2011</a:t>
            </a:r>
            <a:endParaRPr lang="ru-RU" sz="2000" dirty="0"/>
          </a:p>
        </p:txBody>
      </p:sp>
      <p:sp>
        <p:nvSpPr>
          <p:cNvPr id="13" name="Скругленный прямоугольник 12"/>
          <p:cNvSpPr/>
          <p:nvPr/>
        </p:nvSpPr>
        <p:spPr>
          <a:xfrm>
            <a:off x="241995" y="903767"/>
            <a:ext cx="8651180" cy="584791"/>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algn="ctr">
              <a:defRPr/>
            </a:pPr>
            <a:r>
              <a:rPr lang="ru-RU" sz="1700" b="1" dirty="0">
                <a:solidFill>
                  <a:schemeClr val="tx2"/>
                </a:solidFill>
                <a:latin typeface="Arial" panose="020B0604020202020204" pitchFamily="34" charset="0"/>
                <a:cs typeface="Arial" panose="020B0604020202020204" pitchFamily="34" charset="0"/>
              </a:rPr>
              <a:t>Статья 24. Государственная регистрация </a:t>
            </a:r>
          </a:p>
          <a:p>
            <a:pPr algn="ctr">
              <a:defRPr/>
            </a:pPr>
            <a:r>
              <a:rPr lang="ru-RU" sz="1700" b="1" dirty="0">
                <a:solidFill>
                  <a:schemeClr val="tx2"/>
                </a:solidFill>
                <a:latin typeface="Arial" panose="020B0604020202020204" pitchFamily="34" charset="0"/>
                <a:cs typeface="Arial" panose="020B0604020202020204" pitchFamily="34" charset="0"/>
              </a:rPr>
              <a:t>специализированной пищевой </a:t>
            </a:r>
            <a:r>
              <a:rPr lang="ru-RU" sz="1700" b="1" dirty="0" smtClean="0">
                <a:solidFill>
                  <a:schemeClr val="tx2"/>
                </a:solidFill>
                <a:latin typeface="Arial" panose="020B0604020202020204" pitchFamily="34" charset="0"/>
                <a:cs typeface="Arial" panose="020B0604020202020204" pitchFamily="34" charset="0"/>
              </a:rPr>
              <a:t>продукции</a:t>
            </a:r>
            <a:endParaRPr lang="ru-RU" sz="17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6580621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41995" y="1377950"/>
            <a:ext cx="5238055" cy="5337175"/>
          </a:xfrm>
          <a:solidFill>
            <a:schemeClr val="accent6">
              <a:lumMod val="20000"/>
              <a:lumOff val="80000"/>
            </a:schemeClr>
          </a:solidFill>
        </p:spPr>
        <p:txBody>
          <a:bodyPr rtlCol="0">
            <a:normAutofit/>
          </a:bodyPr>
          <a:lstStyle/>
          <a:p>
            <a:pPr marL="0" indent="542925" algn="just" eaLnBrk="1" fontAlgn="auto" hangingPunct="1">
              <a:spcAft>
                <a:spcPts val="0"/>
              </a:spcAft>
              <a:buFont typeface="Wingdings 3" pitchFamily="18" charset="2"/>
              <a:buNone/>
              <a:defRPr/>
            </a:pPr>
            <a:r>
              <a:rPr lang="ru-RU" sz="1500" u="sng" dirty="0" smtClean="0">
                <a:solidFill>
                  <a:srgbClr val="C00000"/>
                </a:solidFill>
              </a:rPr>
              <a:t>Не </a:t>
            </a:r>
            <a:r>
              <a:rPr lang="ru-RU" sz="1500" u="sng" dirty="0">
                <a:solidFill>
                  <a:srgbClr val="C00000"/>
                </a:solidFill>
              </a:rPr>
              <a:t>относится</a:t>
            </a:r>
            <a:r>
              <a:rPr lang="ru-RU" sz="1500" dirty="0">
                <a:solidFill>
                  <a:srgbClr val="C00000"/>
                </a:solidFill>
              </a:rPr>
              <a:t> </a:t>
            </a:r>
            <a:r>
              <a:rPr lang="ru-RU" sz="1500" dirty="0" smtClean="0">
                <a:solidFill>
                  <a:srgbClr val="032953"/>
                </a:solidFill>
              </a:rPr>
              <a:t>пищевая </a:t>
            </a:r>
            <a:r>
              <a:rPr lang="ru-RU" sz="1500" dirty="0">
                <a:solidFill>
                  <a:srgbClr val="032953"/>
                </a:solidFill>
              </a:rPr>
              <a:t>продукция, произведенная по известным и уже применявшимся технологиям, имеющая в своем составе компоненты, в том числе пищевые добавки, уже использующиеся для употребления человеком в пищу, даже в том случае, если такая продукция и компонент произведены по новой рецептуре.</a:t>
            </a:r>
          </a:p>
          <a:p>
            <a:pPr marL="0" indent="542925" algn="just" eaLnBrk="1" fontAlgn="auto" hangingPunct="1">
              <a:spcAft>
                <a:spcPts val="0"/>
              </a:spcAft>
              <a:buFont typeface="Wingdings 3" pitchFamily="18" charset="2"/>
              <a:buNone/>
              <a:defRPr/>
            </a:pPr>
            <a:r>
              <a:rPr lang="ru-RU" sz="1500" u="sng" dirty="0" smtClean="0">
                <a:solidFill>
                  <a:srgbClr val="C00000"/>
                </a:solidFill>
              </a:rPr>
              <a:t>Проводится</a:t>
            </a:r>
            <a:r>
              <a:rPr lang="ru-RU" sz="1500" dirty="0" smtClean="0">
                <a:solidFill>
                  <a:srgbClr val="C00000"/>
                </a:solidFill>
              </a:rPr>
              <a:t> </a:t>
            </a:r>
            <a:r>
              <a:rPr lang="ru-RU" sz="1500" dirty="0">
                <a:solidFill>
                  <a:srgbClr val="032953"/>
                </a:solidFill>
              </a:rPr>
              <a:t>на этапе ее подготовки к производству (изготовлению) впервые на таможенной территории </a:t>
            </a:r>
            <a:r>
              <a:rPr lang="ru-RU" sz="1500" dirty="0" smtClean="0">
                <a:solidFill>
                  <a:srgbClr val="032953"/>
                </a:solidFill>
              </a:rPr>
              <a:t>ТС, </a:t>
            </a:r>
            <a:br>
              <a:rPr lang="ru-RU" sz="1500" dirty="0" smtClean="0">
                <a:solidFill>
                  <a:srgbClr val="032953"/>
                </a:solidFill>
              </a:rPr>
            </a:br>
            <a:r>
              <a:rPr lang="ru-RU" sz="1500" dirty="0" smtClean="0">
                <a:solidFill>
                  <a:srgbClr val="032953"/>
                </a:solidFill>
              </a:rPr>
              <a:t>а </a:t>
            </a:r>
            <a:r>
              <a:rPr lang="ru-RU" sz="1500" dirty="0">
                <a:solidFill>
                  <a:srgbClr val="032953"/>
                </a:solidFill>
              </a:rPr>
              <a:t>пищевой продукции, ввозимой на таможенную территорию </a:t>
            </a:r>
            <a:r>
              <a:rPr lang="ru-RU" sz="1500" dirty="0" smtClean="0">
                <a:solidFill>
                  <a:srgbClr val="032953"/>
                </a:solidFill>
              </a:rPr>
              <a:t>ТС, </a:t>
            </a:r>
            <a:r>
              <a:rPr lang="ru-RU" sz="1500" dirty="0">
                <a:solidFill>
                  <a:srgbClr val="032953"/>
                </a:solidFill>
              </a:rPr>
              <a:t>- до ее ввоза впервые на таможенную территорию </a:t>
            </a:r>
            <a:r>
              <a:rPr lang="ru-RU" sz="1500" dirty="0" smtClean="0">
                <a:solidFill>
                  <a:srgbClr val="032953"/>
                </a:solidFill>
              </a:rPr>
              <a:t>ТС.</a:t>
            </a:r>
            <a:endParaRPr lang="ru-RU" sz="1500" dirty="0">
              <a:solidFill>
                <a:srgbClr val="032953"/>
              </a:solidFill>
            </a:endParaRPr>
          </a:p>
          <a:p>
            <a:pPr marL="0" indent="542925" algn="just" eaLnBrk="1" fontAlgn="auto" hangingPunct="1">
              <a:spcAft>
                <a:spcPts val="0"/>
              </a:spcAft>
              <a:buFont typeface="Wingdings 3" pitchFamily="18" charset="2"/>
              <a:buNone/>
              <a:defRPr/>
            </a:pPr>
            <a:r>
              <a:rPr lang="ru-RU" sz="1500" u="sng" dirty="0" smtClean="0">
                <a:solidFill>
                  <a:srgbClr val="C00000"/>
                </a:solidFill>
              </a:rPr>
              <a:t>Проводит</a:t>
            </a:r>
            <a:r>
              <a:rPr lang="ru-RU" sz="1500" dirty="0" smtClean="0"/>
              <a:t> </a:t>
            </a:r>
            <a:r>
              <a:rPr lang="ru-RU" sz="1500" dirty="0" smtClean="0">
                <a:solidFill>
                  <a:srgbClr val="032953"/>
                </a:solidFill>
              </a:rPr>
              <a:t>уполномоченный </a:t>
            </a:r>
            <a:r>
              <a:rPr lang="ru-RU" sz="1500" dirty="0">
                <a:solidFill>
                  <a:srgbClr val="032953"/>
                </a:solidFill>
              </a:rPr>
              <a:t>государством - членом </a:t>
            </a:r>
            <a:r>
              <a:rPr lang="ru-RU" sz="1500" dirty="0" smtClean="0">
                <a:solidFill>
                  <a:srgbClr val="032953"/>
                </a:solidFill>
              </a:rPr>
              <a:t>ТС </a:t>
            </a:r>
            <a:r>
              <a:rPr lang="ru-RU" sz="1500" dirty="0">
                <a:solidFill>
                  <a:srgbClr val="032953"/>
                </a:solidFill>
              </a:rPr>
              <a:t>(далее именуется - орган по регистрации пищевой продукции нового вида).</a:t>
            </a:r>
          </a:p>
          <a:p>
            <a:pPr marL="0" indent="542925" algn="just" eaLnBrk="1" fontAlgn="auto" hangingPunct="1">
              <a:spcAft>
                <a:spcPts val="0"/>
              </a:spcAft>
              <a:buFont typeface="Wingdings 3" pitchFamily="18" charset="2"/>
              <a:buNone/>
              <a:defRPr/>
            </a:pPr>
            <a:r>
              <a:rPr lang="ru-RU" sz="1500" u="sng" dirty="0" smtClean="0">
                <a:solidFill>
                  <a:srgbClr val="C00000"/>
                </a:solidFill>
              </a:rPr>
              <a:t>Факт  государственной  регистрации</a:t>
            </a:r>
            <a:r>
              <a:rPr lang="ru-RU" sz="1500" dirty="0" smtClean="0">
                <a:solidFill>
                  <a:srgbClr val="C00000"/>
                </a:solidFill>
              </a:rPr>
              <a:t> </a:t>
            </a:r>
            <a:r>
              <a:rPr lang="ru-RU" sz="1500" dirty="0" smtClean="0">
                <a:solidFill>
                  <a:srgbClr val="032953"/>
                </a:solidFill>
              </a:rPr>
              <a:t>означает</a:t>
            </a:r>
            <a:r>
              <a:rPr lang="ru-RU" sz="1500" dirty="0">
                <a:solidFill>
                  <a:srgbClr val="032953"/>
                </a:solidFill>
              </a:rPr>
              <a:t>, что в дальнейшем подобная пищевая продукция не рассматривается как пищевая продукция нового вида и не подлежит </a:t>
            </a:r>
            <a:r>
              <a:rPr lang="ru-RU" sz="1500" dirty="0" smtClean="0">
                <a:solidFill>
                  <a:srgbClr val="032953"/>
                </a:solidFill>
              </a:rPr>
              <a:t>гос. </a:t>
            </a:r>
            <a:r>
              <a:rPr lang="ru-RU" sz="1500" dirty="0">
                <a:solidFill>
                  <a:srgbClr val="032953"/>
                </a:solidFill>
              </a:rPr>
              <a:t>регистрации иным заявителем и под иными </a:t>
            </a:r>
            <a:r>
              <a:rPr lang="ru-RU" sz="1500" dirty="0" smtClean="0">
                <a:solidFill>
                  <a:srgbClr val="032953"/>
                </a:solidFill>
              </a:rPr>
              <a:t>наименованиями.</a:t>
            </a:r>
          </a:p>
          <a:p>
            <a:pPr marL="0" indent="542925" algn="just" eaLnBrk="1" fontAlgn="auto" hangingPunct="1">
              <a:spcAft>
                <a:spcPts val="0"/>
              </a:spcAft>
              <a:buFont typeface="Wingdings 3" pitchFamily="18" charset="2"/>
              <a:buNone/>
              <a:defRPr/>
            </a:pPr>
            <a:r>
              <a:rPr lang="ru-RU" sz="1500" u="sng" dirty="0" smtClean="0">
                <a:solidFill>
                  <a:srgbClr val="C00000"/>
                </a:solidFill>
              </a:rPr>
              <a:t>Пищевая  продукция  нового  вида</a:t>
            </a:r>
            <a:r>
              <a:rPr lang="ru-RU" sz="1500" dirty="0" smtClean="0">
                <a:solidFill>
                  <a:srgbClr val="C00000"/>
                </a:solidFill>
              </a:rPr>
              <a:t> </a:t>
            </a:r>
            <a:r>
              <a:rPr lang="ru-RU" sz="1500" dirty="0">
                <a:solidFill>
                  <a:srgbClr val="032953"/>
                </a:solidFill>
              </a:rPr>
              <a:t>каждого наименования подлежит оценке (подтверждению) соответствия в установленном настоящим техническим регламентом порядке</a:t>
            </a:r>
            <a:r>
              <a:rPr lang="ru-RU" sz="1500" dirty="0" smtClean="0">
                <a:solidFill>
                  <a:srgbClr val="032953"/>
                </a:solidFill>
              </a:rPr>
              <a:t>.</a:t>
            </a:r>
            <a:endParaRPr lang="ru-RU" sz="1500" dirty="0">
              <a:solidFill>
                <a:srgbClr val="032953"/>
              </a:solidFill>
            </a:endParaRPr>
          </a:p>
        </p:txBody>
      </p:sp>
      <p:sp>
        <p:nvSpPr>
          <p:cNvPr id="7" name="Скругленный прямоугольник 6"/>
          <p:cNvSpPr/>
          <p:nvPr/>
        </p:nvSpPr>
        <p:spPr>
          <a:xfrm>
            <a:off x="5845324" y="4780034"/>
            <a:ext cx="3069928" cy="1408118"/>
          </a:xfrm>
          <a:prstGeom prst="roundRect">
            <a:avLst/>
          </a:prstGeom>
          <a:solidFill>
            <a:schemeClr val="accent5">
              <a:lumMod val="20000"/>
              <a:lumOff val="80000"/>
            </a:schemeClr>
          </a:solidFill>
          <a:ln>
            <a:solidFill>
              <a:schemeClr val="bg1"/>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rgbClr val="002060"/>
                </a:solidFill>
                <a:latin typeface="Arial" charset="0"/>
                <a:cs typeface="Arial" charset="0"/>
              </a:rPr>
              <a:t>Государственная регистрация пищевой продукции нового вида является бессрочной</a:t>
            </a:r>
          </a:p>
        </p:txBody>
      </p:sp>
      <p:sp>
        <p:nvSpPr>
          <p:cNvPr id="8" name="Text Box 10"/>
          <p:cNvSpPr txBox="1">
            <a:spLocks noChangeArrowheads="1"/>
          </p:cNvSpPr>
          <p:nvPr/>
        </p:nvSpPr>
        <p:spPr bwMode="auto">
          <a:xfrm>
            <a:off x="5751239" y="1472456"/>
            <a:ext cx="3141936" cy="1446550"/>
          </a:xfrm>
          <a:prstGeom prst="rect">
            <a:avLst/>
          </a:prstGeom>
          <a:solidFill>
            <a:schemeClr val="accent3">
              <a:lumMod val="20000"/>
              <a:lumOff val="80000"/>
            </a:schemeClr>
          </a:solidFill>
          <a:ln w="19050" algn="ctr">
            <a:solidFill>
              <a:schemeClr val="bg1"/>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268288" indent="-268288" algn="ctr">
              <a:lnSpc>
                <a:spcPct val="110000"/>
              </a:lnSpc>
              <a:buClr>
                <a:srgbClr val="800000"/>
              </a:buClr>
              <a:buFont typeface="Wingdings" pitchFamily="2" charset="2"/>
              <a:buNone/>
              <a:defRPr/>
            </a:pPr>
            <a:r>
              <a:rPr kumimoji="1" lang="ru-RU" sz="1600" b="1" dirty="0">
                <a:solidFill>
                  <a:srgbClr val="800000"/>
                </a:solidFill>
              </a:rPr>
              <a:t>	</a:t>
            </a:r>
            <a:r>
              <a:rPr lang="ru-RU" sz="1600" b="1" dirty="0">
                <a:solidFill>
                  <a:srgbClr val="002060"/>
                </a:solidFill>
                <a:ea typeface="Times"/>
              </a:rPr>
              <a:t>Порядок  государственной регистрации</a:t>
            </a:r>
          </a:p>
          <a:p>
            <a:pPr marL="268288" indent="-268288" algn="ctr">
              <a:lnSpc>
                <a:spcPct val="110000"/>
              </a:lnSpc>
              <a:buClr>
                <a:srgbClr val="800000"/>
              </a:buClr>
              <a:buFont typeface="Wingdings" pitchFamily="2" charset="2"/>
              <a:buNone/>
              <a:defRPr/>
            </a:pPr>
            <a:r>
              <a:rPr lang="ru-RU" sz="1600" b="1" dirty="0">
                <a:solidFill>
                  <a:srgbClr val="002060"/>
                </a:solidFill>
                <a:ea typeface="Times"/>
              </a:rPr>
              <a:t>	пищевой  продукции </a:t>
            </a:r>
          </a:p>
          <a:p>
            <a:pPr marL="268288" indent="-268288" algn="ctr">
              <a:lnSpc>
                <a:spcPct val="110000"/>
              </a:lnSpc>
              <a:buClr>
                <a:srgbClr val="800000"/>
              </a:buClr>
              <a:buFont typeface="Wingdings" pitchFamily="2" charset="2"/>
              <a:buNone/>
              <a:defRPr/>
            </a:pPr>
            <a:r>
              <a:rPr lang="ru-RU" sz="1600" b="1" dirty="0">
                <a:solidFill>
                  <a:srgbClr val="002060"/>
                </a:solidFill>
                <a:ea typeface="Times"/>
              </a:rPr>
              <a:t>	нового вида </a:t>
            </a:r>
          </a:p>
        </p:txBody>
      </p:sp>
      <p:sp>
        <p:nvSpPr>
          <p:cNvPr id="9" name="Text Box 10"/>
          <p:cNvSpPr txBox="1">
            <a:spLocks noChangeArrowheads="1"/>
          </p:cNvSpPr>
          <p:nvPr/>
        </p:nvSpPr>
        <p:spPr bwMode="auto">
          <a:xfrm>
            <a:off x="5845324" y="3534579"/>
            <a:ext cx="3069928" cy="634020"/>
          </a:xfrm>
          <a:prstGeom prst="rect">
            <a:avLst/>
          </a:prstGeom>
          <a:solidFill>
            <a:schemeClr val="accent3">
              <a:lumMod val="20000"/>
              <a:lumOff val="80000"/>
            </a:schemeClr>
          </a:solidFill>
          <a:ln w="19050" algn="ctr">
            <a:solidFill>
              <a:schemeClr val="bg1"/>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268288" indent="-268288">
              <a:lnSpc>
                <a:spcPct val="110000"/>
              </a:lnSpc>
              <a:buClr>
                <a:srgbClr val="800000"/>
              </a:buClr>
              <a:buFont typeface="Wingdings" pitchFamily="2" charset="2"/>
              <a:buNone/>
              <a:defRPr/>
            </a:pPr>
            <a:r>
              <a:rPr kumimoji="1" lang="ru-RU" sz="1600" b="1" dirty="0">
                <a:solidFill>
                  <a:srgbClr val="800000"/>
                </a:solidFill>
              </a:rPr>
              <a:t>    </a:t>
            </a:r>
            <a:r>
              <a:rPr lang="ru-RU" sz="1600" b="1" dirty="0">
                <a:solidFill>
                  <a:srgbClr val="002060"/>
                </a:solidFill>
                <a:ea typeface="Times"/>
              </a:rPr>
              <a:t>Единый реестр пищевой продукции нового вида</a:t>
            </a:r>
          </a:p>
        </p:txBody>
      </p:sp>
      <p:sp>
        <p:nvSpPr>
          <p:cNvPr id="10" name="Скругленный прямоугольник 9"/>
          <p:cNvSpPr/>
          <p:nvPr/>
        </p:nvSpPr>
        <p:spPr>
          <a:xfrm>
            <a:off x="7381099" y="2924612"/>
            <a:ext cx="1512887" cy="57626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rgbClr val="002060"/>
                </a:solidFill>
              </a:rPr>
              <a:t>Статья 28 </a:t>
            </a:r>
            <a:endParaRPr lang="ru-RU" sz="1600" b="1" dirty="0">
              <a:solidFill>
                <a:srgbClr val="002060"/>
              </a:solidFill>
              <a:latin typeface="Arial" charset="0"/>
              <a:cs typeface="Arial" charset="0"/>
            </a:endParaRPr>
          </a:p>
        </p:txBody>
      </p:sp>
      <p:sp>
        <p:nvSpPr>
          <p:cNvPr id="11" name="Скругленный прямоугольник 10"/>
          <p:cNvSpPr/>
          <p:nvPr/>
        </p:nvSpPr>
        <p:spPr>
          <a:xfrm>
            <a:off x="7380288" y="4189410"/>
            <a:ext cx="1539088" cy="579991"/>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rgbClr val="002060"/>
                </a:solidFill>
              </a:rPr>
              <a:t>Статья 29 </a:t>
            </a:r>
            <a:endParaRPr lang="ru-RU" sz="1600" b="1" dirty="0">
              <a:solidFill>
                <a:srgbClr val="002060"/>
              </a:solidFill>
              <a:latin typeface="Arial" charset="0"/>
              <a:cs typeface="Arial" charset="0"/>
            </a:endParaRPr>
          </a:p>
        </p:txBody>
      </p:sp>
      <p:sp>
        <p:nvSpPr>
          <p:cNvPr id="12" name="Прямоугольник 3"/>
          <p:cNvSpPr>
            <a:spLocks noChangeArrowheads="1"/>
          </p:cNvSpPr>
          <p:nvPr/>
        </p:nvSpPr>
        <p:spPr bwMode="auto">
          <a:xfrm>
            <a:off x="1949449" y="45590"/>
            <a:ext cx="7185025" cy="707886"/>
          </a:xfrm>
          <a:prstGeom prst="rect">
            <a:avLst/>
          </a:prstGeom>
          <a:noFill/>
          <a:ln w="9525">
            <a:noFill/>
            <a:miter lim="800000"/>
            <a:headEnd/>
            <a:tailEnd/>
          </a:ln>
        </p:spPr>
        <p:txBody>
          <a:bodyPr wrap="square">
            <a:spAutoFit/>
          </a:bodyPr>
          <a:lstStyle/>
          <a:p>
            <a:pPr algn="ctr"/>
            <a:r>
              <a:rPr lang="ru-RU" sz="2000" b="1" dirty="0">
                <a:solidFill>
                  <a:srgbClr val="69613B"/>
                </a:solidFill>
              </a:rPr>
              <a:t>Технический регламент Таможенного союза </a:t>
            </a:r>
            <a:br>
              <a:rPr lang="ru-RU" sz="2000" b="1" dirty="0">
                <a:solidFill>
                  <a:srgbClr val="69613B"/>
                </a:solidFill>
              </a:rPr>
            </a:br>
            <a:r>
              <a:rPr lang="ru-RU" sz="2000" b="1" dirty="0">
                <a:solidFill>
                  <a:srgbClr val="69613B"/>
                </a:solidFill>
              </a:rPr>
              <a:t>«О безопасности пищевой продукции</a:t>
            </a:r>
            <a:r>
              <a:rPr lang="ru-RU" sz="2000" b="1" dirty="0" smtClean="0">
                <a:solidFill>
                  <a:srgbClr val="69613B"/>
                </a:solidFill>
              </a:rPr>
              <a:t>»  </a:t>
            </a:r>
            <a:r>
              <a:rPr lang="ru-RU" sz="2000" b="1" dirty="0">
                <a:solidFill>
                  <a:srgbClr val="69613B"/>
                </a:solidFill>
              </a:rPr>
              <a:t>ТР ТС 021/2011</a:t>
            </a:r>
            <a:endParaRPr lang="ru-RU" sz="2000" dirty="0"/>
          </a:p>
        </p:txBody>
      </p:sp>
      <p:sp>
        <p:nvSpPr>
          <p:cNvPr id="13" name="Скругленный прямоугольник 12"/>
          <p:cNvSpPr/>
          <p:nvPr/>
        </p:nvSpPr>
        <p:spPr>
          <a:xfrm>
            <a:off x="241995" y="903767"/>
            <a:ext cx="8651180" cy="474183"/>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algn="ctr">
              <a:defRPr/>
            </a:pPr>
            <a:r>
              <a:rPr lang="ru-RU" sz="1700" b="1" dirty="0">
                <a:solidFill>
                  <a:schemeClr val="tx2"/>
                </a:solidFill>
                <a:latin typeface="Arial" panose="020B0604020202020204" pitchFamily="34" charset="0"/>
                <a:cs typeface="Arial" panose="020B0604020202020204" pitchFamily="34" charset="0"/>
              </a:rPr>
              <a:t>Статья 27. Государственная регистрация пищевой продукции нового вида </a:t>
            </a:r>
          </a:p>
        </p:txBody>
      </p:sp>
    </p:spTree>
    <p:extLst>
      <p:ext uri="{BB962C8B-B14F-4D97-AF65-F5344CB8AC3E}">
        <p14:creationId xmlns:p14="http://schemas.microsoft.com/office/powerpoint/2010/main" xmlns="" val="27972759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oup 33"/>
          <p:cNvGraphicFramePr>
            <a:graphicFrameLocks noGrp="1"/>
          </p:cNvGraphicFramePr>
          <p:nvPr>
            <p:extLst>
              <p:ext uri="{D42A27DB-BD31-4B8C-83A1-F6EECF244321}">
                <p14:modId xmlns:p14="http://schemas.microsoft.com/office/powerpoint/2010/main" xmlns="" val="1547409722"/>
              </p:ext>
            </p:extLst>
          </p:nvPr>
        </p:nvGraphicFramePr>
        <p:xfrm>
          <a:off x="145257" y="1198672"/>
          <a:ext cx="8881785" cy="5478575"/>
        </p:xfrm>
        <a:graphic>
          <a:graphicData uri="http://schemas.openxmlformats.org/drawingml/2006/table">
            <a:tbl>
              <a:tblPr>
                <a:effectLst/>
              </a:tblPr>
              <a:tblGrid>
                <a:gridCol w="4435676"/>
                <a:gridCol w="4446109"/>
              </a:tblGrid>
              <a:tr h="2592014">
                <a:tc gridSpan="2">
                  <a:txBody>
                    <a:bodyPr/>
                    <a:lstStyle/>
                    <a:p>
                      <a:pPr marL="0" marR="0" lvl="0" indent="0" algn="ctr" defTabSz="914400" rtl="0" eaLnBrk="0" fontAlgn="base" latinLnBrk="0" hangingPunct="0">
                        <a:lnSpc>
                          <a:spcPct val="100000"/>
                        </a:lnSpc>
                        <a:spcBef>
                          <a:spcPts val="0"/>
                        </a:spcBef>
                        <a:spcAft>
                          <a:spcPct val="0"/>
                        </a:spcAft>
                        <a:buClr>
                          <a:schemeClr val="accent1"/>
                        </a:buClr>
                        <a:buSzPct val="68000"/>
                        <a:buFont typeface="Wingdings 3" pitchFamily="18" charset="2"/>
                        <a:buNone/>
                        <a:tabLst/>
                        <a:defRPr/>
                      </a:pPr>
                      <a:endParaRPr kumimoji="0" lang="ru-RU" sz="800" b="1" kern="1200" dirty="0" smtClean="0">
                        <a:solidFill>
                          <a:srgbClr val="002060"/>
                        </a:solidFill>
                        <a:latin typeface="Arial" pitchFamily="34" charset="0"/>
                        <a:ea typeface="+mj-ea"/>
                        <a:cs typeface="Arial" pitchFamily="34" charset="0"/>
                      </a:endParaRPr>
                    </a:p>
                    <a:p>
                      <a:pPr marL="0" marR="0" lvl="0" indent="0" algn="ctr" defTabSz="914400" rtl="0" eaLnBrk="0" fontAlgn="base" latinLnBrk="0" hangingPunct="0">
                        <a:lnSpc>
                          <a:spcPct val="100000"/>
                        </a:lnSpc>
                        <a:spcBef>
                          <a:spcPts val="0"/>
                        </a:spcBef>
                        <a:spcAft>
                          <a:spcPct val="0"/>
                        </a:spcAft>
                        <a:buClr>
                          <a:schemeClr val="accent1"/>
                        </a:buClr>
                        <a:buSzPct val="68000"/>
                        <a:buFont typeface="Wingdings 3" pitchFamily="18" charset="2"/>
                        <a:buNone/>
                        <a:tabLst/>
                        <a:defRPr/>
                      </a:pPr>
                      <a:r>
                        <a:rPr kumimoji="0" lang="ru-RU" sz="1600" b="1" kern="1200" dirty="0" smtClean="0">
                          <a:solidFill>
                            <a:srgbClr val="002060"/>
                          </a:solidFill>
                          <a:latin typeface="Arial" pitchFamily="34" charset="0"/>
                          <a:ea typeface="+mj-ea"/>
                          <a:cs typeface="Arial" pitchFamily="34" charset="0"/>
                        </a:rPr>
                        <a:t>Проведение ветеринарно-санитарной экспертизы и оформление ее результатов осуществляется в соответствии с законодательством государства-члена, а также положениями Договора о ЕАЭС</a:t>
                      </a:r>
                      <a:r>
                        <a:rPr kumimoji="0" lang="ru-RU" sz="1600" b="1" kern="1200" baseline="0" dirty="0" smtClean="0">
                          <a:solidFill>
                            <a:srgbClr val="002060"/>
                          </a:solidFill>
                          <a:latin typeface="Arial" pitchFamily="34" charset="0"/>
                          <a:ea typeface="+mj-ea"/>
                          <a:cs typeface="Arial" pitchFamily="34" charset="0"/>
                        </a:rPr>
                        <a:t> </a:t>
                      </a:r>
                      <a:r>
                        <a:rPr kumimoji="0" lang="ru-RU" sz="1600" b="1" kern="1200" dirty="0" smtClean="0">
                          <a:solidFill>
                            <a:srgbClr val="002060"/>
                          </a:solidFill>
                          <a:latin typeface="Arial" pitchFamily="34" charset="0"/>
                          <a:ea typeface="+mj-ea"/>
                          <a:cs typeface="Arial" pitchFamily="34" charset="0"/>
                        </a:rPr>
                        <a:t>по применению ветеринарно-санитарных мер </a:t>
                      </a:r>
                    </a:p>
                    <a:p>
                      <a:r>
                        <a:rPr lang="ru-RU" sz="1600" b="1" kern="1200" dirty="0" smtClean="0">
                          <a:solidFill>
                            <a:srgbClr val="C00000"/>
                          </a:solidFill>
                          <a:effectLst/>
                          <a:latin typeface="+mn-lt"/>
                          <a:ea typeface="+mn-ea"/>
                          <a:cs typeface="+mn-cs"/>
                        </a:rPr>
                        <a:t>Ветеринарно-санитарная экспертиза проводится в целях</a:t>
                      </a:r>
                      <a:r>
                        <a:rPr lang="ru-RU" sz="1600" kern="1200" dirty="0" smtClean="0">
                          <a:solidFill>
                            <a:schemeClr val="tx1"/>
                          </a:solidFill>
                          <a:effectLst/>
                          <a:latin typeface="+mn-lt"/>
                          <a:ea typeface="+mn-ea"/>
                          <a:cs typeface="+mn-cs"/>
                        </a:rPr>
                        <a:t>:</a:t>
                      </a:r>
                    </a:p>
                    <a:p>
                      <a:r>
                        <a:rPr lang="ru-RU" sz="1600" kern="1200" dirty="0" smtClean="0">
                          <a:solidFill>
                            <a:srgbClr val="032953"/>
                          </a:solidFill>
                          <a:effectLst/>
                          <a:latin typeface="+mn-lt"/>
                          <a:ea typeface="+mn-ea"/>
                          <a:cs typeface="+mn-cs"/>
                        </a:rPr>
                        <a:t>1) </a:t>
                      </a:r>
                      <a:r>
                        <a:rPr lang="ru-RU" sz="1600" b="1" kern="1200" dirty="0" smtClean="0">
                          <a:solidFill>
                            <a:srgbClr val="032953"/>
                          </a:solidFill>
                          <a:effectLst/>
                          <a:latin typeface="+mn-lt"/>
                          <a:ea typeface="+mn-ea"/>
                          <a:cs typeface="+mn-cs"/>
                        </a:rPr>
                        <a:t>установления соответствия пищевой продукции </a:t>
                      </a:r>
                      <a:r>
                        <a:rPr lang="ru-RU" sz="1600" kern="1200" dirty="0" smtClean="0">
                          <a:solidFill>
                            <a:srgbClr val="032953"/>
                          </a:solidFill>
                          <a:effectLst/>
                          <a:latin typeface="+mn-lt"/>
                          <a:ea typeface="+mn-ea"/>
                          <a:cs typeface="+mn-cs"/>
                        </a:rPr>
                        <a:t>и связанных с требованиями безопасности к ней процессов производства (изготовления), хранения, перевозки, реализации и утилизации </a:t>
                      </a:r>
                      <a:r>
                        <a:rPr lang="ru-RU" sz="1600" b="1" kern="1200" dirty="0" smtClean="0">
                          <a:solidFill>
                            <a:srgbClr val="032953"/>
                          </a:solidFill>
                          <a:effectLst/>
                          <a:latin typeface="+mn-lt"/>
                          <a:ea typeface="+mn-ea"/>
                          <a:cs typeface="+mn-cs"/>
                        </a:rPr>
                        <a:t>требованиям ТР ТС 021/2011 и технических регламентов Таможенного союза на отдельные виды пищевой продукции</a:t>
                      </a:r>
                      <a:r>
                        <a:rPr lang="ru-RU" sz="1600" kern="1200" dirty="0" smtClean="0">
                          <a:solidFill>
                            <a:srgbClr val="032953"/>
                          </a:solidFill>
                          <a:effectLst/>
                          <a:latin typeface="+mn-lt"/>
                          <a:ea typeface="+mn-ea"/>
                          <a:cs typeface="+mn-cs"/>
                        </a:rPr>
                        <a:t>;</a:t>
                      </a:r>
                    </a:p>
                    <a:p>
                      <a:r>
                        <a:rPr lang="ru-RU" sz="1600" kern="1200" dirty="0" smtClean="0">
                          <a:solidFill>
                            <a:srgbClr val="032953"/>
                          </a:solidFill>
                          <a:effectLst/>
                          <a:latin typeface="+mn-lt"/>
                          <a:ea typeface="+mn-ea"/>
                          <a:cs typeface="+mn-cs"/>
                        </a:rPr>
                        <a:t>2) </a:t>
                      </a:r>
                      <a:r>
                        <a:rPr lang="ru-RU" sz="1600" b="1" kern="1200" dirty="0" smtClean="0">
                          <a:solidFill>
                            <a:srgbClr val="032953"/>
                          </a:solidFill>
                          <a:effectLst/>
                          <a:latin typeface="+mn-lt"/>
                          <a:ea typeface="+mn-ea"/>
                          <a:cs typeface="+mn-cs"/>
                        </a:rPr>
                        <a:t>установления благополучия в ветеринарном отношении хозяйств (производственных объектов) происхождения животных;</a:t>
                      </a:r>
                      <a:endParaRPr kumimoji="0" lang="ru-RU" sz="1600" b="1" i="0" u="none" strike="noStrike" kern="1200" cap="none" normalizeH="0" baseline="0" dirty="0" smtClean="0">
                        <a:ln>
                          <a:noFill/>
                        </a:ln>
                        <a:solidFill>
                          <a:srgbClr val="032953"/>
                        </a:solidFill>
                        <a:effectLst/>
                        <a:latin typeface="Times New Roman" pitchFamily="18" charset="0"/>
                        <a:ea typeface="+mn-ea"/>
                        <a:cs typeface="Times New Roman" pitchFamily="18" charset="0"/>
                      </a:endParaRPr>
                    </a:p>
                  </a:txBody>
                  <a:tcPr marL="68581" marR="68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lumMod val="20000"/>
                        <a:lumOff val="80000"/>
                      </a:schemeClr>
                    </a:solidFill>
                  </a:tcPr>
                </a:tc>
                <a:tc hMerge="1">
                  <a:txBody>
                    <a:bodyPr/>
                    <a:lstStyle/>
                    <a:p>
                      <a:endParaRPr lang="ru-RU"/>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6561">
                <a:tc>
                  <a:txBody>
                    <a:bodyPr/>
                    <a:lstStyle/>
                    <a:p>
                      <a:pPr algn="ctr"/>
                      <a:r>
                        <a:rPr kumimoji="0" lang="ru-RU" sz="1800" b="1" i="0" u="none" strike="noStrike" kern="1200" cap="none" normalizeH="0" baseline="0" dirty="0" err="1" smtClean="0">
                          <a:ln>
                            <a:noFill/>
                          </a:ln>
                          <a:solidFill>
                            <a:srgbClr val="032953"/>
                          </a:solidFill>
                          <a:effectLst/>
                          <a:latin typeface="Times New Roman" pitchFamily="18" charset="0"/>
                          <a:ea typeface="+mn-ea"/>
                          <a:cs typeface="Aharoni" pitchFamily="2" charset="-79"/>
                        </a:rPr>
                        <a:t>Непереработанная</a:t>
                      </a:r>
                      <a:r>
                        <a:rPr kumimoji="0" lang="ru-RU" sz="1800" b="1" i="0" u="none" strike="noStrike" kern="1200" cap="none" normalizeH="0" baseline="0" dirty="0" smtClean="0">
                          <a:ln>
                            <a:noFill/>
                          </a:ln>
                          <a:solidFill>
                            <a:srgbClr val="032953"/>
                          </a:solidFill>
                          <a:effectLst/>
                          <a:latin typeface="Times New Roman" pitchFamily="18" charset="0"/>
                          <a:ea typeface="+mn-ea"/>
                          <a:cs typeface="Aharoni" pitchFamily="2" charset="-79"/>
                        </a:rPr>
                        <a:t> пищевая продукция животного происхождения</a:t>
                      </a:r>
                    </a:p>
                    <a:p>
                      <a:pPr algn="just"/>
                      <a:r>
                        <a:rPr lang="ru-RU" sz="1600" b="1" i="0" u="none" strike="noStrike" kern="1200" baseline="0" dirty="0" err="1" smtClean="0">
                          <a:solidFill>
                            <a:srgbClr val="032953"/>
                          </a:solidFill>
                          <a:latin typeface="+mn-lt"/>
                          <a:ea typeface="+mn-ea"/>
                          <a:cs typeface="+mn-cs"/>
                        </a:rPr>
                        <a:t>непереработанная</a:t>
                      </a:r>
                      <a:r>
                        <a:rPr lang="ru-RU" sz="1600" b="1" i="0" u="none" strike="noStrike" kern="1200" baseline="0" dirty="0" smtClean="0">
                          <a:solidFill>
                            <a:srgbClr val="032953"/>
                          </a:solidFill>
                          <a:latin typeface="+mn-lt"/>
                          <a:ea typeface="+mn-ea"/>
                          <a:cs typeface="+mn-cs"/>
                        </a:rPr>
                        <a:t> пищевая продукция животного происхождения </a:t>
                      </a:r>
                      <a:r>
                        <a:rPr lang="ru-RU" sz="1600" b="0" i="0" u="none" strike="noStrike" kern="1200" baseline="0" dirty="0" smtClean="0">
                          <a:solidFill>
                            <a:srgbClr val="032953"/>
                          </a:solidFill>
                          <a:latin typeface="+mn-lt"/>
                          <a:ea typeface="+mn-ea"/>
                          <a:cs typeface="+mn-cs"/>
                        </a:rPr>
                        <a:t>– не прошедшие переработку (обработку) туши (тушки) продуктивных животных всех видов, их части (включая кровь и субпродукты), молоко сырое, сырое обезжиренное молоко, сливки сырые, продукция пчеловодства, яйца и </a:t>
                      </a:r>
                      <a:r>
                        <a:rPr lang="ru-RU" sz="1600" b="0" i="0" u="none" strike="noStrike" kern="1200" baseline="0" dirty="0" err="1" smtClean="0">
                          <a:solidFill>
                            <a:srgbClr val="032953"/>
                          </a:solidFill>
                          <a:latin typeface="+mn-lt"/>
                          <a:ea typeface="+mn-ea"/>
                          <a:cs typeface="+mn-cs"/>
                        </a:rPr>
                        <a:t>яйцепродукция</a:t>
                      </a:r>
                      <a:r>
                        <a:rPr lang="ru-RU" sz="1600" b="0" i="0" u="none" strike="noStrike" kern="1200" baseline="0" dirty="0" smtClean="0">
                          <a:solidFill>
                            <a:srgbClr val="032953"/>
                          </a:solidFill>
                          <a:latin typeface="+mn-lt"/>
                          <a:ea typeface="+mn-ea"/>
                          <a:cs typeface="+mn-cs"/>
                        </a:rPr>
                        <a:t>, улов водных биологических ресурсов, продукция </a:t>
                      </a:r>
                      <a:r>
                        <a:rPr lang="ru-RU" sz="1600" b="0" i="0" u="none" strike="noStrike" kern="1200" baseline="0" dirty="0" err="1" smtClean="0">
                          <a:solidFill>
                            <a:srgbClr val="032953"/>
                          </a:solidFill>
                          <a:latin typeface="+mn-lt"/>
                          <a:ea typeface="+mn-ea"/>
                          <a:cs typeface="+mn-cs"/>
                        </a:rPr>
                        <a:t>аквакультуры</a:t>
                      </a:r>
                      <a:r>
                        <a:rPr lang="ru-RU" sz="1600" b="0" i="0" u="none" strike="noStrike" kern="1200" baseline="0" dirty="0" smtClean="0">
                          <a:solidFill>
                            <a:srgbClr val="032953"/>
                          </a:solidFill>
                          <a:latin typeface="+mn-lt"/>
                          <a:ea typeface="+mn-ea"/>
                          <a:cs typeface="+mn-cs"/>
                        </a:rPr>
                        <a:t>; </a:t>
                      </a:r>
                      <a:endParaRPr kumimoji="0" lang="ru-RU" sz="1600" b="1" i="0" u="none" strike="noStrike" kern="1200" cap="none" normalizeH="0" baseline="0" dirty="0">
                        <a:ln>
                          <a:noFill/>
                        </a:ln>
                        <a:solidFill>
                          <a:srgbClr val="032953"/>
                        </a:solidFill>
                        <a:effectLst/>
                        <a:latin typeface="Times New Roman" pitchFamily="18" charset="0"/>
                        <a:ea typeface="+mn-ea"/>
                        <a:cs typeface="Aharoni" pitchFamily="2" charset="-79"/>
                      </a:endParaRPr>
                    </a:p>
                  </a:txBody>
                  <a:tcPr marL="68581" marR="68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chemeClr val="accent6">
                        <a:lumMod val="20000"/>
                        <a:lumOff val="80000"/>
                      </a:schemeClr>
                    </a:solidFill>
                  </a:tcPr>
                </a:tc>
                <a:tc>
                  <a:txBody>
                    <a:bodyPr/>
                    <a:lstStyle/>
                    <a:p>
                      <a:pPr marL="0" marR="0" lvl="0" indent="0" algn="ctr"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r>
                        <a:rPr kumimoji="0" lang="ru-RU" sz="1800" b="1" i="0" u="none" strike="noStrike" kern="1200" cap="none" normalizeH="0" baseline="0" dirty="0" smtClean="0">
                          <a:ln>
                            <a:noFill/>
                          </a:ln>
                          <a:solidFill>
                            <a:srgbClr val="032953"/>
                          </a:solidFill>
                          <a:effectLst/>
                          <a:latin typeface="Times New Roman" pitchFamily="18" charset="0"/>
                          <a:ea typeface="+mn-ea"/>
                          <a:cs typeface="Aharoni" pitchFamily="2" charset="-79"/>
                        </a:rPr>
                        <a:t>Переработанная пищевая продукция животного происхождения </a:t>
                      </a:r>
                      <a:r>
                        <a:rPr kumimoji="0" lang="ru-RU" sz="1800" b="1" i="0" u="sng" strike="noStrike" kern="1200" cap="none" normalizeH="0" baseline="0" dirty="0" smtClean="0">
                          <a:ln>
                            <a:noFill/>
                          </a:ln>
                          <a:solidFill>
                            <a:srgbClr val="032953"/>
                          </a:solidFill>
                          <a:effectLst/>
                          <a:latin typeface="Times New Roman" pitchFamily="18" charset="0"/>
                          <a:ea typeface="+mn-ea"/>
                          <a:cs typeface="Aharoni" pitchFamily="2" charset="-79"/>
                        </a:rPr>
                        <a:t>не подлежит </a:t>
                      </a:r>
                      <a:r>
                        <a:rPr kumimoji="0" lang="ru-RU" sz="1800" b="1" i="0" u="none" strike="noStrike" kern="1200" cap="none" normalizeH="0" baseline="0" dirty="0" smtClean="0">
                          <a:ln>
                            <a:noFill/>
                          </a:ln>
                          <a:solidFill>
                            <a:srgbClr val="032953"/>
                          </a:solidFill>
                          <a:effectLst/>
                          <a:latin typeface="Times New Roman" pitchFamily="18" charset="0"/>
                          <a:ea typeface="+mn-ea"/>
                          <a:cs typeface="Aharoni" pitchFamily="2" charset="-79"/>
                        </a:rPr>
                        <a:t>ветеринарно-санитарной экспертизе</a:t>
                      </a:r>
                    </a:p>
                    <a:p>
                      <a:pPr marL="0" marR="0" lvl="0" indent="0" algn="just"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endParaRPr lang="ru-RU" sz="1600" b="1" i="0" u="none" strike="noStrike" kern="1200" baseline="0" dirty="0" smtClean="0">
                        <a:solidFill>
                          <a:srgbClr val="032953"/>
                        </a:solidFill>
                        <a:latin typeface="+mn-lt"/>
                        <a:ea typeface="+mn-ea"/>
                        <a:cs typeface="+mn-cs"/>
                      </a:endParaRPr>
                    </a:p>
                    <a:p>
                      <a:pPr marL="0" marR="0" lvl="0" indent="0" algn="just" defTabSz="914400" rtl="0" eaLnBrk="0" fontAlgn="base" latinLnBrk="0" hangingPunct="0">
                        <a:lnSpc>
                          <a:spcPct val="100000"/>
                        </a:lnSpc>
                        <a:spcBef>
                          <a:spcPts val="600"/>
                        </a:spcBef>
                        <a:spcAft>
                          <a:spcPct val="0"/>
                        </a:spcAft>
                        <a:buClr>
                          <a:schemeClr val="accent1"/>
                        </a:buClr>
                        <a:buSzPct val="68000"/>
                        <a:buFont typeface="Wingdings 3" pitchFamily="18" charset="2"/>
                        <a:buNone/>
                        <a:tabLst/>
                      </a:pPr>
                      <a:r>
                        <a:rPr lang="ru-RU" sz="1600" b="1" i="0" u="none" strike="noStrike" kern="1200" baseline="0" dirty="0" smtClean="0">
                          <a:solidFill>
                            <a:srgbClr val="032953"/>
                          </a:solidFill>
                          <a:latin typeface="+mn-lt"/>
                          <a:ea typeface="+mn-ea"/>
                          <a:cs typeface="+mn-cs"/>
                        </a:rPr>
                        <a:t>переработка (обработка) </a:t>
                      </a:r>
                      <a:r>
                        <a:rPr lang="ru-RU" sz="1600" b="0" i="0" u="none" strike="noStrike" kern="1200" baseline="0" dirty="0" smtClean="0">
                          <a:solidFill>
                            <a:srgbClr val="032953"/>
                          </a:solidFill>
                          <a:latin typeface="+mn-lt"/>
                          <a:ea typeface="+mn-ea"/>
                          <a:cs typeface="+mn-cs"/>
                        </a:rPr>
                        <a:t>– тепловая обработка (кроме замораживания и охлаждения), копчение, консервирование, созревание, сквашивание, посол, сушка, маринование, концентрирование, экстракция, экструзия или сочетание этих процессов</a:t>
                      </a:r>
                      <a:endParaRPr kumimoji="0" lang="ru-RU" sz="1600" b="1" i="0" u="none" strike="noStrike" kern="1200" cap="none" normalizeH="0" baseline="0" dirty="0" smtClean="0">
                        <a:ln>
                          <a:noFill/>
                        </a:ln>
                        <a:solidFill>
                          <a:srgbClr val="032953"/>
                        </a:solidFill>
                        <a:effectLst/>
                        <a:latin typeface="Times New Roman" pitchFamily="18" charset="0"/>
                        <a:ea typeface="+mn-ea"/>
                        <a:cs typeface="Aharoni" pitchFamily="2" charset="-79"/>
                      </a:endParaRPr>
                    </a:p>
                  </a:txBody>
                  <a:tcPr marL="68581" marR="6858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chemeClr val="accent6">
                        <a:lumMod val="20000"/>
                        <a:lumOff val="80000"/>
                      </a:schemeClr>
                    </a:solidFill>
                  </a:tcPr>
                </a:tc>
              </a:tr>
            </a:tbl>
          </a:graphicData>
        </a:graphic>
      </p:graphicFrame>
      <p:sp>
        <p:nvSpPr>
          <p:cNvPr id="4" name="Прямоугольник 3"/>
          <p:cNvSpPr>
            <a:spLocks noChangeArrowheads="1"/>
          </p:cNvSpPr>
          <p:nvPr/>
        </p:nvSpPr>
        <p:spPr bwMode="auto">
          <a:xfrm>
            <a:off x="1949448" y="0"/>
            <a:ext cx="7185025" cy="707886"/>
          </a:xfrm>
          <a:prstGeom prst="rect">
            <a:avLst/>
          </a:prstGeom>
          <a:noFill/>
          <a:ln w="9525">
            <a:noFill/>
            <a:miter lim="800000"/>
            <a:headEnd/>
            <a:tailEnd/>
          </a:ln>
        </p:spPr>
        <p:txBody>
          <a:bodyPr wrap="square">
            <a:spAutoFit/>
          </a:bodyPr>
          <a:lstStyle/>
          <a:p>
            <a:pPr algn="ctr"/>
            <a:r>
              <a:rPr lang="ru-RU" sz="2000" b="1" dirty="0">
                <a:solidFill>
                  <a:srgbClr val="69613B"/>
                </a:solidFill>
              </a:rPr>
              <a:t>Технический регламент Таможенного союза </a:t>
            </a:r>
            <a:br>
              <a:rPr lang="ru-RU" sz="2000" b="1" dirty="0">
                <a:solidFill>
                  <a:srgbClr val="69613B"/>
                </a:solidFill>
              </a:rPr>
            </a:br>
            <a:r>
              <a:rPr lang="ru-RU" sz="2000" b="1" dirty="0">
                <a:solidFill>
                  <a:srgbClr val="69613B"/>
                </a:solidFill>
              </a:rPr>
              <a:t>«О безопасности пищевой продукции</a:t>
            </a:r>
            <a:r>
              <a:rPr lang="ru-RU" sz="2000" b="1" dirty="0" smtClean="0">
                <a:solidFill>
                  <a:srgbClr val="69613B"/>
                </a:solidFill>
              </a:rPr>
              <a:t>»  </a:t>
            </a:r>
            <a:r>
              <a:rPr lang="ru-RU" sz="2000" b="1" dirty="0">
                <a:solidFill>
                  <a:srgbClr val="69613B"/>
                </a:solidFill>
              </a:rPr>
              <a:t>ТР ТС 021/2011</a:t>
            </a:r>
            <a:endParaRPr lang="ru-RU" sz="2000" dirty="0"/>
          </a:p>
        </p:txBody>
      </p:sp>
      <p:sp>
        <p:nvSpPr>
          <p:cNvPr id="6" name="Скругленный прямоугольник 5"/>
          <p:cNvSpPr/>
          <p:nvPr/>
        </p:nvSpPr>
        <p:spPr>
          <a:xfrm>
            <a:off x="241995" y="818705"/>
            <a:ext cx="8651180" cy="474183"/>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algn="ctr">
              <a:defRPr/>
            </a:pPr>
            <a:r>
              <a:rPr lang="ru-RU" sz="1700" b="1" dirty="0">
                <a:solidFill>
                  <a:schemeClr val="tx2"/>
                </a:solidFill>
                <a:latin typeface="Arial" panose="020B0604020202020204" pitchFamily="34" charset="0"/>
                <a:cs typeface="Arial" panose="020B0604020202020204" pitchFamily="34" charset="0"/>
              </a:rPr>
              <a:t>Статья 30. Ветеринарно-санитарная экспертиза</a:t>
            </a:r>
          </a:p>
        </p:txBody>
      </p:sp>
    </p:spTree>
    <p:extLst>
      <p:ext uri="{BB962C8B-B14F-4D97-AF65-F5344CB8AC3E}">
        <p14:creationId xmlns:p14="http://schemas.microsoft.com/office/powerpoint/2010/main" xmlns="" val="1714073977"/>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p:cNvSpPr>
            <a:spLocks noChangeArrowheads="1"/>
          </p:cNvSpPr>
          <p:nvPr/>
        </p:nvSpPr>
        <p:spPr bwMode="auto">
          <a:xfrm>
            <a:off x="2018582" y="42532"/>
            <a:ext cx="6996148" cy="595421"/>
          </a:xfrm>
          <a:prstGeom prst="rect">
            <a:avLst/>
          </a:prstGeom>
          <a:noFill/>
          <a:ln>
            <a:noFill/>
          </a:ln>
          <a:effectLst>
            <a:outerShdw blurRad="107950" dist="12700" dir="5400000" sx="1000" sy="1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6"/>
          </a:lnRef>
          <a:fillRef idx="2">
            <a:schemeClr val="accent6"/>
          </a:fillRef>
          <a:effectRef idx="1">
            <a:schemeClr val="accent6"/>
          </a:effectRef>
          <a:fontRef idx="minor">
            <a:schemeClr val="dk1"/>
          </a:fontRef>
        </p:style>
        <p:txBody>
          <a:bodyPr/>
          <a:lstStyle/>
          <a:p>
            <a:pPr algn="ctr" fontAlgn="auto">
              <a:spcBef>
                <a:spcPts val="0"/>
              </a:spcBef>
              <a:spcAft>
                <a:spcPts val="0"/>
              </a:spcAft>
              <a:defRPr/>
            </a:pPr>
            <a:r>
              <a:rPr lang="ru-RU" sz="1900" b="1" dirty="0" smtClean="0">
                <a:solidFill>
                  <a:srgbClr val="877849"/>
                </a:solidFill>
                <a:latin typeface="Arial" pitchFamily="34" charset="0"/>
                <a:ea typeface="+mj-ea"/>
                <a:cs typeface="Arial" pitchFamily="34" charset="0"/>
              </a:rPr>
              <a:t>Государственная </a:t>
            </a:r>
            <a:r>
              <a:rPr lang="ru-RU" sz="1900" b="1" dirty="0">
                <a:solidFill>
                  <a:srgbClr val="877849"/>
                </a:solidFill>
                <a:latin typeface="Arial" pitchFamily="34" charset="0"/>
                <a:ea typeface="+mj-ea"/>
                <a:cs typeface="Arial" pitchFamily="34" charset="0"/>
              </a:rPr>
              <a:t>регистрация производственных </a:t>
            </a:r>
            <a:r>
              <a:rPr lang="ru-RU" sz="1900" b="1" dirty="0" smtClean="0">
                <a:solidFill>
                  <a:srgbClr val="877849"/>
                </a:solidFill>
                <a:latin typeface="Arial" pitchFamily="34" charset="0"/>
                <a:ea typeface="+mj-ea"/>
                <a:cs typeface="Arial" pitchFamily="34" charset="0"/>
              </a:rPr>
              <a:t>объектов</a:t>
            </a:r>
            <a:endParaRPr lang="ru-RU" sz="1900" b="1" dirty="0">
              <a:solidFill>
                <a:srgbClr val="877849"/>
              </a:solidFill>
              <a:latin typeface="Arial" pitchFamily="34" charset="0"/>
              <a:ea typeface="+mj-ea"/>
              <a:cs typeface="Arial" pitchFamily="34" charset="0"/>
            </a:endParaRPr>
          </a:p>
        </p:txBody>
      </p:sp>
      <p:sp>
        <p:nvSpPr>
          <p:cNvPr id="2" name="Объект 1"/>
          <p:cNvSpPr>
            <a:spLocks noGrp="1"/>
          </p:cNvSpPr>
          <p:nvPr>
            <p:ph idx="1"/>
          </p:nvPr>
        </p:nvSpPr>
        <p:spPr>
          <a:xfrm>
            <a:off x="308429" y="937471"/>
            <a:ext cx="8706301" cy="5605613"/>
          </a:xfrm>
          <a:solidFill>
            <a:schemeClr val="bg1"/>
          </a:solidFill>
        </p:spPr>
        <p:txBody>
          <a:bodyPr rtlCol="0">
            <a:normAutofit fontScale="25000" lnSpcReduction="20000"/>
          </a:bodyPr>
          <a:lstStyle/>
          <a:p>
            <a:pPr marL="109537" indent="0" eaLnBrk="1" fontAlgn="auto" hangingPunct="1">
              <a:spcAft>
                <a:spcPts val="0"/>
              </a:spcAft>
              <a:buFont typeface="Wingdings 3" pitchFamily="18" charset="2"/>
              <a:buNone/>
              <a:defRPr/>
            </a:pPr>
            <a:endParaRPr lang="ru-RU" sz="4800" u="sng" dirty="0" smtClean="0">
              <a:solidFill>
                <a:srgbClr val="C00000"/>
              </a:solidFill>
            </a:endParaRPr>
          </a:p>
          <a:p>
            <a:pPr marL="109537" indent="0" algn="just" eaLnBrk="1" fontAlgn="auto" hangingPunct="1">
              <a:spcAft>
                <a:spcPts val="0"/>
              </a:spcAft>
              <a:buFont typeface="Wingdings 3" pitchFamily="18" charset="2"/>
              <a:buNone/>
              <a:defRPr/>
            </a:pPr>
            <a:r>
              <a:rPr lang="ru-RU" sz="5600" b="1" dirty="0">
                <a:solidFill>
                  <a:schemeClr val="tx2"/>
                </a:solidFill>
              </a:rPr>
              <a:t>государственная регистрация производственных объектов, осуществляющих деятельность по получению, переработке (обработке) </a:t>
            </a:r>
            <a:r>
              <a:rPr lang="ru-RU" sz="5600" b="1" dirty="0" err="1">
                <a:solidFill>
                  <a:schemeClr val="tx2"/>
                </a:solidFill>
              </a:rPr>
              <a:t>непереработанного</a:t>
            </a:r>
            <a:r>
              <a:rPr lang="ru-RU" sz="5600" b="1" dirty="0">
                <a:solidFill>
                  <a:schemeClr val="tx2"/>
                </a:solidFill>
              </a:rPr>
              <a:t> продовольственного (пищевого) сырья животного происхождения </a:t>
            </a:r>
            <a:r>
              <a:rPr lang="ru-RU" sz="5600" dirty="0" smtClean="0">
                <a:solidFill>
                  <a:schemeClr val="tx2"/>
                </a:solidFill>
              </a:rPr>
              <a:t>– </a:t>
            </a:r>
            <a:r>
              <a:rPr lang="ru-RU" sz="5600" dirty="0">
                <a:solidFill>
                  <a:schemeClr val="tx2"/>
                </a:solidFill>
              </a:rPr>
              <a:t>осуществление допуска юридического лица или индивидуального предпринимателя к деятельности по получению, переработке (обработке) </a:t>
            </a:r>
            <a:r>
              <a:rPr lang="ru-RU" sz="5600" dirty="0" err="1">
                <a:solidFill>
                  <a:schemeClr val="tx2"/>
                </a:solidFill>
              </a:rPr>
              <a:t>непереработанного</a:t>
            </a:r>
            <a:r>
              <a:rPr lang="ru-RU" sz="5600" dirty="0">
                <a:solidFill>
                  <a:schemeClr val="tx2"/>
                </a:solidFill>
              </a:rPr>
              <a:t> продовольственного (пищевого) сырья животного происхождения</a:t>
            </a:r>
            <a:r>
              <a:rPr lang="ru-RU" sz="4800" dirty="0">
                <a:solidFill>
                  <a:schemeClr val="tx2"/>
                </a:solidFill>
              </a:rPr>
              <a:t> </a:t>
            </a:r>
            <a:endParaRPr lang="ru-RU" sz="4800" dirty="0" smtClean="0">
              <a:solidFill>
                <a:schemeClr val="tx2"/>
              </a:solidFill>
            </a:endParaRPr>
          </a:p>
          <a:p>
            <a:pPr marL="109537" indent="0" algn="just" eaLnBrk="1" fontAlgn="auto" hangingPunct="1">
              <a:spcAft>
                <a:spcPts val="0"/>
              </a:spcAft>
              <a:buFont typeface="Wingdings 3" pitchFamily="18" charset="2"/>
              <a:buNone/>
              <a:defRPr/>
            </a:pPr>
            <a:endParaRPr lang="ru-RU" sz="4800" u="sng" dirty="0" smtClean="0">
              <a:solidFill>
                <a:srgbClr val="C00000"/>
              </a:solidFill>
            </a:endParaRPr>
          </a:p>
          <a:p>
            <a:pPr marL="109537" indent="0" eaLnBrk="1" fontAlgn="auto" hangingPunct="1">
              <a:spcAft>
                <a:spcPts val="0"/>
              </a:spcAft>
              <a:buFont typeface="Wingdings 3" pitchFamily="18" charset="2"/>
              <a:buNone/>
              <a:defRPr/>
            </a:pPr>
            <a:r>
              <a:rPr lang="ru-RU" sz="6400" u="sng" dirty="0" smtClean="0">
                <a:solidFill>
                  <a:srgbClr val="C00000"/>
                </a:solidFill>
              </a:rPr>
              <a:t>Деятельность по:   </a:t>
            </a:r>
          </a:p>
          <a:p>
            <a:pPr marL="109537" indent="0" eaLnBrk="1" fontAlgn="auto" hangingPunct="1">
              <a:spcAft>
                <a:spcPts val="0"/>
              </a:spcAft>
              <a:buFont typeface="Wingdings 3" pitchFamily="18" charset="2"/>
              <a:buNone/>
              <a:defRPr/>
            </a:pPr>
            <a:r>
              <a:rPr lang="ru-RU" sz="5600" dirty="0" smtClean="0">
                <a:solidFill>
                  <a:srgbClr val="002060"/>
                </a:solidFill>
              </a:rPr>
              <a:t>	а</a:t>
            </a:r>
            <a:r>
              <a:rPr lang="ru-RU" sz="5600" dirty="0">
                <a:solidFill>
                  <a:srgbClr val="002060"/>
                </a:solidFill>
              </a:rPr>
              <a:t>) </a:t>
            </a:r>
            <a:r>
              <a:rPr lang="ru-RU" sz="5600" dirty="0" smtClean="0">
                <a:solidFill>
                  <a:srgbClr val="002060"/>
                </a:solidFill>
              </a:rPr>
              <a:t>убою </a:t>
            </a:r>
            <a:r>
              <a:rPr lang="ru-RU" sz="5600" dirty="0">
                <a:solidFill>
                  <a:srgbClr val="002060"/>
                </a:solidFill>
              </a:rPr>
              <a:t>продуктивных животных и птицы, </a:t>
            </a:r>
            <a:r>
              <a:rPr lang="ru-RU" sz="5600" dirty="0" smtClean="0">
                <a:solidFill>
                  <a:srgbClr val="002060"/>
                </a:solidFill>
              </a:rPr>
              <a:t>переработке </a:t>
            </a:r>
            <a:r>
              <a:rPr lang="ru-RU" sz="5600" dirty="0">
                <a:solidFill>
                  <a:srgbClr val="002060"/>
                </a:solidFill>
              </a:rPr>
              <a:t>(обработка) продуктов убоя продуктивных животных и птицы для производства (изготовления) пищевой продукции;</a:t>
            </a:r>
          </a:p>
          <a:p>
            <a:pPr marL="109537" indent="0" eaLnBrk="1" fontAlgn="auto" hangingPunct="1">
              <a:spcAft>
                <a:spcPts val="0"/>
              </a:spcAft>
              <a:buFont typeface="Wingdings 3" pitchFamily="18" charset="2"/>
              <a:buNone/>
              <a:defRPr/>
            </a:pPr>
            <a:r>
              <a:rPr lang="ru-RU" sz="5600" dirty="0" smtClean="0">
                <a:solidFill>
                  <a:srgbClr val="002060"/>
                </a:solidFill>
              </a:rPr>
              <a:t>	б</a:t>
            </a:r>
            <a:r>
              <a:rPr lang="ru-RU" sz="5600" dirty="0">
                <a:solidFill>
                  <a:srgbClr val="002060"/>
                </a:solidFill>
              </a:rPr>
              <a:t>) </a:t>
            </a:r>
            <a:r>
              <a:rPr lang="ru-RU" sz="5600" dirty="0" smtClean="0">
                <a:solidFill>
                  <a:srgbClr val="002060"/>
                </a:solidFill>
              </a:rPr>
              <a:t>приему </a:t>
            </a:r>
            <a:r>
              <a:rPr lang="ru-RU" sz="5600" dirty="0">
                <a:solidFill>
                  <a:srgbClr val="002060"/>
                </a:solidFill>
              </a:rPr>
              <a:t>сырого молока, сырых сливок и сырого обезжиренного молока и (или) их переработка (обработка) при производстве (изготовлении) молочной продукции;</a:t>
            </a:r>
          </a:p>
          <a:p>
            <a:pPr marL="109537" indent="0" eaLnBrk="1" fontAlgn="auto" hangingPunct="1">
              <a:spcAft>
                <a:spcPts val="0"/>
              </a:spcAft>
              <a:buFont typeface="Wingdings 3" pitchFamily="18" charset="2"/>
              <a:buNone/>
              <a:defRPr/>
            </a:pPr>
            <a:r>
              <a:rPr lang="ru-RU" sz="5600" dirty="0" smtClean="0">
                <a:solidFill>
                  <a:srgbClr val="002060"/>
                </a:solidFill>
              </a:rPr>
              <a:t>	в</a:t>
            </a:r>
            <a:r>
              <a:rPr lang="ru-RU" sz="5600" dirty="0">
                <a:solidFill>
                  <a:srgbClr val="002060"/>
                </a:solidFill>
              </a:rPr>
              <a:t>) </a:t>
            </a:r>
            <a:r>
              <a:rPr lang="ru-RU" sz="5600" dirty="0" smtClean="0">
                <a:solidFill>
                  <a:srgbClr val="002060"/>
                </a:solidFill>
              </a:rPr>
              <a:t>производству </a:t>
            </a:r>
            <a:r>
              <a:rPr lang="ru-RU" sz="5600" dirty="0">
                <a:solidFill>
                  <a:srgbClr val="002060"/>
                </a:solidFill>
              </a:rPr>
              <a:t>(</a:t>
            </a:r>
            <a:r>
              <a:rPr lang="ru-RU" sz="5600" dirty="0" smtClean="0">
                <a:solidFill>
                  <a:srgbClr val="002060"/>
                </a:solidFill>
              </a:rPr>
              <a:t>изготовлению) </a:t>
            </a:r>
            <a:r>
              <a:rPr lang="ru-RU" sz="5600" dirty="0">
                <a:solidFill>
                  <a:srgbClr val="002060"/>
                </a:solidFill>
              </a:rPr>
              <a:t>и </a:t>
            </a:r>
            <a:r>
              <a:rPr lang="ru-RU" sz="5600" dirty="0" smtClean="0">
                <a:solidFill>
                  <a:srgbClr val="002060"/>
                </a:solidFill>
              </a:rPr>
              <a:t>переработке(обработке) </a:t>
            </a:r>
            <a:r>
              <a:rPr lang="ru-RU" sz="5600" dirty="0">
                <a:solidFill>
                  <a:srgbClr val="002060"/>
                </a:solidFill>
              </a:rPr>
              <a:t>яиц сельскохозяйственной птицы и продуктов их переработки;</a:t>
            </a:r>
          </a:p>
          <a:p>
            <a:pPr marL="109537" indent="0" eaLnBrk="1" fontAlgn="auto" hangingPunct="1">
              <a:spcAft>
                <a:spcPts val="0"/>
              </a:spcAft>
              <a:buFont typeface="Wingdings 3" pitchFamily="18" charset="2"/>
              <a:buNone/>
              <a:defRPr/>
            </a:pPr>
            <a:r>
              <a:rPr lang="ru-RU" sz="5600" dirty="0" smtClean="0">
                <a:solidFill>
                  <a:srgbClr val="002060"/>
                </a:solidFill>
              </a:rPr>
              <a:t>	г</a:t>
            </a:r>
            <a:r>
              <a:rPr lang="ru-RU" sz="5600" dirty="0">
                <a:solidFill>
                  <a:srgbClr val="002060"/>
                </a:solidFill>
              </a:rPr>
              <a:t>) </a:t>
            </a:r>
            <a:r>
              <a:rPr lang="ru-RU" sz="5600" dirty="0" smtClean="0">
                <a:solidFill>
                  <a:srgbClr val="002060"/>
                </a:solidFill>
              </a:rPr>
              <a:t>производству </a:t>
            </a:r>
            <a:r>
              <a:rPr lang="ru-RU" sz="5600" dirty="0">
                <a:solidFill>
                  <a:srgbClr val="002060"/>
                </a:solidFill>
              </a:rPr>
              <a:t>(</a:t>
            </a:r>
            <a:r>
              <a:rPr lang="ru-RU" sz="5600" dirty="0" smtClean="0">
                <a:solidFill>
                  <a:srgbClr val="002060"/>
                </a:solidFill>
              </a:rPr>
              <a:t>изготовлению) </a:t>
            </a:r>
            <a:r>
              <a:rPr lang="ru-RU" sz="5600" dirty="0">
                <a:solidFill>
                  <a:srgbClr val="002060"/>
                </a:solidFill>
              </a:rPr>
              <a:t>и </a:t>
            </a:r>
            <a:r>
              <a:rPr lang="ru-RU" sz="5600" dirty="0" smtClean="0">
                <a:solidFill>
                  <a:srgbClr val="002060"/>
                </a:solidFill>
              </a:rPr>
              <a:t>переработке </a:t>
            </a:r>
            <a:r>
              <a:rPr lang="ru-RU" sz="5600" dirty="0">
                <a:solidFill>
                  <a:srgbClr val="002060"/>
                </a:solidFill>
              </a:rPr>
              <a:t>(</a:t>
            </a:r>
            <a:r>
              <a:rPr lang="ru-RU" sz="5600" dirty="0" smtClean="0">
                <a:solidFill>
                  <a:srgbClr val="002060"/>
                </a:solidFill>
              </a:rPr>
              <a:t>обработке) </a:t>
            </a:r>
            <a:r>
              <a:rPr lang="ru-RU" sz="5600" dirty="0">
                <a:solidFill>
                  <a:srgbClr val="002060"/>
                </a:solidFill>
              </a:rPr>
              <a:t>продукции аквакультуры и улова водных биологических ресурсов (нерыбные объекты промысла), за исключением продукции растительного происхождения.</a:t>
            </a:r>
          </a:p>
          <a:p>
            <a:pPr marL="109537" indent="0" eaLnBrk="1" fontAlgn="auto" hangingPunct="1">
              <a:spcAft>
                <a:spcPts val="0"/>
              </a:spcAft>
              <a:buFont typeface="Wingdings 3" pitchFamily="18" charset="2"/>
              <a:buNone/>
              <a:defRPr/>
            </a:pPr>
            <a:r>
              <a:rPr lang="ru-RU" sz="5600" u="sng" dirty="0" smtClean="0">
                <a:solidFill>
                  <a:srgbClr val="C00000"/>
                </a:solidFill>
              </a:rPr>
              <a:t>осуществляется </a:t>
            </a:r>
            <a:r>
              <a:rPr lang="ru-RU" sz="5600" u="sng" dirty="0">
                <a:solidFill>
                  <a:srgbClr val="C00000"/>
                </a:solidFill>
              </a:rPr>
              <a:t>только после государственной регистрации производственных </a:t>
            </a:r>
            <a:r>
              <a:rPr lang="ru-RU" sz="5600" u="sng" dirty="0" smtClean="0">
                <a:solidFill>
                  <a:srgbClr val="C00000"/>
                </a:solidFill>
              </a:rPr>
              <a:t>объектов. </a:t>
            </a:r>
          </a:p>
          <a:p>
            <a:pPr marL="109537" indent="0" algn="just" eaLnBrk="1" fontAlgn="auto" hangingPunct="1">
              <a:spcAft>
                <a:spcPts val="0"/>
              </a:spcAft>
              <a:buFont typeface="Wingdings 3" pitchFamily="18" charset="2"/>
              <a:buNone/>
              <a:defRPr/>
            </a:pPr>
            <a:r>
              <a:rPr lang="ru-RU" sz="4800" dirty="0" smtClean="0">
                <a:solidFill>
                  <a:srgbClr val="002060"/>
                </a:solidFill>
              </a:rPr>
              <a:t>	</a:t>
            </a:r>
            <a:r>
              <a:rPr lang="ru-RU" sz="6400" dirty="0" smtClean="0">
                <a:solidFill>
                  <a:srgbClr val="002060"/>
                </a:solidFill>
              </a:rPr>
              <a:t>Государственная </a:t>
            </a:r>
            <a:r>
              <a:rPr lang="ru-RU" sz="6400" dirty="0">
                <a:solidFill>
                  <a:srgbClr val="002060"/>
                </a:solidFill>
              </a:rPr>
              <a:t>регистрация производственных объектов осуществляется </a:t>
            </a:r>
            <a:r>
              <a:rPr lang="ru-RU" sz="6400" dirty="0" smtClean="0">
                <a:solidFill>
                  <a:srgbClr val="002060"/>
                </a:solidFill>
              </a:rPr>
              <a:t> </a:t>
            </a:r>
            <a:r>
              <a:rPr lang="ru-RU" sz="6400" u="sng" dirty="0" smtClean="0">
                <a:solidFill>
                  <a:srgbClr val="002060"/>
                </a:solidFill>
              </a:rPr>
              <a:t>органом </a:t>
            </a:r>
            <a:r>
              <a:rPr lang="ru-RU" sz="6400" u="sng" dirty="0">
                <a:solidFill>
                  <a:srgbClr val="002060"/>
                </a:solidFill>
              </a:rPr>
              <a:t>по регистрации производственных </a:t>
            </a:r>
            <a:r>
              <a:rPr lang="ru-RU" sz="6400" u="sng" dirty="0" smtClean="0">
                <a:solidFill>
                  <a:srgbClr val="002060"/>
                </a:solidFill>
              </a:rPr>
              <a:t>объектов</a:t>
            </a:r>
            <a:r>
              <a:rPr lang="ru-RU" sz="6400" dirty="0" smtClean="0">
                <a:solidFill>
                  <a:srgbClr val="002060"/>
                </a:solidFill>
              </a:rPr>
              <a:t> </a:t>
            </a:r>
            <a:r>
              <a:rPr lang="ru-RU" sz="6400" dirty="0">
                <a:solidFill>
                  <a:srgbClr val="002060"/>
                </a:solidFill>
              </a:rPr>
              <a:t>на основании </a:t>
            </a:r>
            <a:r>
              <a:rPr lang="ru-RU" sz="6400" u="sng" dirty="0" smtClean="0">
                <a:solidFill>
                  <a:srgbClr val="C00000"/>
                </a:solidFill>
              </a:rPr>
              <a:t>заявления</a:t>
            </a:r>
            <a:r>
              <a:rPr lang="ru-RU" sz="6400" dirty="0" smtClean="0">
                <a:solidFill>
                  <a:srgbClr val="002060"/>
                </a:solidFill>
              </a:rPr>
              <a:t> (статья 33 ТР ТС), подписанного  участником </a:t>
            </a:r>
            <a:r>
              <a:rPr lang="ru-RU" sz="6400" dirty="0">
                <a:solidFill>
                  <a:srgbClr val="002060"/>
                </a:solidFill>
              </a:rPr>
              <a:t>хозяйственной </a:t>
            </a:r>
            <a:r>
              <a:rPr lang="ru-RU" sz="6400" dirty="0" smtClean="0">
                <a:solidFill>
                  <a:srgbClr val="002060"/>
                </a:solidFill>
              </a:rPr>
              <a:t>деятельности </a:t>
            </a:r>
            <a:r>
              <a:rPr lang="ru-RU" sz="6400" u="sng" dirty="0" smtClean="0">
                <a:solidFill>
                  <a:srgbClr val="C00000"/>
                </a:solidFill>
              </a:rPr>
              <a:t>по </a:t>
            </a:r>
            <a:r>
              <a:rPr lang="ru-RU" sz="6400" u="sng" dirty="0">
                <a:solidFill>
                  <a:srgbClr val="C00000"/>
                </a:solidFill>
              </a:rPr>
              <a:t>месту планируемого начала осуществления </a:t>
            </a:r>
            <a:r>
              <a:rPr lang="ru-RU" sz="6400" dirty="0">
                <a:solidFill>
                  <a:srgbClr val="002060"/>
                </a:solidFill>
              </a:rPr>
              <a:t>процессов производства (изготовления) пищевой продукции</a:t>
            </a:r>
            <a:r>
              <a:rPr lang="ru-RU" sz="6400" dirty="0" smtClean="0">
                <a:solidFill>
                  <a:srgbClr val="002060"/>
                </a:solidFill>
              </a:rPr>
              <a:t> </a:t>
            </a:r>
            <a:r>
              <a:rPr lang="ru-RU" sz="5600" dirty="0" smtClean="0">
                <a:solidFill>
                  <a:srgbClr val="002060"/>
                </a:solidFill>
              </a:rPr>
              <a:t>.</a:t>
            </a:r>
          </a:p>
          <a:p>
            <a:pPr marL="109537" indent="0" algn="just" eaLnBrk="1" fontAlgn="auto" hangingPunct="1">
              <a:spcAft>
                <a:spcPts val="0"/>
              </a:spcAft>
              <a:buFont typeface="Wingdings 3" pitchFamily="18" charset="2"/>
              <a:buNone/>
              <a:defRPr/>
            </a:pPr>
            <a:r>
              <a:rPr lang="ru-RU" sz="5600" dirty="0">
                <a:solidFill>
                  <a:srgbClr val="002060"/>
                </a:solidFill>
              </a:rPr>
              <a:t>	</a:t>
            </a:r>
            <a:r>
              <a:rPr lang="ru-RU" sz="5600" dirty="0">
                <a:solidFill>
                  <a:srgbClr val="FF0000"/>
                </a:solidFill>
              </a:rPr>
              <a:t>Фактом государственной регистрации производственного объекта </a:t>
            </a:r>
            <a:r>
              <a:rPr lang="ru-RU" sz="5600" dirty="0">
                <a:solidFill>
                  <a:srgbClr val="002060"/>
                </a:solidFill>
              </a:rPr>
              <a:t>является </a:t>
            </a:r>
            <a:r>
              <a:rPr lang="ru-RU" sz="5600" dirty="0">
                <a:solidFill>
                  <a:srgbClr val="FF0000"/>
                </a:solidFill>
              </a:rPr>
              <a:t>присвоение</a:t>
            </a:r>
            <a:r>
              <a:rPr lang="ru-RU" sz="5600" dirty="0">
                <a:solidFill>
                  <a:srgbClr val="002060"/>
                </a:solidFill>
              </a:rPr>
              <a:t> производственному объекту </a:t>
            </a:r>
            <a:r>
              <a:rPr lang="ru-RU" sz="5600" u="sng" dirty="0">
                <a:solidFill>
                  <a:srgbClr val="FF0000"/>
                </a:solidFill>
              </a:rPr>
              <a:t>идентификационного номера и включение сведений о производственном объекте в реестр производственных объектов по производству пищевой продукции, подлежащих государственной регистрации.</a:t>
            </a:r>
            <a:r>
              <a:rPr lang="ru-RU" sz="5600" dirty="0">
                <a:solidFill>
                  <a:srgbClr val="002060"/>
                </a:solidFill>
              </a:rPr>
              <a:t> По желанию заявителя ему может быть выдано выписка из реестра производственных объектов по производству пищевой продукции, подлежащих государственной </a:t>
            </a:r>
            <a:r>
              <a:rPr lang="ru-RU" sz="5600" dirty="0" smtClean="0">
                <a:solidFill>
                  <a:srgbClr val="002060"/>
                </a:solidFill>
              </a:rPr>
              <a:t>регистрации, </a:t>
            </a:r>
            <a:r>
              <a:rPr lang="ru-RU" sz="5600" dirty="0">
                <a:solidFill>
                  <a:srgbClr val="002060"/>
                </a:solidFill>
              </a:rPr>
              <a:t>установленной формы. </a:t>
            </a:r>
          </a:p>
          <a:p>
            <a:pPr marL="109537" indent="0" eaLnBrk="1" fontAlgn="auto" hangingPunct="1">
              <a:spcAft>
                <a:spcPts val="0"/>
              </a:spcAft>
              <a:buFont typeface="Wingdings 3" pitchFamily="18" charset="2"/>
              <a:buNone/>
              <a:defRPr/>
            </a:pPr>
            <a:r>
              <a:rPr lang="ru-RU" sz="4800" dirty="0" smtClean="0">
                <a:solidFill>
                  <a:srgbClr val="002060"/>
                </a:solidFill>
              </a:rPr>
              <a:t>	</a:t>
            </a:r>
            <a:endParaRPr lang="ru-RU" sz="3700" dirty="0" smtClean="0"/>
          </a:p>
          <a:p>
            <a:pPr eaLnBrk="1" fontAlgn="auto" hangingPunct="1">
              <a:spcAft>
                <a:spcPts val="0"/>
              </a:spcAft>
              <a:buFont typeface="Arial" pitchFamily="34" charset="0"/>
              <a:buChar char="•"/>
              <a:defRPr/>
            </a:pPr>
            <a:endParaRPr lang="ru-RU" dirty="0"/>
          </a:p>
        </p:txBody>
      </p:sp>
      <p:sp>
        <p:nvSpPr>
          <p:cNvPr id="7" name="Скругленный прямоугольник 6"/>
          <p:cNvSpPr/>
          <p:nvPr/>
        </p:nvSpPr>
        <p:spPr>
          <a:xfrm>
            <a:off x="2284484" y="6216283"/>
            <a:ext cx="6730246" cy="432048"/>
          </a:xfrm>
          <a:prstGeom prst="roundRect">
            <a:avLst/>
          </a:prstGeom>
          <a:solidFill>
            <a:schemeClr val="accent5">
              <a:lumMod val="20000"/>
              <a:lumOff val="80000"/>
            </a:schemeClr>
          </a:solidFill>
          <a:ln>
            <a:solidFill>
              <a:srgbClr val="00206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b="1" dirty="0">
                <a:solidFill>
                  <a:srgbClr val="002060"/>
                </a:solidFill>
                <a:latin typeface="Arial" charset="0"/>
                <a:cs typeface="Arial" charset="0"/>
              </a:rPr>
              <a:t>Государственная регистрация производственного объекта является бессрочной</a:t>
            </a:r>
          </a:p>
        </p:txBody>
      </p:sp>
    </p:spTree>
    <p:extLst>
      <p:ext uri="{BB962C8B-B14F-4D97-AF65-F5344CB8AC3E}">
        <p14:creationId xmlns:p14="http://schemas.microsoft.com/office/powerpoint/2010/main" xmlns="" val="2047842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93405" y="776179"/>
            <a:ext cx="8506046" cy="4777563"/>
          </a:xfrm>
        </p:spPr>
        <p:txBody>
          <a:bodyPr/>
          <a:lstStyle/>
          <a:p>
            <a:r>
              <a:rPr lang="ru-RU" sz="2200" b="1" dirty="0">
                <a:solidFill>
                  <a:srgbClr val="877849"/>
                </a:solidFill>
              </a:rPr>
              <a:t>Договор о Евразийском экономическом союзе </a:t>
            </a:r>
            <a:br>
              <a:rPr lang="ru-RU" sz="2200" b="1" dirty="0">
                <a:solidFill>
                  <a:srgbClr val="877849"/>
                </a:solidFill>
              </a:rPr>
            </a:br>
            <a:r>
              <a:rPr lang="ru-RU" sz="2200" b="1" dirty="0">
                <a:solidFill>
                  <a:srgbClr val="877849"/>
                </a:solidFill>
              </a:rPr>
              <a:t>от 29 мая 2014 года</a:t>
            </a:r>
            <a:endParaRPr lang="ru-RU" sz="2200" b="1" dirty="0" smtClean="0">
              <a:solidFill>
                <a:srgbClr val="877849"/>
              </a:solidFill>
            </a:endParaRPr>
          </a:p>
          <a:p>
            <a:r>
              <a:rPr lang="ru-RU" sz="2200" b="1" dirty="0" smtClean="0">
                <a:solidFill>
                  <a:srgbClr val="877849"/>
                </a:solidFill>
              </a:rPr>
              <a:t>Раздел </a:t>
            </a:r>
            <a:r>
              <a:rPr lang="en-US" sz="2200" b="1" dirty="0">
                <a:solidFill>
                  <a:srgbClr val="877849"/>
                </a:solidFill>
              </a:rPr>
              <a:t>X. </a:t>
            </a:r>
            <a:r>
              <a:rPr lang="ru-RU" sz="2200" b="1" dirty="0">
                <a:solidFill>
                  <a:srgbClr val="877849"/>
                </a:solidFill>
              </a:rPr>
              <a:t>Техническое регулирование</a:t>
            </a:r>
          </a:p>
          <a:p>
            <a:r>
              <a:rPr lang="ru-RU" sz="1800" b="1" dirty="0" smtClean="0">
                <a:solidFill>
                  <a:srgbClr val="877849"/>
                </a:solidFill>
              </a:rPr>
              <a:t>Технические </a:t>
            </a:r>
            <a:r>
              <a:rPr lang="ru-RU" sz="1800" b="1" dirty="0">
                <a:solidFill>
                  <a:srgbClr val="877849"/>
                </a:solidFill>
              </a:rPr>
              <a:t>регламенты </a:t>
            </a:r>
            <a:r>
              <a:rPr lang="ru-RU" sz="1800" b="1" dirty="0" smtClean="0">
                <a:solidFill>
                  <a:srgbClr val="877849"/>
                </a:solidFill>
              </a:rPr>
              <a:t>Союза</a:t>
            </a:r>
            <a:endParaRPr lang="ru-RU" sz="1800" b="1" dirty="0">
              <a:solidFill>
                <a:srgbClr val="877849"/>
              </a:solidFill>
            </a:endParaRPr>
          </a:p>
          <a:p>
            <a:pPr marL="0" lvl="1" algn="just">
              <a:spcBef>
                <a:spcPct val="0"/>
              </a:spcBef>
            </a:pPr>
            <a:r>
              <a:rPr lang="ru-RU" sz="1800" b="1" dirty="0">
                <a:solidFill>
                  <a:srgbClr val="877849"/>
                </a:solidFill>
              </a:rPr>
              <a:t>принимаются в целях: </a:t>
            </a:r>
          </a:p>
          <a:p>
            <a:pPr marL="800100" lvl="1" indent="-342900" algn="just">
              <a:spcBef>
                <a:spcPct val="0"/>
              </a:spcBef>
              <a:buFont typeface="Wingdings" panose="05000000000000000000" pitchFamily="2" charset="2"/>
              <a:buChar char="Ø"/>
            </a:pPr>
            <a:r>
              <a:rPr lang="ru-RU" sz="1400" b="1" dirty="0">
                <a:solidFill>
                  <a:srgbClr val="002060"/>
                </a:solidFill>
                <a:latin typeface="Times New Roman" panose="02020603050405020304" pitchFamily="18" charset="0"/>
                <a:cs typeface="Times New Roman" panose="02020603050405020304" pitchFamily="18" charset="0"/>
              </a:rPr>
              <a:t>защиты жизни и (или) здоровья человека, имущества, окружающей среды,</a:t>
            </a:r>
            <a:r>
              <a:rPr lang="en-US" sz="1400" b="1" dirty="0">
                <a:solidFill>
                  <a:srgbClr val="002060"/>
                </a:solidFill>
                <a:latin typeface="Times New Roman" panose="02020603050405020304" pitchFamily="18" charset="0"/>
                <a:cs typeface="Times New Roman" panose="02020603050405020304" pitchFamily="18" charset="0"/>
              </a:rPr>
              <a:t> </a:t>
            </a:r>
            <a:r>
              <a:rPr lang="ru-RU" sz="1400" b="1" dirty="0">
                <a:solidFill>
                  <a:srgbClr val="002060"/>
                </a:solidFill>
                <a:latin typeface="Times New Roman" panose="02020603050405020304" pitchFamily="18" charset="0"/>
                <a:cs typeface="Times New Roman" panose="02020603050405020304" pitchFamily="18" charset="0"/>
              </a:rPr>
              <a:t>жизни и (или) здоровья животных и растений</a:t>
            </a:r>
          </a:p>
          <a:p>
            <a:pPr marL="800100" lvl="1" indent="-342900" algn="just">
              <a:spcBef>
                <a:spcPct val="0"/>
              </a:spcBef>
              <a:buFont typeface="Wingdings" panose="05000000000000000000" pitchFamily="2" charset="2"/>
              <a:buChar char="Ø"/>
            </a:pPr>
            <a:r>
              <a:rPr lang="ru-RU" sz="1400" b="1" dirty="0">
                <a:solidFill>
                  <a:srgbClr val="002060"/>
                </a:solidFill>
                <a:latin typeface="Times New Roman" panose="02020603050405020304" pitchFamily="18" charset="0"/>
                <a:cs typeface="Times New Roman" panose="02020603050405020304" pitchFamily="18" charset="0"/>
              </a:rPr>
              <a:t>предупреждения действий, вводящих в заблуждение потребителей </a:t>
            </a:r>
            <a:endParaRPr lang="en-US" sz="1400" b="1" dirty="0">
              <a:solidFill>
                <a:srgbClr val="002060"/>
              </a:solidFill>
              <a:latin typeface="Times New Roman" panose="02020603050405020304" pitchFamily="18" charset="0"/>
              <a:cs typeface="Times New Roman" panose="02020603050405020304" pitchFamily="18" charset="0"/>
            </a:endParaRPr>
          </a:p>
          <a:p>
            <a:pPr marL="800100" lvl="1" indent="-342900" algn="just">
              <a:spcBef>
                <a:spcPct val="0"/>
              </a:spcBef>
            </a:pPr>
            <a:endParaRPr lang="en-US" sz="1200" b="1" dirty="0">
              <a:solidFill>
                <a:srgbClr val="002060"/>
              </a:solidFill>
              <a:latin typeface="Arial" charset="0"/>
              <a:cs typeface="Arial" charset="0"/>
            </a:endParaRPr>
          </a:p>
          <a:p>
            <a:pPr marL="0" lvl="1" algn="just">
              <a:spcBef>
                <a:spcPct val="0"/>
              </a:spcBef>
            </a:pPr>
            <a:r>
              <a:rPr lang="ru-RU" sz="1800" b="1" dirty="0">
                <a:solidFill>
                  <a:srgbClr val="877849"/>
                </a:solidFill>
              </a:rPr>
              <a:t>имеют прямое действие на территории </a:t>
            </a:r>
            <a:r>
              <a:rPr lang="ru-RU" sz="1800" b="1" dirty="0" smtClean="0">
                <a:solidFill>
                  <a:srgbClr val="877849"/>
                </a:solidFill>
              </a:rPr>
              <a:t>Союза. </a:t>
            </a:r>
            <a:endParaRPr lang="ru-RU" sz="1800" b="1" dirty="0">
              <a:solidFill>
                <a:srgbClr val="877849"/>
              </a:solidFill>
            </a:endParaRPr>
          </a:p>
          <a:p>
            <a:pPr marL="0" lvl="1" algn="just">
              <a:spcBef>
                <a:spcPct val="0"/>
              </a:spcBef>
            </a:pPr>
            <a:endParaRPr lang="ru-RU" sz="1400" b="1" dirty="0" smtClean="0">
              <a:solidFill>
                <a:srgbClr val="877849"/>
              </a:solidFill>
            </a:endParaRPr>
          </a:p>
          <a:p>
            <a:pPr marL="0" lvl="1" algn="just">
              <a:spcBef>
                <a:spcPct val="0"/>
              </a:spcBef>
            </a:pPr>
            <a:r>
              <a:rPr lang="ru-RU" sz="1600" b="1" dirty="0" smtClean="0">
                <a:solidFill>
                  <a:srgbClr val="877849"/>
                </a:solidFill>
              </a:rPr>
              <a:t>Пункт </a:t>
            </a:r>
            <a:r>
              <a:rPr lang="ru-RU" sz="1600" b="1" dirty="0">
                <a:solidFill>
                  <a:srgbClr val="877849"/>
                </a:solidFill>
              </a:rPr>
              <a:t>2 статьи 53 </a:t>
            </a:r>
            <a:r>
              <a:rPr lang="ru-RU" sz="1600" b="1" dirty="0" smtClean="0">
                <a:solidFill>
                  <a:srgbClr val="877849"/>
                </a:solidFill>
              </a:rPr>
              <a:t>Договора:</a:t>
            </a:r>
            <a:endParaRPr lang="ru-RU" sz="1600" b="1" dirty="0">
              <a:solidFill>
                <a:srgbClr val="877849"/>
              </a:solidFill>
            </a:endParaRPr>
          </a:p>
          <a:p>
            <a:pPr marL="0" lvl="1" algn="just"/>
            <a:r>
              <a:rPr lang="ru-RU" sz="1400" b="1" dirty="0">
                <a:solidFill>
                  <a:srgbClr val="002060"/>
                </a:solidFill>
              </a:rPr>
              <a:t>Продукция, в отношении которой вступил в силу технический регламент Союза (технические регламенты Союза), выпускается в обращение на территории Союза при условии, что она прошла необходимые процедуры оценки соответствия, установленные техническим регламентом Союза (техническими регламентами Союза).</a:t>
            </a:r>
          </a:p>
          <a:p>
            <a:pPr marL="0" lvl="1" algn="just"/>
            <a:r>
              <a:rPr lang="ru-RU" sz="1400" b="1" dirty="0">
                <a:solidFill>
                  <a:srgbClr val="FF0000"/>
                </a:solidFill>
              </a:rPr>
              <a:t>Государства-члены обеспечивают  обращение продукции</a:t>
            </a:r>
            <a:r>
              <a:rPr lang="ru-RU" sz="1400" b="1" dirty="0">
                <a:solidFill>
                  <a:srgbClr val="002060"/>
                </a:solidFill>
              </a:rPr>
              <a:t>, соответствующей требованиям технического регламента Союза (технических регламентов Союза), на своей территории </a:t>
            </a:r>
            <a:r>
              <a:rPr lang="ru-RU" sz="1400" b="1" dirty="0">
                <a:solidFill>
                  <a:srgbClr val="FF0000"/>
                </a:solidFill>
              </a:rPr>
              <a:t>без предъявления дополнительных </a:t>
            </a:r>
            <a:r>
              <a:rPr lang="ru-RU" sz="1400" b="1" dirty="0">
                <a:solidFill>
                  <a:srgbClr val="002060"/>
                </a:solidFill>
              </a:rPr>
              <a:t>по отношению к содержащимся в техническом регламенте Союза (технических регламентах Союза) </a:t>
            </a:r>
            <a:r>
              <a:rPr lang="ru-RU" sz="1400" b="1" dirty="0">
                <a:solidFill>
                  <a:srgbClr val="FF0000"/>
                </a:solidFill>
              </a:rPr>
              <a:t>требований к такой продукции и без проведения дополнительных процедур оценки соответствия</a:t>
            </a:r>
            <a:r>
              <a:rPr lang="ru-RU" sz="1400" b="1" dirty="0" smtClean="0">
                <a:solidFill>
                  <a:srgbClr val="FF0000"/>
                </a:solidFill>
              </a:rPr>
              <a:t>.</a:t>
            </a:r>
            <a:endParaRPr lang="ru-RU" sz="800" b="1" dirty="0" smtClean="0">
              <a:solidFill>
                <a:srgbClr val="FF0000"/>
              </a:solidFill>
            </a:endParaRPr>
          </a:p>
          <a:p>
            <a:pPr marL="0" lvl="1" algn="just"/>
            <a:endParaRPr lang="ru-RU" sz="500" b="1" u="sng" dirty="0">
              <a:solidFill>
                <a:srgbClr val="FF0000"/>
              </a:solidFill>
            </a:endParaRPr>
          </a:p>
          <a:p>
            <a:pPr marL="0" lvl="1" algn="just"/>
            <a:r>
              <a:rPr lang="ru-RU" sz="1400" b="1" dirty="0" smtClean="0">
                <a:solidFill>
                  <a:srgbClr val="002060"/>
                </a:solidFill>
              </a:rPr>
              <a:t>Положения </a:t>
            </a:r>
            <a:r>
              <a:rPr lang="ru-RU" sz="1400" b="1" u="sng" dirty="0">
                <a:solidFill>
                  <a:srgbClr val="002060"/>
                </a:solidFill>
              </a:rPr>
              <a:t>абзаца второго настоящего пункта не распространяются на применение санитарных, ветеринарно-санитарных и карантинных фитосанитарных мер</a:t>
            </a:r>
            <a:r>
              <a:rPr lang="ru-RU" sz="1400" b="1" dirty="0">
                <a:solidFill>
                  <a:srgbClr val="002060"/>
                </a:solidFill>
              </a:rPr>
              <a:t>.</a:t>
            </a:r>
            <a:endParaRPr lang="ru-RU" dirty="0">
              <a:hlinkClick r:id=""/>
            </a:endParaRPr>
          </a:p>
          <a:p>
            <a:endParaRPr lang="ru-RU" dirty="0"/>
          </a:p>
        </p:txBody>
      </p:sp>
    </p:spTree>
    <p:extLst>
      <p:ext uri="{BB962C8B-B14F-4D97-AF65-F5344CB8AC3E}">
        <p14:creationId xmlns:p14="http://schemas.microsoft.com/office/powerpoint/2010/main" xmlns="" val="7761402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1543" y="1552755"/>
            <a:ext cx="8712690" cy="3131388"/>
          </a:xfrm>
          <a:solidFill>
            <a:schemeClr val="bg1"/>
          </a:solidFill>
          <a:ln>
            <a:solidFill>
              <a:schemeClr val="bg1"/>
            </a:solidFill>
          </a:ln>
        </p:spPr>
        <p:txBody>
          <a:bodyPr/>
          <a:lstStyle/>
          <a:p>
            <a:pPr algn="just"/>
            <a:r>
              <a:rPr lang="ru-RU" sz="1600" u="sng" dirty="0">
                <a:solidFill>
                  <a:schemeClr val="tx2"/>
                </a:solidFill>
              </a:rPr>
              <a:t>Участник хозяйственной деятельности имеет право начать деятельность </a:t>
            </a:r>
            <a:r>
              <a:rPr lang="ru-RU" sz="1600" dirty="0">
                <a:solidFill>
                  <a:schemeClr val="tx2"/>
                </a:solidFill>
              </a:rPr>
              <a:t>по производству (изготовлению) пищевой продукции, за исключением процессов производства (изготовления) пищевой продукции, </a:t>
            </a:r>
            <a:r>
              <a:rPr lang="ru-RU" sz="1600" dirty="0" smtClean="0">
                <a:solidFill>
                  <a:schemeClr val="tx2"/>
                </a:solidFill>
              </a:rPr>
              <a:t>подлежащих государственной регистрации, </a:t>
            </a:r>
            <a:r>
              <a:rPr lang="ru-RU" sz="1600" u="sng" dirty="0">
                <a:solidFill>
                  <a:schemeClr val="tx2"/>
                </a:solidFill>
              </a:rPr>
              <a:t>после направления заявления о начале деятельности по производству (изготовлению) такой пищевой продукции в государственный орган контроля (надзора)</a:t>
            </a:r>
            <a:r>
              <a:rPr lang="ru-RU" sz="1600" dirty="0">
                <a:solidFill>
                  <a:schemeClr val="tx2"/>
                </a:solidFill>
              </a:rPr>
              <a:t> в порядке, предусмотренном законодательством государства-члена Таможенного союза. </a:t>
            </a:r>
            <a:endParaRPr lang="ru-RU" sz="1600" dirty="0" smtClean="0">
              <a:solidFill>
                <a:schemeClr val="tx2"/>
              </a:solidFill>
            </a:endParaRPr>
          </a:p>
          <a:p>
            <a:pPr algn="just"/>
            <a:r>
              <a:rPr lang="ru-RU" sz="1600" u="sng" dirty="0">
                <a:solidFill>
                  <a:schemeClr val="tx2"/>
                </a:solidFill>
              </a:rPr>
              <a:t>Сведения о производственных объектах, на которых осуществляется деятельность по производству (изготовлению) пищевой продукции</a:t>
            </a:r>
            <a:r>
              <a:rPr lang="ru-RU" sz="1600" dirty="0">
                <a:solidFill>
                  <a:schemeClr val="tx2"/>
                </a:solidFill>
              </a:rPr>
              <a:t>, за исключением процессов производства (изготовления) пищевой продукции, </a:t>
            </a:r>
            <a:r>
              <a:rPr lang="ru-RU" sz="1600" dirty="0" smtClean="0">
                <a:solidFill>
                  <a:schemeClr val="tx2"/>
                </a:solidFill>
              </a:rPr>
              <a:t>подлежащих государственной регистрации, </a:t>
            </a:r>
            <a:r>
              <a:rPr lang="ru-RU" sz="1600" dirty="0">
                <a:solidFill>
                  <a:schemeClr val="tx2"/>
                </a:solidFill>
              </a:rPr>
              <a:t>вносятся в </a:t>
            </a:r>
            <a:r>
              <a:rPr lang="ru-RU" sz="1600" b="1" u="sng" dirty="0">
                <a:solidFill>
                  <a:schemeClr val="tx2"/>
                </a:solidFill>
              </a:rPr>
              <a:t>реестр производственных объектов по производству (изготовлению) пищевой продукции, не подлежащих государственной регистрации</a:t>
            </a:r>
            <a:r>
              <a:rPr lang="ru-RU" sz="1600" dirty="0">
                <a:solidFill>
                  <a:schemeClr val="tx2"/>
                </a:solidFill>
              </a:rPr>
              <a:t>, который ведется уполномоченным государством-членом Таможенного союза органом. </a:t>
            </a:r>
            <a:endParaRPr lang="ru-RU" sz="1600" dirty="0" smtClean="0">
              <a:solidFill>
                <a:schemeClr val="tx2"/>
              </a:solidFill>
            </a:endParaRPr>
          </a:p>
        </p:txBody>
      </p:sp>
      <p:sp>
        <p:nvSpPr>
          <p:cNvPr id="4" name="TextBox 27"/>
          <p:cNvSpPr txBox="1">
            <a:spLocks noGrp="1" noChangeArrowheads="1"/>
          </p:cNvSpPr>
          <p:nvPr>
            <p:ph type="title"/>
          </p:nvPr>
        </p:nvSpPr>
        <p:spPr bwMode="auto">
          <a:xfrm>
            <a:off x="2104845" y="186810"/>
            <a:ext cx="6935638" cy="400110"/>
          </a:xfrm>
          <a:prstGeom prst="rect">
            <a:avLst/>
          </a:prstGeom>
          <a:noFill/>
          <a:ln w="9525">
            <a:noFill/>
            <a:miter lim="800000"/>
            <a:headEnd/>
            <a:tailEnd/>
          </a:ln>
        </p:spPr>
        <p:txBody>
          <a:bodyPr wrap="square">
            <a:spAutoFit/>
          </a:bodyPr>
          <a:lstStyle/>
          <a:p>
            <a:pPr algn="ctr"/>
            <a:r>
              <a:rPr kumimoji="1" lang="ru-RU" sz="2000" b="1" dirty="0" smtClean="0">
                <a:solidFill>
                  <a:srgbClr val="877849"/>
                </a:solidFill>
                <a:latin typeface="Times"/>
                <a:ea typeface="Times"/>
              </a:rPr>
              <a:t>ГОСУДАРСТВЕННЫЙ КОНТРОЛЬ (НАДЗОР)</a:t>
            </a:r>
            <a:endParaRPr kumimoji="1" lang="ru-RU" sz="2000" b="1" dirty="0">
              <a:solidFill>
                <a:srgbClr val="877849"/>
              </a:solidFill>
              <a:latin typeface="Times"/>
              <a:ea typeface="Times"/>
            </a:endParaRPr>
          </a:p>
        </p:txBody>
      </p:sp>
      <p:sp>
        <p:nvSpPr>
          <p:cNvPr id="5" name="Прямоугольник 1"/>
          <p:cNvSpPr>
            <a:spLocks noChangeArrowheads="1"/>
          </p:cNvSpPr>
          <p:nvPr/>
        </p:nvSpPr>
        <p:spPr bwMode="auto">
          <a:xfrm>
            <a:off x="252458" y="1072427"/>
            <a:ext cx="8684518" cy="338554"/>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txBody>
          <a:bodyPr wrap="square">
            <a:spAutoFit/>
          </a:bodyPr>
          <a:lstStyle/>
          <a:p>
            <a:pPr algn="ctr">
              <a:buNone/>
            </a:pPr>
            <a:r>
              <a:rPr lang="ru-RU" sz="1600" dirty="0" smtClean="0">
                <a:solidFill>
                  <a:schemeClr val="tx2"/>
                </a:solidFill>
                <a:latin typeface="Arial" pitchFamily="34" charset="0"/>
                <a:cs typeface="Arial" pitchFamily="34" charset="0"/>
              </a:rPr>
              <a:t>Учет производственных объектов по производству пищевой продукции</a:t>
            </a:r>
            <a:endParaRPr lang="ru-RU" sz="1600" dirty="0">
              <a:solidFill>
                <a:schemeClr val="tx2"/>
              </a:solidFill>
              <a:latin typeface="Arial" pitchFamily="34" charset="0"/>
              <a:cs typeface="Arial" pitchFamily="34" charset="0"/>
            </a:endParaRPr>
          </a:p>
        </p:txBody>
      </p:sp>
      <p:sp>
        <p:nvSpPr>
          <p:cNvPr id="6" name="Прямоугольник 1"/>
          <p:cNvSpPr>
            <a:spLocks noChangeArrowheads="1"/>
          </p:cNvSpPr>
          <p:nvPr/>
        </p:nvSpPr>
        <p:spPr bwMode="auto">
          <a:xfrm>
            <a:off x="241543" y="4934309"/>
            <a:ext cx="8695433" cy="1323439"/>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txBody>
          <a:bodyPr wrap="square">
            <a:spAutoFit/>
          </a:bodyPr>
          <a:lstStyle/>
          <a:p>
            <a:pPr algn="just"/>
            <a:r>
              <a:rPr lang="ru-RU" sz="1600" dirty="0">
                <a:solidFill>
                  <a:srgbClr val="FF0000"/>
                </a:solidFill>
              </a:rPr>
              <a:t>Государственный контроль (надзор) за соблюдением требований настоящего технического регламента в отношении пищевой продукции и связанных с требованиями к ней процессов производства (изготовления), хранения, перевозки (транспортирования), реализации и утилизации </a:t>
            </a:r>
            <a:r>
              <a:rPr lang="ru-RU" sz="1600" dirty="0" smtClean="0">
                <a:solidFill>
                  <a:srgbClr val="FF0000"/>
                </a:solidFill>
              </a:rPr>
              <a:t>осуществляется </a:t>
            </a:r>
            <a:r>
              <a:rPr lang="ru-RU" sz="1600" dirty="0">
                <a:solidFill>
                  <a:srgbClr val="FF0000"/>
                </a:solidFill>
              </a:rPr>
              <a:t>в соответствии с законодательством государства - члена </a:t>
            </a:r>
            <a:r>
              <a:rPr lang="ru-RU" sz="1600" dirty="0" smtClean="0">
                <a:solidFill>
                  <a:srgbClr val="FF0000"/>
                </a:solidFill>
              </a:rPr>
              <a:t>Таможенного союза </a:t>
            </a:r>
            <a:endParaRPr lang="ru-RU" sz="1600"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xmlns="" val="24530152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7"/>
          <p:cNvSpPr txBox="1">
            <a:spLocks noChangeArrowheads="1"/>
          </p:cNvSpPr>
          <p:nvPr/>
        </p:nvSpPr>
        <p:spPr bwMode="auto">
          <a:xfrm>
            <a:off x="2020274" y="219075"/>
            <a:ext cx="7000875" cy="400110"/>
          </a:xfrm>
          <a:prstGeom prst="rect">
            <a:avLst/>
          </a:prstGeom>
          <a:noFill/>
          <a:ln w="9525">
            <a:noFill/>
            <a:miter lim="800000"/>
            <a:headEnd/>
            <a:tailEnd/>
          </a:ln>
        </p:spPr>
        <p:txBody>
          <a:bodyPr>
            <a:spAutoFit/>
          </a:bodyPr>
          <a:lstStyle/>
          <a:p>
            <a:pPr algn="ctr"/>
            <a:r>
              <a:rPr kumimoji="1" lang="ru-RU" sz="2000" b="1" dirty="0" smtClean="0">
                <a:solidFill>
                  <a:srgbClr val="877849"/>
                </a:solidFill>
                <a:latin typeface="Times"/>
                <a:ea typeface="Times"/>
              </a:rPr>
              <a:t>МАРКИРОВКА ПИЩЕВОЙ ПРОДУКЦИИ</a:t>
            </a:r>
            <a:endParaRPr kumimoji="1" lang="ru-RU" sz="2000" b="1" dirty="0">
              <a:solidFill>
                <a:srgbClr val="877849"/>
              </a:solidFill>
              <a:latin typeface="Times"/>
              <a:ea typeface="Times"/>
            </a:endParaRPr>
          </a:p>
        </p:txBody>
      </p:sp>
      <p:pic>
        <p:nvPicPr>
          <p:cNvPr id="9" name="Рисунок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45960" y="5503484"/>
            <a:ext cx="1054100" cy="105092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0" name="Picture 10"/>
          <p:cNvPicPr>
            <a:picLocks noChangeAspect="1" noChangeArrowheads="1"/>
          </p:cNvPicPr>
          <p:nvPr/>
        </p:nvPicPr>
        <p:blipFill>
          <a:blip r:embed="rId3" cstate="print"/>
          <a:srcRect l="28928" t="22488" r="42618" b="40462"/>
          <a:stretch>
            <a:fillRect/>
          </a:stretch>
        </p:blipFill>
        <p:spPr bwMode="auto">
          <a:xfrm>
            <a:off x="7492621" y="5617190"/>
            <a:ext cx="850900" cy="814387"/>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1" name="Прямоугольник 2"/>
          <p:cNvSpPr>
            <a:spLocks noChangeArrowheads="1"/>
          </p:cNvSpPr>
          <p:nvPr/>
        </p:nvSpPr>
        <p:spPr bwMode="auto">
          <a:xfrm>
            <a:off x="189781" y="1276709"/>
            <a:ext cx="8790443" cy="4278094"/>
          </a:xfrm>
          <a:prstGeom prst="rect">
            <a:avLst/>
          </a:prstGeom>
          <a:solidFill>
            <a:schemeClr val="bg1"/>
          </a:solidFill>
          <a:ln>
            <a:noFill/>
            <a:headEnd/>
            <a:tailEnd/>
          </a:ln>
          <a:effectLst/>
          <a:scene3d>
            <a:camera prst="orthographicFront">
              <a:rot lat="0" lon="0" rev="0"/>
            </a:camera>
            <a:lightRig rig="contrasting" dir="t">
              <a:rot lat="0" lon="0" rev="1500000"/>
            </a:lightRig>
          </a:scene3d>
          <a:sp3d prstMaterial="metal">
            <a:bevelT w="88900" h="88900"/>
          </a:sp3d>
        </p:spPr>
        <p:style>
          <a:lnRef idx="2">
            <a:schemeClr val="accent6"/>
          </a:lnRef>
          <a:fillRef idx="1">
            <a:schemeClr val="lt1"/>
          </a:fillRef>
          <a:effectRef idx="0">
            <a:schemeClr val="accent6"/>
          </a:effectRef>
          <a:fontRef idx="minor">
            <a:schemeClr val="dk1"/>
          </a:fontRef>
        </p:style>
        <p:txBody>
          <a:bodyPr wrap="square">
            <a:spAutoFit/>
          </a:bodyPr>
          <a:lstStyle/>
          <a:p>
            <a:pPr algn="just">
              <a:defRPr/>
            </a:pPr>
            <a:r>
              <a:rPr lang="ru-RU" sz="1600" b="1" dirty="0">
                <a:latin typeface="Arial" pitchFamily="34" charset="0"/>
                <a:cs typeface="Arial" pitchFamily="34" charset="0"/>
              </a:rPr>
              <a:t>	</a:t>
            </a:r>
            <a:endParaRPr lang="ru-RU" sz="1600" dirty="0">
              <a:solidFill>
                <a:srgbClr val="002060"/>
              </a:solidFill>
              <a:latin typeface="Arial" pitchFamily="34" charset="0"/>
              <a:cs typeface="Arial" pitchFamily="34" charset="0"/>
            </a:endParaRPr>
          </a:p>
          <a:p>
            <a:pPr algn="just">
              <a:defRPr/>
            </a:pPr>
            <a:r>
              <a:rPr lang="ru-RU" sz="1600" dirty="0">
                <a:solidFill>
                  <a:srgbClr val="002060"/>
                </a:solidFill>
                <a:latin typeface="Arial" pitchFamily="34" charset="0"/>
                <a:cs typeface="Arial" pitchFamily="34" charset="0"/>
              </a:rPr>
              <a:t>	</a:t>
            </a:r>
            <a:r>
              <a:rPr lang="ru-RU" sz="1500" dirty="0">
                <a:solidFill>
                  <a:srgbClr val="7E0E19"/>
                </a:solidFill>
                <a:latin typeface="Arial" pitchFamily="34" charset="0"/>
                <a:cs typeface="Arial" pitchFamily="34" charset="0"/>
              </a:rPr>
              <a:t>Маркировка пищевой продукции </a:t>
            </a:r>
            <a:r>
              <a:rPr lang="ru-RU" sz="1500" dirty="0">
                <a:solidFill>
                  <a:schemeClr val="tx2"/>
                </a:solidFill>
                <a:latin typeface="Arial" pitchFamily="34" charset="0"/>
                <a:cs typeface="Arial" pitchFamily="34" charset="0"/>
              </a:rPr>
              <a:t>должна соответствовать </a:t>
            </a:r>
            <a:r>
              <a:rPr lang="ru-RU" sz="1500" dirty="0">
                <a:solidFill>
                  <a:srgbClr val="7E0E19"/>
                </a:solidFill>
                <a:latin typeface="Arial" pitchFamily="34" charset="0"/>
                <a:cs typeface="Arial" pitchFamily="34" charset="0"/>
              </a:rPr>
              <a:t>требованиям технического регламента Таможенного союза, устанавливающего требования к пищевой продукции в части ее маркировки, и </a:t>
            </a:r>
            <a:r>
              <a:rPr lang="ru-RU" sz="1500" dirty="0">
                <a:solidFill>
                  <a:schemeClr val="tx2"/>
                </a:solidFill>
                <a:latin typeface="Arial" pitchFamily="34" charset="0"/>
                <a:cs typeface="Arial" pitchFamily="34" charset="0"/>
              </a:rPr>
              <a:t>(или) соответствующим требованиям технических регламентов Таможенного союза на отдельные виды пищевой </a:t>
            </a:r>
            <a:r>
              <a:rPr lang="ru-RU" sz="1500" dirty="0" smtClean="0">
                <a:solidFill>
                  <a:schemeClr val="tx2"/>
                </a:solidFill>
                <a:latin typeface="Arial" pitchFamily="34" charset="0"/>
                <a:cs typeface="Arial" pitchFamily="34" charset="0"/>
              </a:rPr>
              <a:t>продукции</a:t>
            </a:r>
            <a:r>
              <a:rPr lang="ru-RU" sz="1500" dirty="0" smtClean="0">
                <a:solidFill>
                  <a:srgbClr val="7E0E19"/>
                </a:solidFill>
                <a:latin typeface="Arial" pitchFamily="34" charset="0"/>
                <a:cs typeface="Arial" pitchFamily="34" charset="0"/>
              </a:rPr>
              <a:t>. </a:t>
            </a:r>
          </a:p>
          <a:p>
            <a:pPr algn="just">
              <a:defRPr/>
            </a:pPr>
            <a:r>
              <a:rPr lang="ru-RU" sz="1500" dirty="0">
                <a:solidFill>
                  <a:srgbClr val="7E0E19"/>
                </a:solidFill>
                <a:latin typeface="Arial" pitchFamily="34" charset="0"/>
                <a:cs typeface="Arial" pitchFamily="34" charset="0"/>
              </a:rPr>
              <a:t>	</a:t>
            </a:r>
            <a:r>
              <a:rPr lang="ru-RU" sz="1500" dirty="0" smtClean="0">
                <a:solidFill>
                  <a:srgbClr val="7E0E19"/>
                </a:solidFill>
                <a:latin typeface="Arial" pitchFamily="34" charset="0"/>
                <a:cs typeface="Arial" pitchFamily="34" charset="0"/>
              </a:rPr>
              <a:t>Пищевая </a:t>
            </a:r>
            <a:r>
              <a:rPr lang="ru-RU" sz="1500" dirty="0">
                <a:solidFill>
                  <a:srgbClr val="7E0E19"/>
                </a:solidFill>
                <a:latin typeface="Arial" pitchFamily="34" charset="0"/>
                <a:cs typeface="Arial" pitchFamily="34" charset="0"/>
              </a:rPr>
              <a:t>продукция, </a:t>
            </a:r>
            <a:r>
              <a:rPr lang="ru-RU" sz="1500" dirty="0">
                <a:solidFill>
                  <a:srgbClr val="002060"/>
                </a:solidFill>
                <a:latin typeface="Arial" pitchFamily="34" charset="0"/>
                <a:cs typeface="Arial" pitchFamily="34" charset="0"/>
              </a:rPr>
              <a:t>прошедшая оценку (подтверждение) соответствия, должна </a:t>
            </a:r>
            <a:r>
              <a:rPr lang="ru-RU" sz="1500" dirty="0">
                <a:solidFill>
                  <a:srgbClr val="7E0E19"/>
                </a:solidFill>
                <a:latin typeface="Arial" pitchFamily="34" charset="0"/>
                <a:cs typeface="Arial" pitchFamily="34" charset="0"/>
              </a:rPr>
              <a:t>маркироваться единым знаком обращения продукции на рынке государств - членов Таможенного союза,</a:t>
            </a:r>
            <a:r>
              <a:rPr lang="ru-RU" sz="1500" dirty="0">
                <a:solidFill>
                  <a:srgbClr val="002060"/>
                </a:solidFill>
                <a:latin typeface="Arial" pitchFamily="34" charset="0"/>
                <a:cs typeface="Arial" pitchFamily="34" charset="0"/>
              </a:rPr>
              <a:t> если иное не установлено техническими регламентами Таможенного союза на отдельные виды пищевой продукции, </a:t>
            </a:r>
            <a:r>
              <a:rPr lang="ru-RU" sz="1500" dirty="0">
                <a:solidFill>
                  <a:srgbClr val="7E0E19"/>
                </a:solidFill>
                <a:latin typeface="Arial" pitchFamily="34" charset="0"/>
                <a:cs typeface="Arial" pitchFamily="34" charset="0"/>
              </a:rPr>
              <a:t>за </a:t>
            </a:r>
            <a:r>
              <a:rPr lang="ru-RU" sz="1500" dirty="0" smtClean="0">
                <a:solidFill>
                  <a:srgbClr val="7E0E19"/>
                </a:solidFill>
                <a:latin typeface="Arial" pitchFamily="34" charset="0"/>
                <a:cs typeface="Arial" pitchFamily="34" charset="0"/>
              </a:rPr>
              <a:t>исключением:</a:t>
            </a:r>
          </a:p>
          <a:p>
            <a:pPr algn="just">
              <a:defRPr/>
            </a:pPr>
            <a:r>
              <a:rPr lang="ru-RU" sz="1500" dirty="0">
                <a:solidFill>
                  <a:srgbClr val="7E0E19"/>
                </a:solidFill>
                <a:latin typeface="Arial" pitchFamily="34" charset="0"/>
                <a:cs typeface="Arial" pitchFamily="34" charset="0"/>
              </a:rPr>
              <a:t>	</a:t>
            </a:r>
            <a:r>
              <a:rPr lang="ru-RU" sz="1500" dirty="0" smtClean="0">
                <a:solidFill>
                  <a:srgbClr val="7E0E19"/>
                </a:solidFill>
                <a:latin typeface="Arial" pitchFamily="34" charset="0"/>
                <a:cs typeface="Arial" pitchFamily="34" charset="0"/>
              </a:rPr>
              <a:t>-  </a:t>
            </a:r>
            <a:r>
              <a:rPr lang="ru-RU" sz="1500" dirty="0">
                <a:solidFill>
                  <a:srgbClr val="002060"/>
                </a:solidFill>
                <a:latin typeface="Arial" pitchFamily="34" charset="0"/>
                <a:cs typeface="Arial" pitchFamily="34" charset="0"/>
              </a:rPr>
              <a:t>пищевой продукции </a:t>
            </a:r>
            <a:r>
              <a:rPr lang="ru-RU" sz="1500" dirty="0">
                <a:solidFill>
                  <a:srgbClr val="7E0E19"/>
                </a:solidFill>
                <a:latin typeface="Arial" pitchFamily="34" charset="0"/>
                <a:cs typeface="Arial" pitchFamily="34" charset="0"/>
              </a:rPr>
              <a:t>непромышленного изготовления, </a:t>
            </a:r>
            <a:r>
              <a:rPr lang="ru-RU" sz="1500" dirty="0">
                <a:solidFill>
                  <a:srgbClr val="002060"/>
                </a:solidFill>
                <a:latin typeface="Arial" pitchFamily="34" charset="0"/>
                <a:cs typeface="Arial" pitchFamily="34" charset="0"/>
              </a:rPr>
              <a:t>производимой гражданами в домашних условиях, в личных подсобных хозяйствах или гражданами, занимающимися садоводством, огородничеством, животноводством</a:t>
            </a:r>
            <a:r>
              <a:rPr lang="ru-RU" sz="1500" dirty="0" smtClean="0">
                <a:solidFill>
                  <a:srgbClr val="002060"/>
                </a:solidFill>
                <a:latin typeface="Arial" pitchFamily="34" charset="0"/>
                <a:cs typeface="Arial" pitchFamily="34" charset="0"/>
              </a:rPr>
              <a:t>, и </a:t>
            </a:r>
            <a:r>
              <a:rPr lang="ru-RU" sz="1500" dirty="0">
                <a:solidFill>
                  <a:srgbClr val="002060"/>
                </a:solidFill>
                <a:latin typeface="Arial" pitchFamily="34" charset="0"/>
                <a:cs typeface="Arial" pitchFamily="34" charset="0"/>
              </a:rPr>
              <a:t>предназначенной для выпуска в обращение на таможенной территории Таможенного </a:t>
            </a:r>
            <a:r>
              <a:rPr lang="ru-RU" sz="1500" dirty="0" smtClean="0">
                <a:solidFill>
                  <a:srgbClr val="002060"/>
                </a:solidFill>
                <a:latin typeface="Arial" pitchFamily="34" charset="0"/>
                <a:cs typeface="Arial" pitchFamily="34" charset="0"/>
              </a:rPr>
              <a:t>союза</a:t>
            </a:r>
          </a:p>
          <a:p>
            <a:pPr algn="just">
              <a:defRPr/>
            </a:pPr>
            <a:r>
              <a:rPr lang="ru-RU" sz="1500" dirty="0" smtClean="0">
                <a:solidFill>
                  <a:srgbClr val="7E0E19"/>
                </a:solidFill>
                <a:latin typeface="Arial" pitchFamily="34" charset="0"/>
                <a:cs typeface="Arial" pitchFamily="34" charset="0"/>
              </a:rPr>
              <a:t>	- пищевой </a:t>
            </a:r>
            <a:r>
              <a:rPr lang="ru-RU" sz="1500" dirty="0">
                <a:solidFill>
                  <a:srgbClr val="7E0E19"/>
                </a:solidFill>
                <a:latin typeface="Arial" pitchFamily="34" charset="0"/>
                <a:cs typeface="Arial" pitchFamily="34" charset="0"/>
              </a:rPr>
              <a:t>продукции, реализуемой на предприятиях питания (общественного питания).</a:t>
            </a:r>
          </a:p>
          <a:p>
            <a:pPr algn="just">
              <a:defRPr/>
            </a:pPr>
            <a:r>
              <a:rPr lang="ru-RU" sz="1500" dirty="0">
                <a:solidFill>
                  <a:srgbClr val="002060"/>
                </a:solidFill>
                <a:latin typeface="Arial" pitchFamily="34" charset="0"/>
                <a:cs typeface="Arial" pitchFamily="34" charset="0"/>
              </a:rPr>
              <a:t>	</a:t>
            </a:r>
            <a:r>
              <a:rPr lang="ru-RU" sz="1500" dirty="0">
                <a:solidFill>
                  <a:srgbClr val="7E0E19"/>
                </a:solidFill>
                <a:latin typeface="Arial" pitchFamily="34" charset="0"/>
                <a:cs typeface="Arial" pitchFamily="34" charset="0"/>
              </a:rPr>
              <a:t>Маркировка </a:t>
            </a:r>
            <a:r>
              <a:rPr lang="ru-RU" sz="1500" dirty="0">
                <a:solidFill>
                  <a:srgbClr val="002060"/>
                </a:solidFill>
                <a:latin typeface="Arial" pitchFamily="34" charset="0"/>
                <a:cs typeface="Arial" pitchFamily="34" charset="0"/>
              </a:rPr>
              <a:t>единым знаком обращения продукции на рынке </a:t>
            </a:r>
            <a:r>
              <a:rPr lang="ru-RU" sz="1500" dirty="0" smtClean="0">
                <a:solidFill>
                  <a:srgbClr val="002060"/>
                </a:solidFill>
                <a:latin typeface="Arial" pitchFamily="34" charset="0"/>
                <a:cs typeface="Arial" pitchFamily="34" charset="0"/>
              </a:rPr>
              <a:t>Евразийского экономического союза </a:t>
            </a:r>
            <a:r>
              <a:rPr lang="ru-RU" sz="1500" dirty="0" smtClean="0">
                <a:solidFill>
                  <a:srgbClr val="7E0E19"/>
                </a:solidFill>
                <a:latin typeface="Arial" pitchFamily="34" charset="0"/>
                <a:cs typeface="Arial" pitchFamily="34" charset="0"/>
              </a:rPr>
              <a:t>неупакованной</a:t>
            </a:r>
            <a:r>
              <a:rPr lang="ru-RU" sz="1500" dirty="0" smtClean="0">
                <a:solidFill>
                  <a:srgbClr val="002060"/>
                </a:solidFill>
                <a:latin typeface="Arial" pitchFamily="34" charset="0"/>
                <a:cs typeface="Arial" pitchFamily="34" charset="0"/>
              </a:rPr>
              <a:t> </a:t>
            </a:r>
            <a:r>
              <a:rPr lang="ru-RU" sz="1500" dirty="0">
                <a:solidFill>
                  <a:srgbClr val="002060"/>
                </a:solidFill>
                <a:latin typeface="Arial" pitchFamily="34" charset="0"/>
                <a:cs typeface="Arial" pitchFamily="34" charset="0"/>
              </a:rPr>
              <a:t>пищевой продукции </a:t>
            </a:r>
            <a:r>
              <a:rPr lang="ru-RU" sz="1500" dirty="0">
                <a:solidFill>
                  <a:srgbClr val="7E0E19"/>
                </a:solidFill>
                <a:latin typeface="Arial" pitchFamily="34" charset="0"/>
                <a:cs typeface="Arial" pitchFamily="34" charset="0"/>
              </a:rPr>
              <a:t>наносится на товаросопроводительные документы</a:t>
            </a:r>
            <a:r>
              <a:rPr lang="ru-RU" sz="1500" dirty="0">
                <a:solidFill>
                  <a:srgbClr val="002060"/>
                </a:solidFill>
                <a:latin typeface="Arial" pitchFamily="34" charset="0"/>
                <a:cs typeface="Arial" pitchFamily="34" charset="0"/>
              </a:rPr>
              <a:t>, если иное не установлено техническими регламентами Таможенного союза на отдельные виды пищевой продукции.</a:t>
            </a:r>
            <a:endParaRPr lang="ru-RU" sz="1500" dirty="0">
              <a:latin typeface="Arial" pitchFamily="34" charset="0"/>
              <a:cs typeface="Arial" pitchFamily="34" charset="0"/>
            </a:endParaRPr>
          </a:p>
        </p:txBody>
      </p:sp>
      <p:sp>
        <p:nvSpPr>
          <p:cNvPr id="15" name="Rectangle 7"/>
          <p:cNvSpPr>
            <a:spLocks noChangeArrowheads="1"/>
          </p:cNvSpPr>
          <p:nvPr/>
        </p:nvSpPr>
        <p:spPr bwMode="auto">
          <a:xfrm>
            <a:off x="323528" y="5641072"/>
            <a:ext cx="5112568" cy="92333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spAutoFit/>
          </a:bodyPr>
          <a:lstStyle/>
          <a:p>
            <a:pPr algn="ctr">
              <a:defRPr/>
            </a:pPr>
            <a:r>
              <a:rPr lang="ru-RU" b="1" dirty="0">
                <a:solidFill>
                  <a:srgbClr val="002060"/>
                </a:solidFill>
              </a:rPr>
              <a:t>Расшифровывается как </a:t>
            </a:r>
            <a:endParaRPr lang="ru-RU" b="1" dirty="0" smtClean="0">
              <a:solidFill>
                <a:srgbClr val="002060"/>
              </a:solidFill>
            </a:endParaRPr>
          </a:p>
          <a:p>
            <a:pPr algn="ctr">
              <a:defRPr/>
            </a:pPr>
            <a:r>
              <a:rPr lang="ru-RU" b="1" dirty="0" smtClean="0">
                <a:solidFill>
                  <a:srgbClr val="002060"/>
                </a:solidFill>
              </a:rPr>
              <a:t>«Евразийское </a:t>
            </a:r>
            <a:r>
              <a:rPr lang="ru-RU" b="1" dirty="0">
                <a:solidFill>
                  <a:srgbClr val="002060"/>
                </a:solidFill>
              </a:rPr>
              <a:t>соответствие </a:t>
            </a:r>
            <a:endParaRPr lang="ru-RU" b="1" dirty="0" smtClean="0">
              <a:solidFill>
                <a:srgbClr val="002060"/>
              </a:solidFill>
            </a:endParaRPr>
          </a:p>
          <a:p>
            <a:pPr algn="ctr">
              <a:defRPr/>
            </a:pPr>
            <a:r>
              <a:rPr lang="ru-RU" b="1" dirty="0" smtClean="0">
                <a:solidFill>
                  <a:srgbClr val="002060"/>
                </a:solidFill>
              </a:rPr>
              <a:t>(</a:t>
            </a:r>
            <a:r>
              <a:rPr lang="ru-RU" b="1" dirty="0">
                <a:solidFill>
                  <a:srgbClr val="002060"/>
                </a:solidFill>
              </a:rPr>
              <a:t>Eurasian </a:t>
            </a:r>
            <a:r>
              <a:rPr lang="ru-RU" b="1" dirty="0" err="1">
                <a:solidFill>
                  <a:srgbClr val="002060"/>
                </a:solidFill>
              </a:rPr>
              <a:t>Conformity</a:t>
            </a:r>
            <a:r>
              <a:rPr lang="ru-RU" b="1" dirty="0" smtClean="0">
                <a:solidFill>
                  <a:srgbClr val="002060"/>
                </a:solidFill>
              </a:rPr>
              <a:t>)»</a:t>
            </a:r>
            <a:endParaRPr lang="ru-RU" b="1" dirty="0">
              <a:solidFill>
                <a:srgbClr val="002060"/>
              </a:solidFill>
            </a:endParaRPr>
          </a:p>
        </p:txBody>
      </p:sp>
      <p:sp>
        <p:nvSpPr>
          <p:cNvPr id="8" name="Скругленный прямоугольник 7"/>
          <p:cNvSpPr/>
          <p:nvPr/>
        </p:nvSpPr>
        <p:spPr>
          <a:xfrm>
            <a:off x="241995" y="818705"/>
            <a:ext cx="8651180" cy="474183"/>
          </a:xfrm>
          <a:prstGeom prst="roundRect">
            <a:avLst/>
          </a:prstGeom>
        </p:spPr>
        <p:style>
          <a:lnRef idx="1">
            <a:schemeClr val="accent1"/>
          </a:lnRef>
          <a:fillRef idx="1001">
            <a:schemeClr val="lt2"/>
          </a:fillRef>
          <a:effectRef idx="2">
            <a:schemeClr val="accent1"/>
          </a:effectRef>
          <a:fontRef idx="minor">
            <a:schemeClr val="lt1"/>
          </a:fontRef>
        </p:style>
        <p:txBody>
          <a:bodyPr anchor="ctr"/>
          <a:lstStyle/>
          <a:p>
            <a:pPr algn="ctr">
              <a:defRPr/>
            </a:pPr>
            <a:r>
              <a:rPr lang="ru-RU" sz="1700" b="1" dirty="0">
                <a:solidFill>
                  <a:schemeClr val="tx2"/>
                </a:solidFill>
                <a:latin typeface="Arial" panose="020B0604020202020204" pitchFamily="34" charset="0"/>
                <a:cs typeface="Arial" panose="020B0604020202020204" pitchFamily="34" charset="0"/>
              </a:rPr>
              <a:t>Статья 39. Требования к маркировке пищевой продукции</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defTabSz="914400" fontAlgn="auto">
              <a:spcBef>
                <a:spcPts val="0"/>
              </a:spcBef>
              <a:spcAft>
                <a:spcPts val="0"/>
              </a:spcAft>
              <a:buNone/>
              <a:defRPr/>
            </a:pPr>
            <a:endParaRPr lang="ru-RU" sz="2000" b="1" dirty="0" smtClean="0">
              <a:solidFill>
                <a:srgbClr val="1F497D"/>
              </a:solidFill>
              <a:latin typeface="Arial" pitchFamily="34" charset="0"/>
            </a:endParaRPr>
          </a:p>
          <a:p>
            <a:pPr marL="0" indent="0" algn="ctr" defTabSz="914400" fontAlgn="auto">
              <a:spcBef>
                <a:spcPts val="0"/>
              </a:spcBef>
              <a:spcAft>
                <a:spcPts val="0"/>
              </a:spcAft>
              <a:buNone/>
              <a:defRPr/>
            </a:pPr>
            <a:endParaRPr lang="ru-RU" sz="2000" b="1" dirty="0">
              <a:solidFill>
                <a:srgbClr val="1F497D"/>
              </a:solidFill>
              <a:latin typeface="Arial" pitchFamily="34" charset="0"/>
            </a:endParaRPr>
          </a:p>
          <a:p>
            <a:pPr marL="0" indent="0" algn="ctr" defTabSz="914400" fontAlgn="auto">
              <a:spcBef>
                <a:spcPts val="0"/>
              </a:spcBef>
              <a:spcAft>
                <a:spcPts val="0"/>
              </a:spcAft>
              <a:buNone/>
              <a:defRPr/>
            </a:pPr>
            <a:endParaRPr lang="ru-RU" sz="2000" b="1" dirty="0" smtClean="0">
              <a:solidFill>
                <a:srgbClr val="1F497D"/>
              </a:solidFill>
              <a:latin typeface="Arial" pitchFamily="34" charset="0"/>
            </a:endParaRPr>
          </a:p>
          <a:p>
            <a:pPr marL="0" indent="0" algn="ctr" defTabSz="914400" fontAlgn="auto">
              <a:spcBef>
                <a:spcPts val="0"/>
              </a:spcBef>
              <a:spcAft>
                <a:spcPts val="0"/>
              </a:spcAft>
              <a:buNone/>
              <a:defRPr/>
            </a:pPr>
            <a:r>
              <a:rPr lang="ru-RU" sz="2000" b="1" dirty="0" smtClean="0">
                <a:solidFill>
                  <a:srgbClr val="1F497D"/>
                </a:solidFill>
                <a:latin typeface="Arial" pitchFamily="34" charset="0"/>
              </a:rPr>
              <a:t>ТЕХНИЧЕСКИЙ </a:t>
            </a:r>
            <a:r>
              <a:rPr lang="ru-RU" sz="2000" b="1" dirty="0">
                <a:solidFill>
                  <a:srgbClr val="1F497D"/>
                </a:solidFill>
                <a:latin typeface="Arial" pitchFamily="34" charset="0"/>
              </a:rPr>
              <a:t>РЕГЛАМЕНТ ТАМОЖЕННОГО СОЮЗА</a:t>
            </a:r>
          </a:p>
          <a:p>
            <a:pPr algn="ctr" defTabSz="914400" fontAlgn="auto">
              <a:spcBef>
                <a:spcPts val="0"/>
              </a:spcBef>
              <a:spcAft>
                <a:spcPts val="0"/>
              </a:spcAft>
              <a:defRPr/>
            </a:pPr>
            <a:endParaRPr lang="ru-RU" sz="2000" b="1" dirty="0">
              <a:solidFill>
                <a:srgbClr val="1F497D"/>
              </a:solidFill>
              <a:latin typeface="Arial" pitchFamily="34" charset="0"/>
            </a:endParaRPr>
          </a:p>
          <a:p>
            <a:pPr marL="0" indent="0" algn="ctr" defTabSz="914400" fontAlgn="auto">
              <a:spcBef>
                <a:spcPts val="0"/>
              </a:spcBef>
              <a:spcAft>
                <a:spcPts val="0"/>
              </a:spcAft>
              <a:buNone/>
              <a:defRPr/>
            </a:pPr>
            <a:r>
              <a:rPr lang="ru-RU" sz="2000" b="1" dirty="0">
                <a:solidFill>
                  <a:srgbClr val="1F497D"/>
                </a:solidFill>
                <a:latin typeface="Arial" pitchFamily="34" charset="0"/>
              </a:rPr>
              <a:t>«ПИЩЕВАЯ ПРОДУКЦИЯ В ЧАСТИ МАРКИРОВКИ»</a:t>
            </a:r>
          </a:p>
          <a:p>
            <a:pPr algn="ctr" defTabSz="914400" fontAlgn="auto">
              <a:spcBef>
                <a:spcPts val="0"/>
              </a:spcBef>
              <a:spcAft>
                <a:spcPts val="0"/>
              </a:spcAft>
              <a:defRPr/>
            </a:pPr>
            <a:endParaRPr lang="ru-RU" sz="2000" b="1" dirty="0">
              <a:solidFill>
                <a:srgbClr val="1F497D"/>
              </a:solidFill>
              <a:latin typeface="Arial" pitchFamily="34" charset="0"/>
            </a:endParaRPr>
          </a:p>
          <a:p>
            <a:pPr marL="0" indent="0" algn="ctr" defTabSz="914400" fontAlgn="auto">
              <a:spcBef>
                <a:spcPts val="0"/>
              </a:spcBef>
              <a:spcAft>
                <a:spcPts val="0"/>
              </a:spcAft>
              <a:buNone/>
              <a:defRPr/>
            </a:pPr>
            <a:r>
              <a:rPr lang="ru-RU" sz="2000" b="1" dirty="0">
                <a:solidFill>
                  <a:srgbClr val="1F497D"/>
                </a:solidFill>
                <a:latin typeface="Arial" pitchFamily="34" charset="0"/>
              </a:rPr>
              <a:t>ТР ТС 022/2011</a:t>
            </a:r>
          </a:p>
          <a:p>
            <a:endParaRPr lang="ru-RU" dirty="0"/>
          </a:p>
        </p:txBody>
      </p:sp>
    </p:spTree>
    <p:extLst>
      <p:ext uri="{BB962C8B-B14F-4D97-AF65-F5344CB8AC3E}">
        <p14:creationId xmlns:p14="http://schemas.microsoft.com/office/powerpoint/2010/main" xmlns="" val="22812305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Номер слайда 1"/>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8F61F0AC-E2B3-4033-B827-6CC9B5CB5556}" type="slidenum">
              <a:rPr lang="ru-RU"/>
              <a:pPr>
                <a:defRPr/>
              </a:pPr>
              <a:t>33</a:t>
            </a:fld>
            <a:endParaRPr lang="ru-RU" dirty="0"/>
          </a:p>
        </p:txBody>
      </p:sp>
      <p:sp>
        <p:nvSpPr>
          <p:cNvPr id="6148" name="Прямоугольник 1"/>
          <p:cNvSpPr>
            <a:spLocks noChangeArrowheads="1"/>
          </p:cNvSpPr>
          <p:nvPr/>
        </p:nvSpPr>
        <p:spPr bwMode="auto">
          <a:xfrm>
            <a:off x="291805" y="996113"/>
            <a:ext cx="8750595" cy="923925"/>
          </a:xfrm>
          <a:prstGeom prst="rect">
            <a:avLst/>
          </a:prstGeom>
          <a:solidFill>
            <a:schemeClr val="bg1"/>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3"/>
          </a:lnRef>
          <a:fillRef idx="2">
            <a:schemeClr val="accent3"/>
          </a:fillRef>
          <a:effectRef idx="1">
            <a:schemeClr val="accent3"/>
          </a:effectRef>
          <a:fontRef idx="minor">
            <a:schemeClr val="dk1"/>
          </a:fontRef>
        </p:style>
        <p:txBody>
          <a:bodyPr wrap="square">
            <a:spAutoFit/>
          </a:bodyPr>
          <a:lstStyle/>
          <a:p>
            <a:pPr algn="just">
              <a:defRPr/>
            </a:pPr>
            <a:r>
              <a:rPr lang="ru-RU" b="1" dirty="0">
                <a:solidFill>
                  <a:srgbClr val="A50021"/>
                </a:solidFill>
                <a:latin typeface="Arial" charset="0"/>
                <a:cs typeface="Arial" charset="0"/>
              </a:rPr>
              <a:t>Распространяется</a:t>
            </a:r>
            <a:r>
              <a:rPr lang="ru-RU" b="1" dirty="0">
                <a:solidFill>
                  <a:srgbClr val="002060"/>
                </a:solidFill>
                <a:latin typeface="Arial" charset="0"/>
                <a:cs typeface="Arial" charset="0"/>
              </a:rPr>
              <a:t> на выпускаемую в обращение на единой таможенной территории Таможенного союза пищевую продукцию </a:t>
            </a:r>
          </a:p>
          <a:p>
            <a:pPr algn="just">
              <a:defRPr/>
            </a:pPr>
            <a:r>
              <a:rPr lang="ru-RU" b="1" dirty="0">
                <a:solidFill>
                  <a:srgbClr val="A50021"/>
                </a:solidFill>
                <a:latin typeface="Arial" charset="0"/>
                <a:cs typeface="Arial" charset="0"/>
              </a:rPr>
              <a:t>в части ее маркировки</a:t>
            </a:r>
            <a:r>
              <a:rPr lang="ru-RU" b="1" dirty="0">
                <a:solidFill>
                  <a:srgbClr val="002060"/>
                </a:solidFill>
                <a:latin typeface="Arial" charset="0"/>
                <a:cs typeface="Arial" charset="0"/>
              </a:rPr>
              <a:t>.</a:t>
            </a:r>
          </a:p>
        </p:txBody>
      </p:sp>
      <p:sp>
        <p:nvSpPr>
          <p:cNvPr id="6149" name="Прямоугольник 2"/>
          <p:cNvSpPr>
            <a:spLocks noChangeArrowheads="1"/>
          </p:cNvSpPr>
          <p:nvPr/>
        </p:nvSpPr>
        <p:spPr bwMode="auto">
          <a:xfrm>
            <a:off x="291805" y="2273182"/>
            <a:ext cx="8750594" cy="1754326"/>
          </a:xfrm>
          <a:prstGeom prst="rect">
            <a:avLst/>
          </a:prstGeom>
          <a:solidFill>
            <a:schemeClr val="bg1"/>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just">
              <a:defRPr/>
            </a:pPr>
            <a:r>
              <a:rPr lang="ru-RU" b="1" dirty="0">
                <a:solidFill>
                  <a:srgbClr val="A50021"/>
                </a:solidFill>
                <a:latin typeface="Arial" charset="0"/>
                <a:cs typeface="Arial" charset="0"/>
              </a:rPr>
              <a:t>Не распространяется </a:t>
            </a:r>
            <a:r>
              <a:rPr lang="ru-RU" b="1" dirty="0">
                <a:solidFill>
                  <a:srgbClr val="002060"/>
                </a:solidFill>
                <a:latin typeface="Arial" charset="0"/>
                <a:cs typeface="Arial" charset="0"/>
              </a:rPr>
              <a:t>на пищевую продукцию, производство которой осуществляется организациями общественного питания в процессе оказания услуг общественного питания для потребления на месте производства, а также на пищевую продукцию, производство которой осуществляется физическими лицами в личных подсобных хозяйствах не для целей осуществления предпринимательской деятельности.</a:t>
            </a:r>
          </a:p>
        </p:txBody>
      </p:sp>
      <p:sp>
        <p:nvSpPr>
          <p:cNvPr id="6150" name="Прямоугольник 1"/>
          <p:cNvSpPr>
            <a:spLocks noChangeArrowheads="1"/>
          </p:cNvSpPr>
          <p:nvPr/>
        </p:nvSpPr>
        <p:spPr bwMode="auto">
          <a:xfrm>
            <a:off x="291804" y="4343792"/>
            <a:ext cx="8750595" cy="1477328"/>
          </a:xfrm>
          <a:prstGeom prst="rect">
            <a:avLst/>
          </a:prstGeom>
          <a:solidFill>
            <a:schemeClr val="bg1"/>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6"/>
          </a:lnRef>
          <a:fillRef idx="2">
            <a:schemeClr val="accent6"/>
          </a:fillRef>
          <a:effectRef idx="1">
            <a:schemeClr val="accent6"/>
          </a:effectRef>
          <a:fontRef idx="minor">
            <a:schemeClr val="dk1"/>
          </a:fontRef>
        </p:style>
        <p:txBody>
          <a:bodyPr wrap="square">
            <a:spAutoFit/>
          </a:bodyPr>
          <a:lstStyle/>
          <a:p>
            <a:pPr algn="just">
              <a:defRPr/>
            </a:pPr>
            <a:r>
              <a:rPr lang="ru-RU" b="1" dirty="0">
                <a:solidFill>
                  <a:schemeClr val="tx2"/>
                </a:solidFill>
                <a:latin typeface="Arial" panose="020B0604020202020204" pitchFamily="34" charset="0"/>
                <a:cs typeface="Arial" panose="020B0604020202020204" pitchFamily="34" charset="0"/>
              </a:rPr>
              <a:t>При применении настоящего технического регламента Таможенного союза </a:t>
            </a:r>
            <a:r>
              <a:rPr lang="ru-RU" b="1" dirty="0">
                <a:solidFill>
                  <a:srgbClr val="A50021"/>
                </a:solidFill>
                <a:latin typeface="Arial" panose="020B0604020202020204" pitchFamily="34" charset="0"/>
                <a:cs typeface="Arial" panose="020B0604020202020204" pitchFamily="34" charset="0"/>
              </a:rPr>
              <a:t>должны учитываться дополнительные требования </a:t>
            </a:r>
            <a:r>
              <a:rPr lang="ru-RU" b="1" dirty="0">
                <a:solidFill>
                  <a:schemeClr val="tx2"/>
                </a:solidFill>
                <a:latin typeface="Arial" panose="020B0604020202020204" pitchFamily="34" charset="0"/>
                <a:cs typeface="Arial" panose="020B0604020202020204" pitchFamily="34" charset="0"/>
              </a:rPr>
              <a:t>технических регламентов Таможенного союза</a:t>
            </a:r>
            <a:r>
              <a:rPr lang="ru-RU" b="1" dirty="0">
                <a:latin typeface="Arial" panose="020B0604020202020204" pitchFamily="34" charset="0"/>
                <a:cs typeface="Arial" panose="020B0604020202020204" pitchFamily="34" charset="0"/>
              </a:rPr>
              <a:t> </a:t>
            </a:r>
            <a:r>
              <a:rPr lang="ru-RU" b="1" dirty="0">
                <a:solidFill>
                  <a:srgbClr val="A50021"/>
                </a:solidFill>
                <a:latin typeface="Arial" panose="020B0604020202020204" pitchFamily="34" charset="0"/>
                <a:cs typeface="Arial" panose="020B0604020202020204" pitchFamily="34" charset="0"/>
              </a:rPr>
              <a:t>на отдельные виды пищевой продукции </a:t>
            </a:r>
            <a:r>
              <a:rPr lang="ru-RU" b="1" dirty="0">
                <a:solidFill>
                  <a:schemeClr val="tx2"/>
                </a:solidFill>
                <a:latin typeface="Arial" panose="020B0604020202020204" pitchFamily="34" charset="0"/>
                <a:cs typeface="Arial" panose="020B0604020202020204" pitchFamily="34" charset="0"/>
              </a:rPr>
              <a:t>в части ее маркировки, не противоречащие настоящему техническому регламенту</a:t>
            </a:r>
          </a:p>
        </p:txBody>
      </p:sp>
      <p:sp>
        <p:nvSpPr>
          <p:cNvPr id="7" name="TextBox 27"/>
          <p:cNvSpPr txBox="1">
            <a:spLocks noChangeArrowheads="1"/>
          </p:cNvSpPr>
          <p:nvPr/>
        </p:nvSpPr>
        <p:spPr bwMode="auto">
          <a:xfrm>
            <a:off x="2041525" y="6424"/>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Tree>
    <p:extLst>
      <p:ext uri="{BB962C8B-B14F-4D97-AF65-F5344CB8AC3E}">
        <p14:creationId xmlns:p14="http://schemas.microsoft.com/office/powerpoint/2010/main" xmlns="" val="65628165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1"/>
          <p:cNvSpPr>
            <a:spLocks noChangeArrowheads="1"/>
          </p:cNvSpPr>
          <p:nvPr/>
        </p:nvSpPr>
        <p:spPr bwMode="auto">
          <a:xfrm>
            <a:off x="101602" y="1067045"/>
            <a:ext cx="8834436" cy="1031051"/>
          </a:xfrm>
          <a:prstGeom prst="rect">
            <a:avLst/>
          </a:prstGeom>
          <a:solidFill>
            <a:srgbClr val="FFC000">
              <a:alpha val="31000"/>
            </a:srgb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50000"/>
              </a:spcBef>
              <a:defRPr/>
            </a:pPr>
            <a:endParaRPr kumimoji="1" lang="ru-RU" sz="1000" b="1" dirty="0" smtClean="0">
              <a:solidFill>
                <a:srgbClr val="0070C0"/>
              </a:solidFill>
              <a:latin typeface="Arial" charset="0"/>
              <a:cs typeface="Arial" charset="0"/>
            </a:endParaRPr>
          </a:p>
          <a:p>
            <a:pPr algn="ctr">
              <a:spcBef>
                <a:spcPct val="50000"/>
              </a:spcBef>
              <a:defRPr/>
            </a:pPr>
            <a:r>
              <a:rPr kumimoji="1" lang="ru-RU" sz="2400" b="1" dirty="0" smtClean="0">
                <a:solidFill>
                  <a:schemeClr val="tx2"/>
                </a:solidFill>
                <a:latin typeface="Arial" charset="0"/>
                <a:cs typeface="Arial" charset="0"/>
              </a:rPr>
              <a:t>Обеспечение </a:t>
            </a:r>
            <a:r>
              <a:rPr kumimoji="1" lang="ru-RU" sz="2400" b="1" dirty="0">
                <a:solidFill>
                  <a:schemeClr val="tx2"/>
                </a:solidFill>
                <a:latin typeface="Arial" charset="0"/>
                <a:cs typeface="Arial" charset="0"/>
              </a:rPr>
              <a:t>соответствия требованиям </a:t>
            </a:r>
            <a:r>
              <a:rPr kumimoji="1" lang="ru-RU" sz="2400" b="1" dirty="0" smtClean="0">
                <a:solidFill>
                  <a:schemeClr val="tx2"/>
                </a:solidFill>
                <a:latin typeface="Arial" charset="0"/>
                <a:cs typeface="Arial" charset="0"/>
              </a:rPr>
              <a:t>безопасности</a:t>
            </a:r>
          </a:p>
          <a:p>
            <a:pPr algn="ctr">
              <a:spcBef>
                <a:spcPct val="50000"/>
              </a:spcBef>
              <a:defRPr/>
            </a:pPr>
            <a:endParaRPr kumimoji="1" lang="ru-RU" sz="1000" b="1" dirty="0">
              <a:solidFill>
                <a:srgbClr val="0070C0"/>
              </a:solidFill>
              <a:latin typeface="Arial" charset="0"/>
              <a:cs typeface="Arial" charset="0"/>
            </a:endParaRPr>
          </a:p>
        </p:txBody>
      </p:sp>
      <p:sp>
        <p:nvSpPr>
          <p:cNvPr id="7171" name="Прямоугольник 1"/>
          <p:cNvSpPr>
            <a:spLocks noChangeArrowheads="1"/>
          </p:cNvSpPr>
          <p:nvPr/>
        </p:nvSpPr>
        <p:spPr bwMode="auto">
          <a:xfrm>
            <a:off x="179388" y="2708921"/>
            <a:ext cx="8863012" cy="2634054"/>
          </a:xfrm>
          <a:prstGeom prst="rect">
            <a:avLst/>
          </a:prstGeom>
          <a:solidFill>
            <a:schemeClr val="bg1"/>
          </a:solidFill>
          <a:ln>
            <a:solidFill>
              <a:schemeClr val="bg1"/>
            </a:solidFill>
          </a:ln>
          <a:effectLst>
            <a:glow rad="101600">
              <a:schemeClr val="accent1">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ts val="2300"/>
              </a:lnSpc>
              <a:spcBef>
                <a:spcPts val="600"/>
              </a:spcBef>
              <a:spcAft>
                <a:spcPts val="600"/>
              </a:spcAft>
              <a:buClr>
                <a:srgbClr val="A50021"/>
              </a:buClr>
              <a:buSzPct val="120000"/>
              <a:defRPr/>
            </a:pPr>
            <a:endParaRPr lang="ru-RU" sz="2000" b="1" dirty="0" smtClean="0">
              <a:solidFill>
                <a:srgbClr val="A50021"/>
              </a:solidFill>
              <a:latin typeface="Arial" charset="0"/>
              <a:cs typeface="Arial" charset="0"/>
            </a:endParaRPr>
          </a:p>
          <a:p>
            <a:pPr algn="just">
              <a:lnSpc>
                <a:spcPts val="2300"/>
              </a:lnSpc>
              <a:spcBef>
                <a:spcPts val="600"/>
              </a:spcBef>
              <a:spcAft>
                <a:spcPts val="600"/>
              </a:spcAft>
              <a:buClr>
                <a:srgbClr val="A50021"/>
              </a:buClr>
              <a:buSzPct val="120000"/>
              <a:defRPr/>
            </a:pPr>
            <a:r>
              <a:rPr lang="ru-RU" sz="2000" b="1" dirty="0" smtClean="0">
                <a:solidFill>
                  <a:srgbClr val="A50021"/>
                </a:solidFill>
                <a:latin typeface="Arial" charset="0"/>
                <a:cs typeface="Arial" charset="0"/>
              </a:rPr>
              <a:t>Соответствие</a:t>
            </a:r>
            <a:r>
              <a:rPr lang="ru-RU" sz="2000" b="1" dirty="0" smtClean="0">
                <a:solidFill>
                  <a:srgbClr val="002060"/>
                </a:solidFill>
                <a:latin typeface="Arial" charset="0"/>
                <a:cs typeface="Arial" charset="0"/>
              </a:rPr>
              <a:t> </a:t>
            </a:r>
            <a:r>
              <a:rPr lang="ru-RU" sz="2000" b="1" dirty="0">
                <a:solidFill>
                  <a:srgbClr val="002060"/>
                </a:solidFill>
                <a:latin typeface="Arial" charset="0"/>
                <a:cs typeface="Arial" charset="0"/>
              </a:rPr>
              <a:t>маркировки пищевой продукции настоящему техническому регламенту Таможенного союза </a:t>
            </a:r>
            <a:r>
              <a:rPr lang="ru-RU" sz="2000" b="1" dirty="0">
                <a:solidFill>
                  <a:srgbClr val="A50021"/>
                </a:solidFill>
                <a:latin typeface="Arial" charset="0"/>
                <a:cs typeface="Arial" charset="0"/>
              </a:rPr>
              <a:t>обеспечивается </a:t>
            </a:r>
            <a:r>
              <a:rPr lang="ru-RU" sz="2000" b="1" dirty="0">
                <a:solidFill>
                  <a:srgbClr val="002060"/>
                </a:solidFill>
                <a:latin typeface="Arial" charset="0"/>
                <a:cs typeface="Arial" charset="0"/>
              </a:rPr>
              <a:t>выполнением</a:t>
            </a:r>
            <a:r>
              <a:rPr lang="ru-RU" sz="2000" b="1" dirty="0">
                <a:solidFill>
                  <a:srgbClr val="A50021"/>
                </a:solidFill>
                <a:latin typeface="Arial" charset="0"/>
                <a:cs typeface="Arial" charset="0"/>
              </a:rPr>
              <a:t> его требований </a:t>
            </a:r>
            <a:r>
              <a:rPr lang="ru-RU" sz="2000" b="1" dirty="0">
                <a:solidFill>
                  <a:srgbClr val="002060"/>
                </a:solidFill>
                <a:latin typeface="Arial" charset="0"/>
                <a:cs typeface="Arial" charset="0"/>
              </a:rPr>
              <a:t>к маркировке </a:t>
            </a:r>
            <a:r>
              <a:rPr lang="ru-RU" sz="2000" b="1" dirty="0">
                <a:solidFill>
                  <a:srgbClr val="A50021"/>
                </a:solidFill>
                <a:latin typeface="Arial" charset="0"/>
                <a:cs typeface="Arial" charset="0"/>
              </a:rPr>
              <a:t>непосредственно</a:t>
            </a:r>
            <a:r>
              <a:rPr lang="ru-RU" sz="2000" b="1" dirty="0">
                <a:solidFill>
                  <a:srgbClr val="002060"/>
                </a:solidFill>
                <a:latin typeface="Arial" charset="0"/>
                <a:cs typeface="Arial" charset="0"/>
              </a:rPr>
              <a:t> и выполнением </a:t>
            </a:r>
            <a:r>
              <a:rPr lang="ru-RU" sz="2000" b="1" dirty="0">
                <a:solidFill>
                  <a:srgbClr val="A50021"/>
                </a:solidFill>
                <a:latin typeface="Arial" charset="0"/>
                <a:cs typeface="Arial" charset="0"/>
              </a:rPr>
              <a:t>требований технических регламентов</a:t>
            </a:r>
            <a:r>
              <a:rPr lang="ru-RU" sz="2000" b="1" dirty="0">
                <a:solidFill>
                  <a:srgbClr val="002060"/>
                </a:solidFill>
                <a:latin typeface="Arial" charset="0"/>
                <a:cs typeface="Arial" charset="0"/>
              </a:rPr>
              <a:t> Таможенного союза </a:t>
            </a:r>
            <a:r>
              <a:rPr lang="ru-RU" sz="2000" b="1" dirty="0">
                <a:solidFill>
                  <a:srgbClr val="A50021"/>
                </a:solidFill>
                <a:latin typeface="Arial" charset="0"/>
                <a:cs typeface="Arial" charset="0"/>
              </a:rPr>
              <a:t>на отдельные виды пищевой продукции</a:t>
            </a:r>
            <a:r>
              <a:rPr lang="ru-RU" sz="2000" b="1" dirty="0">
                <a:solidFill>
                  <a:srgbClr val="002060"/>
                </a:solidFill>
                <a:latin typeface="Arial" charset="0"/>
                <a:cs typeface="Arial" charset="0"/>
              </a:rPr>
              <a:t>, устанавливающих дополнительные требования к ее маркировке.</a:t>
            </a:r>
          </a:p>
          <a:p>
            <a:pPr marL="171450" indent="-171450" algn="just">
              <a:spcAft>
                <a:spcPts val="300"/>
              </a:spcAft>
              <a:buClr>
                <a:srgbClr val="A50021"/>
              </a:buClr>
              <a:buSzPct val="120000"/>
              <a:buFont typeface="Wingdings" pitchFamily="2" charset="2"/>
              <a:buChar char="§"/>
              <a:defRPr/>
            </a:pPr>
            <a:endParaRPr lang="ru-RU" sz="1600" b="1" dirty="0">
              <a:solidFill>
                <a:srgbClr val="002060"/>
              </a:solidFill>
              <a:latin typeface="Arial" charset="0"/>
              <a:cs typeface="Arial" charset="0"/>
            </a:endParaRPr>
          </a:p>
        </p:txBody>
      </p:sp>
      <p:sp>
        <p:nvSpPr>
          <p:cNvPr id="4" name="Номер слайда 3"/>
          <p:cNvSpPr txBox="1">
            <a:spLocks noGrp="1"/>
          </p:cNvSpPr>
          <p:nvPr/>
        </p:nvSpPr>
        <p:spPr>
          <a:xfrm>
            <a:off x="8174038" y="1588"/>
            <a:ext cx="762000" cy="366712"/>
          </a:xfrm>
          <a:prstGeom prst="rect">
            <a:avLst/>
          </a:prstGeom>
          <a:noFill/>
        </p:spPr>
        <p:txBody>
          <a:bodyPr anchor="b"/>
          <a:lstStyle/>
          <a:p>
            <a:pPr algn="r" fontAlgn="auto">
              <a:spcBef>
                <a:spcPts val="0"/>
              </a:spcBef>
              <a:spcAft>
                <a:spcPts val="0"/>
              </a:spcAft>
              <a:defRPr/>
            </a:pPr>
            <a:fld id="{CF8ACAC1-32EB-4A5F-A5B1-A20ABBBD9922}" type="slidenum">
              <a:rPr lang="ru-RU">
                <a:solidFill>
                  <a:srgbClr val="FFFFFF"/>
                </a:solidFill>
                <a:latin typeface="+mn-lt"/>
              </a:rPr>
              <a:pPr algn="r" fontAlgn="auto">
                <a:spcBef>
                  <a:spcPts val="0"/>
                </a:spcBef>
                <a:spcAft>
                  <a:spcPts val="0"/>
                </a:spcAft>
                <a:defRPr/>
              </a:pPr>
              <a:t>34</a:t>
            </a:fld>
            <a:endParaRPr lang="ru-RU" dirty="0">
              <a:solidFill>
                <a:srgbClr val="FFFFFF"/>
              </a:solidFill>
              <a:latin typeface="+mn-lt"/>
            </a:endParaRPr>
          </a:p>
        </p:txBody>
      </p:sp>
      <p:sp>
        <p:nvSpPr>
          <p:cNvPr id="6" name="TextBox 27"/>
          <p:cNvSpPr txBox="1">
            <a:spLocks noChangeArrowheads="1"/>
          </p:cNvSpPr>
          <p:nvPr/>
        </p:nvSpPr>
        <p:spPr bwMode="auto">
          <a:xfrm>
            <a:off x="2041525" y="6424"/>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Tree>
    <p:extLst>
      <p:ext uri="{BB962C8B-B14F-4D97-AF65-F5344CB8AC3E}">
        <p14:creationId xmlns:p14="http://schemas.microsoft.com/office/powerpoint/2010/main" xmlns="" val="9615877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07503" y="1376888"/>
            <a:ext cx="8857109" cy="5183400"/>
          </a:xfrm>
        </p:spPr>
        <p:txBody>
          <a:bodyPr/>
          <a:lstStyle/>
          <a:p>
            <a:pPr lvl="0" algn="just" defTabSz="914400" eaLnBrk="1" hangingPunct="1">
              <a:spcBef>
                <a:spcPct val="0"/>
              </a:spcBef>
              <a:defRPr/>
            </a:pPr>
            <a:r>
              <a:rPr lang="ru-RU" sz="1400" dirty="0">
                <a:solidFill>
                  <a:srgbClr val="C00000"/>
                </a:solidFill>
                <a:latin typeface="Calibri" pitchFamily="34" charset="0"/>
                <a:ea typeface="+mn-ea"/>
                <a:cs typeface="Arial" charset="0"/>
              </a:rPr>
              <a:t>Маркировка  должна содержать :</a:t>
            </a:r>
          </a:p>
          <a:p>
            <a:pPr lvl="0" algn="just" defTabSz="914400" eaLnBrk="1" hangingPunct="1">
              <a:spcBef>
                <a:spcPct val="0"/>
              </a:spcBef>
              <a:defRPr/>
            </a:pPr>
            <a:r>
              <a:rPr lang="ru-RU" sz="1400" dirty="0">
                <a:solidFill>
                  <a:prstClr val="black"/>
                </a:solidFill>
                <a:latin typeface="Calibri" pitchFamily="34" charset="0"/>
                <a:ea typeface="+mn-ea"/>
                <a:cs typeface="Arial" charset="0"/>
              </a:rPr>
              <a:t>- наименование, состав, количество, дату изготовления,  срок годности и  условия хранения пищевой продукции;</a:t>
            </a:r>
          </a:p>
          <a:p>
            <a:pPr lvl="0" algn="just" defTabSz="914400" eaLnBrk="1" hangingPunct="1">
              <a:spcBef>
                <a:spcPct val="0"/>
              </a:spcBef>
              <a:defRPr/>
            </a:pPr>
            <a:r>
              <a:rPr lang="ru-RU" sz="1400" dirty="0">
                <a:solidFill>
                  <a:prstClr val="black"/>
                </a:solidFill>
                <a:latin typeface="Calibri" pitchFamily="34" charset="0"/>
                <a:ea typeface="+mn-ea"/>
                <a:cs typeface="Arial" charset="0"/>
              </a:rPr>
              <a:t>-  наименование и место нахождения изготовителя, уполномоченного изготовителем лица, импортера;</a:t>
            </a:r>
          </a:p>
          <a:p>
            <a:pPr lvl="0" algn="just" defTabSz="914400" eaLnBrk="1" hangingPunct="1">
              <a:spcBef>
                <a:spcPct val="0"/>
              </a:spcBef>
              <a:defRPr/>
            </a:pPr>
            <a:r>
              <a:rPr lang="ru-RU" sz="1400" dirty="0">
                <a:solidFill>
                  <a:prstClr val="black"/>
                </a:solidFill>
                <a:latin typeface="Calibri" pitchFamily="34" charset="0"/>
                <a:ea typeface="+mn-ea"/>
                <a:cs typeface="Arial" charset="0"/>
              </a:rPr>
              <a:t>-  рекомендации и (или) ограничения по использованию, в том числе приготовлению пищевой продукции</a:t>
            </a:r>
          </a:p>
          <a:p>
            <a:pPr lvl="0" algn="just" defTabSz="914400" eaLnBrk="1" hangingPunct="1">
              <a:spcBef>
                <a:spcPct val="0"/>
              </a:spcBef>
              <a:defRPr/>
            </a:pPr>
            <a:r>
              <a:rPr lang="ru-RU" sz="1400" dirty="0">
                <a:solidFill>
                  <a:prstClr val="black"/>
                </a:solidFill>
                <a:latin typeface="Calibri" pitchFamily="34" charset="0"/>
                <a:ea typeface="+mn-ea"/>
                <a:cs typeface="Arial" charset="0"/>
              </a:rPr>
              <a:t>- показатели пищевой ценности пищевой продукции ;</a:t>
            </a:r>
          </a:p>
          <a:p>
            <a:pPr lvl="0" algn="just" defTabSz="914400" eaLnBrk="1" hangingPunct="1">
              <a:spcBef>
                <a:spcPct val="0"/>
              </a:spcBef>
              <a:buFontTx/>
              <a:buChar char="-"/>
              <a:defRPr/>
            </a:pPr>
            <a:r>
              <a:rPr lang="ru-RU" sz="1400" dirty="0">
                <a:solidFill>
                  <a:prstClr val="black"/>
                </a:solidFill>
                <a:latin typeface="Calibri" pitchFamily="34" charset="0"/>
                <a:ea typeface="+mn-ea"/>
                <a:cs typeface="Arial" charset="0"/>
              </a:rPr>
              <a:t> сведения о наличии в пищевой продукции ГМО;</a:t>
            </a:r>
          </a:p>
          <a:p>
            <a:pPr lvl="0" algn="just" defTabSz="914400" eaLnBrk="1" hangingPunct="1">
              <a:spcBef>
                <a:spcPct val="0"/>
              </a:spcBef>
              <a:buFontTx/>
              <a:buChar char="-"/>
              <a:defRPr/>
            </a:pPr>
            <a:r>
              <a:rPr lang="ru-RU" sz="1400" dirty="0">
                <a:solidFill>
                  <a:prstClr val="black"/>
                </a:solidFill>
                <a:latin typeface="Calibri" pitchFamily="34" charset="0"/>
                <a:ea typeface="+mn-ea"/>
                <a:cs typeface="Arial" charset="0"/>
              </a:rPr>
              <a:t>единый знак обращения продукции на рынке государств - членов Таможенного союза.</a:t>
            </a:r>
            <a:endParaRPr lang="en-US" sz="1400" dirty="0">
              <a:solidFill>
                <a:prstClr val="black"/>
              </a:solidFill>
              <a:latin typeface="Calibri" pitchFamily="34" charset="0"/>
              <a:ea typeface="+mn-ea"/>
              <a:cs typeface="Arial" charset="0"/>
            </a:endParaRPr>
          </a:p>
          <a:p>
            <a:pPr lvl="0" algn="just" defTabSz="914400" eaLnBrk="1" hangingPunct="1">
              <a:spcBef>
                <a:spcPct val="0"/>
              </a:spcBef>
              <a:defRPr/>
            </a:pPr>
            <a:endParaRPr lang="en-US" sz="1400" dirty="0">
              <a:solidFill>
                <a:prstClr val="black"/>
              </a:solidFill>
              <a:latin typeface="Calibri" pitchFamily="34" charset="0"/>
              <a:ea typeface="+mn-ea"/>
              <a:cs typeface="Arial" charset="0"/>
            </a:endParaRPr>
          </a:p>
          <a:p>
            <a:pPr lvl="0" algn="just" defTabSz="914400" eaLnBrk="1" hangingPunct="1">
              <a:spcBef>
                <a:spcPct val="0"/>
              </a:spcBef>
              <a:defRPr/>
            </a:pPr>
            <a:r>
              <a:rPr lang="ru-RU" sz="1400" dirty="0" smtClean="0">
                <a:solidFill>
                  <a:srgbClr val="C00000"/>
                </a:solidFill>
                <a:latin typeface="Calibri" pitchFamily="34" charset="0"/>
                <a:ea typeface="+mn-ea"/>
                <a:cs typeface="Arial" charset="0"/>
              </a:rPr>
              <a:t>Маркировка</a:t>
            </a:r>
            <a:r>
              <a:rPr lang="ru-RU" sz="1400" dirty="0" smtClean="0">
                <a:solidFill>
                  <a:prstClr val="black"/>
                </a:solidFill>
                <a:latin typeface="Calibri" pitchFamily="34" charset="0"/>
                <a:ea typeface="+mn-ea"/>
                <a:cs typeface="Arial" charset="0"/>
              </a:rPr>
              <a:t> </a:t>
            </a:r>
            <a:r>
              <a:rPr lang="ru-RU" sz="1400" dirty="0">
                <a:solidFill>
                  <a:prstClr val="black"/>
                </a:solidFill>
                <a:latin typeface="Calibri" pitchFamily="34" charset="0"/>
                <a:ea typeface="+mn-ea"/>
                <a:cs typeface="Arial" charset="0"/>
              </a:rPr>
              <a:t>должна быть нанесена на русском языке и на государственном(</a:t>
            </a:r>
            <a:r>
              <a:rPr lang="ru-RU" sz="1400" dirty="0" err="1">
                <a:solidFill>
                  <a:prstClr val="black"/>
                </a:solidFill>
                <a:latin typeface="Calibri" pitchFamily="34" charset="0"/>
                <a:ea typeface="+mn-ea"/>
                <a:cs typeface="Arial" charset="0"/>
              </a:rPr>
              <a:t>ых</a:t>
            </a:r>
            <a:r>
              <a:rPr lang="ru-RU" sz="1400" dirty="0">
                <a:solidFill>
                  <a:prstClr val="black"/>
                </a:solidFill>
                <a:latin typeface="Calibri" pitchFamily="34" charset="0"/>
                <a:ea typeface="+mn-ea"/>
                <a:cs typeface="Arial" charset="0"/>
              </a:rPr>
              <a:t>) языке(ах) государства - члена Таможенного союза;</a:t>
            </a:r>
            <a:endParaRPr lang="en-US" sz="1400" dirty="0">
              <a:solidFill>
                <a:prstClr val="black"/>
              </a:solidFill>
              <a:latin typeface="Calibri" pitchFamily="34" charset="0"/>
              <a:ea typeface="+mn-ea"/>
              <a:cs typeface="Arial" charset="0"/>
            </a:endParaRPr>
          </a:p>
          <a:p>
            <a:pPr lvl="0" algn="just" defTabSz="914400" eaLnBrk="1" hangingPunct="1">
              <a:spcBef>
                <a:spcPct val="0"/>
              </a:spcBef>
              <a:defRPr/>
            </a:pPr>
            <a:endParaRPr lang="en-US" sz="1400" dirty="0">
              <a:solidFill>
                <a:prstClr val="black"/>
              </a:solidFill>
              <a:latin typeface="Calibri" pitchFamily="34" charset="0"/>
              <a:ea typeface="+mn-ea"/>
              <a:cs typeface="Arial" charset="0"/>
            </a:endParaRPr>
          </a:p>
          <a:p>
            <a:pPr lvl="0" algn="just" defTabSz="914400" eaLnBrk="1" hangingPunct="1">
              <a:spcBef>
                <a:spcPct val="0"/>
              </a:spcBef>
              <a:defRPr/>
            </a:pPr>
            <a:r>
              <a:rPr lang="ru-RU" sz="1400" b="1" dirty="0" smtClean="0">
                <a:solidFill>
                  <a:prstClr val="black"/>
                </a:solidFill>
                <a:latin typeface="Calibri"/>
                <a:ea typeface="+mn-ea"/>
                <a:cs typeface="Arial" charset="0"/>
              </a:rPr>
              <a:t>Приложением </a:t>
            </a:r>
            <a:r>
              <a:rPr lang="ru-RU" sz="1400" b="1" dirty="0">
                <a:solidFill>
                  <a:prstClr val="black"/>
                </a:solidFill>
                <a:latin typeface="Calibri"/>
                <a:ea typeface="+mn-ea"/>
                <a:cs typeface="Arial" charset="0"/>
              </a:rPr>
              <a:t>№ 9 к Договору о Евразийском экономическом союзе от 29 мая 2014 г. установлено, что при обращении продукции на территории Евразийского экономического союза маркировка продукции должна быть нанесена на русском языке и при наличии соответствующих требований в законодательстве государств-членов Евразийского экономического союза на государственном (государственных) языке (языках) государства-члена, </a:t>
            </a:r>
            <a:r>
              <a:rPr lang="ru-RU" sz="1400" b="1" dirty="0">
                <a:solidFill>
                  <a:srgbClr val="C00000"/>
                </a:solidFill>
                <a:latin typeface="Calibri"/>
                <a:ea typeface="+mn-ea"/>
                <a:cs typeface="Arial" charset="0"/>
              </a:rPr>
              <a:t>на территории которого реализуется продукция</a:t>
            </a:r>
            <a:r>
              <a:rPr lang="ru-RU" sz="1400" b="1" dirty="0">
                <a:solidFill>
                  <a:prstClr val="black"/>
                </a:solidFill>
                <a:latin typeface="Calibri"/>
                <a:ea typeface="+mn-ea"/>
                <a:cs typeface="Arial" charset="0"/>
              </a:rPr>
              <a:t>.</a:t>
            </a:r>
          </a:p>
          <a:p>
            <a:pPr lvl="0" algn="just" defTabSz="914400" eaLnBrk="1" hangingPunct="1">
              <a:spcBef>
                <a:spcPct val="0"/>
              </a:spcBef>
              <a:defRPr/>
            </a:pPr>
            <a:endParaRPr lang="ru-RU" sz="1400" dirty="0">
              <a:solidFill>
                <a:prstClr val="black"/>
              </a:solidFill>
              <a:latin typeface="Calibri" pitchFamily="34" charset="0"/>
              <a:ea typeface="+mn-ea"/>
              <a:cs typeface="Arial" charset="0"/>
            </a:endParaRPr>
          </a:p>
          <a:p>
            <a:pPr lvl="0" algn="just" defTabSz="914400" eaLnBrk="1" hangingPunct="1">
              <a:spcBef>
                <a:spcPct val="0"/>
              </a:spcBef>
              <a:defRPr/>
            </a:pPr>
            <a:r>
              <a:rPr lang="ru-RU" sz="1400" dirty="0" smtClean="0">
                <a:solidFill>
                  <a:prstClr val="black"/>
                </a:solidFill>
                <a:latin typeface="Calibri" pitchFamily="34" charset="0"/>
                <a:ea typeface="+mn-ea"/>
                <a:cs typeface="Arial" charset="0"/>
              </a:rPr>
              <a:t>В </a:t>
            </a:r>
            <a:r>
              <a:rPr lang="ru-RU" sz="1400" dirty="0">
                <a:solidFill>
                  <a:srgbClr val="C00000"/>
                </a:solidFill>
                <a:latin typeface="Calibri" pitchFamily="34" charset="0"/>
                <a:ea typeface="+mn-ea"/>
                <a:cs typeface="Arial" charset="0"/>
              </a:rPr>
              <a:t>маркировке</a:t>
            </a:r>
            <a:r>
              <a:rPr lang="ru-RU" sz="1400" dirty="0">
                <a:solidFill>
                  <a:prstClr val="black"/>
                </a:solidFill>
                <a:latin typeface="Calibri" pitchFamily="34" charset="0"/>
                <a:ea typeface="+mn-ea"/>
                <a:cs typeface="Arial" charset="0"/>
              </a:rPr>
              <a:t> могут быть указаны </a:t>
            </a:r>
            <a:r>
              <a:rPr lang="ru-RU" sz="1400" dirty="0">
                <a:solidFill>
                  <a:srgbClr val="C00000"/>
                </a:solidFill>
                <a:latin typeface="Calibri" pitchFamily="34" charset="0"/>
                <a:ea typeface="+mn-ea"/>
                <a:cs typeface="Arial" charset="0"/>
              </a:rPr>
              <a:t>дополнительные</a:t>
            </a:r>
            <a:r>
              <a:rPr lang="ru-RU" sz="1400" dirty="0">
                <a:solidFill>
                  <a:prstClr val="black"/>
                </a:solidFill>
                <a:latin typeface="Calibri" pitchFamily="34" charset="0"/>
                <a:ea typeface="+mn-ea"/>
                <a:cs typeface="Arial" charset="0"/>
              </a:rPr>
              <a:t> </a:t>
            </a:r>
            <a:r>
              <a:rPr lang="ru-RU" sz="1400" dirty="0">
                <a:solidFill>
                  <a:srgbClr val="C00000"/>
                </a:solidFill>
                <a:latin typeface="Calibri" pitchFamily="34" charset="0"/>
                <a:ea typeface="+mn-ea"/>
                <a:cs typeface="Arial" charset="0"/>
              </a:rPr>
              <a:t>сведения</a:t>
            </a:r>
            <a:r>
              <a:rPr lang="ru-RU" sz="1400" dirty="0">
                <a:solidFill>
                  <a:prstClr val="black"/>
                </a:solidFill>
                <a:latin typeface="Calibri" pitchFamily="34" charset="0"/>
                <a:ea typeface="+mn-ea"/>
                <a:cs typeface="Arial" charset="0"/>
              </a:rPr>
              <a:t>, в том числе сведения о документе, в соответствии с которым произведена и может быть идентифицирована пищевая продукция, придуманное название пищевой продукции, товарный знак, знаки систем добровольной сертификации .</a:t>
            </a:r>
          </a:p>
          <a:p>
            <a:pPr lvl="0" algn="just" defTabSz="914400" eaLnBrk="1" hangingPunct="1">
              <a:spcBef>
                <a:spcPct val="0"/>
              </a:spcBef>
              <a:defRPr/>
            </a:pPr>
            <a:endParaRPr lang="ru-RU" sz="1400" dirty="0">
              <a:solidFill>
                <a:prstClr val="black"/>
              </a:solidFill>
              <a:latin typeface="Calibri" pitchFamily="34" charset="0"/>
              <a:ea typeface="+mn-ea"/>
              <a:cs typeface="Arial" charset="0"/>
            </a:endParaRPr>
          </a:p>
          <a:p>
            <a:pPr lvl="0" algn="just" defTabSz="914400" eaLnBrk="1" hangingPunct="1">
              <a:spcBef>
                <a:spcPct val="0"/>
              </a:spcBef>
              <a:defRPr/>
            </a:pPr>
            <a:r>
              <a:rPr lang="ru-RU" sz="1400" dirty="0" smtClean="0">
                <a:solidFill>
                  <a:srgbClr val="C00000"/>
                </a:solidFill>
                <a:latin typeface="Calibri" pitchFamily="34" charset="0"/>
                <a:ea typeface="+mn-ea"/>
                <a:cs typeface="Arial" charset="0"/>
              </a:rPr>
              <a:t>Дополнительные</a:t>
            </a:r>
            <a:r>
              <a:rPr lang="ru-RU" sz="1400" dirty="0" smtClean="0">
                <a:solidFill>
                  <a:prstClr val="black"/>
                </a:solidFill>
                <a:latin typeface="Calibri" pitchFamily="34" charset="0"/>
                <a:ea typeface="+mn-ea"/>
                <a:cs typeface="Arial" charset="0"/>
              </a:rPr>
              <a:t> </a:t>
            </a:r>
            <a:r>
              <a:rPr lang="ru-RU" sz="1400" dirty="0">
                <a:solidFill>
                  <a:srgbClr val="C00000"/>
                </a:solidFill>
                <a:latin typeface="Calibri" pitchFamily="34" charset="0"/>
                <a:ea typeface="+mn-ea"/>
                <a:cs typeface="Arial" charset="0"/>
              </a:rPr>
              <a:t>требования</a:t>
            </a:r>
            <a:r>
              <a:rPr lang="ru-RU" sz="1400" dirty="0">
                <a:solidFill>
                  <a:prstClr val="black"/>
                </a:solidFill>
                <a:latin typeface="Calibri" pitchFamily="34" charset="0"/>
                <a:ea typeface="+mn-ea"/>
                <a:cs typeface="Arial" charset="0"/>
              </a:rPr>
              <a:t> к маркировке упакованной пищевой продукции, </a:t>
            </a:r>
            <a:r>
              <a:rPr lang="ru-RU" sz="1400" dirty="0">
                <a:solidFill>
                  <a:srgbClr val="C00000"/>
                </a:solidFill>
                <a:latin typeface="Calibri" pitchFamily="34" charset="0"/>
                <a:ea typeface="+mn-ea"/>
                <a:cs typeface="Arial" charset="0"/>
              </a:rPr>
              <a:t>не противоречащие </a:t>
            </a:r>
            <a:r>
              <a:rPr lang="ru-RU" sz="1400" dirty="0">
                <a:solidFill>
                  <a:prstClr val="black"/>
                </a:solidFill>
                <a:latin typeface="Calibri" pitchFamily="34" charset="0"/>
                <a:ea typeface="+mn-ea"/>
                <a:cs typeface="Arial" charset="0"/>
              </a:rPr>
              <a:t>требованиям ТРТС 022/2011, могут быть установлены в технических регламентах Таможенного союза на отдельные виды пищевой продукции.</a:t>
            </a:r>
          </a:p>
          <a:p>
            <a:endParaRPr lang="ru-RU" dirty="0"/>
          </a:p>
        </p:txBody>
      </p:sp>
      <p:sp>
        <p:nvSpPr>
          <p:cNvPr id="6" name="TextBox 27"/>
          <p:cNvSpPr txBox="1">
            <a:spLocks noChangeArrowheads="1"/>
          </p:cNvSpPr>
          <p:nvPr/>
        </p:nvSpPr>
        <p:spPr bwMode="auto">
          <a:xfrm>
            <a:off x="2041525" y="6424"/>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
        <p:nvSpPr>
          <p:cNvPr id="7" name="Прямоугольник 1"/>
          <p:cNvSpPr>
            <a:spLocks noChangeArrowheads="1"/>
          </p:cNvSpPr>
          <p:nvPr/>
        </p:nvSpPr>
        <p:spPr bwMode="auto">
          <a:xfrm>
            <a:off x="107503" y="846227"/>
            <a:ext cx="8834436" cy="338554"/>
          </a:xfrm>
          <a:prstGeom prst="rect">
            <a:avLst/>
          </a:prstGeom>
          <a:solidFill>
            <a:srgbClr val="FFC000">
              <a:alpha val="31000"/>
            </a:srgb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50000"/>
              </a:spcBef>
              <a:defRPr/>
            </a:pPr>
            <a:r>
              <a:rPr kumimoji="1" lang="ru-RU" sz="1600" b="1" dirty="0" smtClean="0">
                <a:solidFill>
                  <a:schemeClr val="tx2"/>
                </a:solidFill>
                <a:latin typeface="Arial" charset="0"/>
                <a:cs typeface="Arial" charset="0"/>
              </a:rPr>
              <a:t>4.1</a:t>
            </a:r>
            <a:r>
              <a:rPr kumimoji="1" lang="ru-RU" sz="1600" b="1" dirty="0">
                <a:solidFill>
                  <a:schemeClr val="tx2"/>
                </a:solidFill>
                <a:latin typeface="Arial" charset="0"/>
                <a:cs typeface="Arial" charset="0"/>
              </a:rPr>
              <a:t>. Требования к маркировке упакованной пищевой </a:t>
            </a:r>
            <a:r>
              <a:rPr kumimoji="1" lang="ru-RU" sz="1600" b="1" dirty="0" smtClean="0">
                <a:solidFill>
                  <a:schemeClr val="tx2"/>
                </a:solidFill>
                <a:latin typeface="Arial" charset="0"/>
                <a:cs typeface="Arial" charset="0"/>
              </a:rPr>
              <a:t>продукции</a:t>
            </a:r>
            <a:endParaRPr kumimoji="1" lang="ru-RU" sz="1600" b="1" dirty="0">
              <a:solidFill>
                <a:srgbClr val="0070C0"/>
              </a:solidFill>
              <a:latin typeface="Arial" charset="0"/>
              <a:cs typeface="Arial" charset="0"/>
            </a:endParaRPr>
          </a:p>
        </p:txBody>
      </p:sp>
    </p:spTree>
    <p:extLst>
      <p:ext uri="{BB962C8B-B14F-4D97-AF65-F5344CB8AC3E}">
        <p14:creationId xmlns:p14="http://schemas.microsoft.com/office/powerpoint/2010/main" xmlns="" val="30609699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3283" y="1547960"/>
            <a:ext cx="8718655" cy="4268049"/>
          </a:xfrm>
        </p:spPr>
        <p:txBody>
          <a:bodyPr/>
          <a:lstStyle/>
          <a:p>
            <a:pPr marL="0" lvl="0" indent="0" algn="just" defTabSz="914400" eaLnBrk="1" hangingPunct="1">
              <a:spcBef>
                <a:spcPct val="0"/>
              </a:spcBef>
              <a:buNone/>
              <a:defRPr/>
            </a:pPr>
            <a:r>
              <a:rPr lang="ru-RU" sz="1500" dirty="0">
                <a:solidFill>
                  <a:srgbClr val="C00000"/>
                </a:solidFill>
                <a:latin typeface="Calibri" pitchFamily="34" charset="0"/>
                <a:ea typeface="+mn-ea"/>
                <a:cs typeface="Arial" charset="0"/>
              </a:rPr>
              <a:t>Маркировка транспортной упаковки должна содержать следующие сведения:</a:t>
            </a:r>
          </a:p>
          <a:p>
            <a:pPr marL="0" lvl="0" indent="0" algn="just" defTabSz="914400" eaLnBrk="1" hangingPunct="1">
              <a:spcBef>
                <a:spcPct val="0"/>
              </a:spcBef>
              <a:buNone/>
              <a:defRPr/>
            </a:pPr>
            <a:r>
              <a:rPr lang="ru-RU" sz="1500" dirty="0">
                <a:solidFill>
                  <a:prstClr val="black"/>
                </a:solidFill>
                <a:latin typeface="Calibri" pitchFamily="34" charset="0"/>
                <a:ea typeface="+mn-ea"/>
                <a:cs typeface="Arial" charset="0"/>
              </a:rPr>
              <a:t>-  наименование, количество, дату изготовления, срок годности, условия хранения пищевой продукции;</a:t>
            </a:r>
          </a:p>
          <a:p>
            <a:pPr marL="0" lvl="0" indent="0" algn="just" defTabSz="914400" eaLnBrk="1" hangingPunct="1">
              <a:spcBef>
                <a:spcPct val="0"/>
              </a:spcBef>
              <a:buNone/>
              <a:defRPr/>
            </a:pPr>
            <a:r>
              <a:rPr lang="ru-RU" sz="1500" dirty="0">
                <a:solidFill>
                  <a:prstClr val="black"/>
                </a:solidFill>
                <a:latin typeface="Calibri" pitchFamily="34" charset="0"/>
                <a:ea typeface="+mn-ea"/>
                <a:cs typeface="Arial" charset="0"/>
              </a:rPr>
              <a:t>- сведения, позволяющие идентифицировать партию пищевой продукции (например, номер партии);</a:t>
            </a:r>
          </a:p>
          <a:p>
            <a:pPr marL="0" lvl="0" indent="0" algn="just" defTabSz="914400" eaLnBrk="1" hangingPunct="1">
              <a:spcBef>
                <a:spcPct val="0"/>
              </a:spcBef>
              <a:buFontTx/>
              <a:buChar char="-"/>
              <a:defRPr/>
            </a:pPr>
            <a:r>
              <a:rPr lang="ru-RU" sz="1500" dirty="0">
                <a:solidFill>
                  <a:prstClr val="black"/>
                </a:solidFill>
                <a:latin typeface="Calibri" pitchFamily="34" charset="0"/>
                <a:ea typeface="+mn-ea"/>
                <a:cs typeface="Arial" charset="0"/>
              </a:rPr>
              <a:t>наименование и место нахождения изготовителя пищевой продукции.</a:t>
            </a:r>
          </a:p>
          <a:p>
            <a:pPr marL="0" lvl="0" indent="0" algn="just" defTabSz="914400" eaLnBrk="1" hangingPunct="1">
              <a:spcBef>
                <a:spcPct val="0"/>
              </a:spcBef>
              <a:buNone/>
              <a:defRPr/>
            </a:pPr>
            <a:endParaRPr lang="ru-RU" sz="1100" dirty="0">
              <a:solidFill>
                <a:prstClr val="black"/>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prstClr val="black"/>
                </a:solidFill>
                <a:latin typeface="Calibri" pitchFamily="34" charset="0"/>
                <a:ea typeface="+mn-ea"/>
                <a:cs typeface="Arial" charset="0"/>
              </a:rPr>
              <a:t>В </a:t>
            </a:r>
            <a:r>
              <a:rPr lang="ru-RU" sz="1500" dirty="0">
                <a:solidFill>
                  <a:prstClr val="black"/>
                </a:solidFill>
                <a:latin typeface="Calibri" pitchFamily="34" charset="0"/>
                <a:ea typeface="+mn-ea"/>
                <a:cs typeface="Arial" charset="0"/>
              </a:rPr>
              <a:t>случае, если маркировка, нанесенная на потребительскую упаковку пищевой продукции, помещенную в транспортную упаковку, может быть доведена до сведения потребителей такой продукции без нарушения целостности транспортной упаковки, указанную маркировку </a:t>
            </a:r>
            <a:r>
              <a:rPr lang="ru-RU" sz="1500" dirty="0">
                <a:solidFill>
                  <a:srgbClr val="C00000"/>
                </a:solidFill>
                <a:latin typeface="Calibri" pitchFamily="34" charset="0"/>
                <a:ea typeface="+mn-ea"/>
                <a:cs typeface="Arial" charset="0"/>
              </a:rPr>
              <a:t>допускается</a:t>
            </a:r>
            <a:r>
              <a:rPr lang="ru-RU" sz="1500" dirty="0">
                <a:solidFill>
                  <a:prstClr val="black"/>
                </a:solidFill>
                <a:latin typeface="Calibri" pitchFamily="34" charset="0"/>
                <a:ea typeface="+mn-ea"/>
                <a:cs typeface="Arial" charset="0"/>
              </a:rPr>
              <a:t> </a:t>
            </a:r>
            <a:r>
              <a:rPr lang="ru-RU" sz="1500" dirty="0">
                <a:solidFill>
                  <a:srgbClr val="C00000"/>
                </a:solidFill>
                <a:latin typeface="Calibri" pitchFamily="34" charset="0"/>
                <a:ea typeface="+mn-ea"/>
                <a:cs typeface="Arial" charset="0"/>
              </a:rPr>
              <a:t>не наносить </a:t>
            </a:r>
            <a:r>
              <a:rPr lang="ru-RU" sz="1500" dirty="0">
                <a:solidFill>
                  <a:prstClr val="black"/>
                </a:solidFill>
                <a:latin typeface="Calibri" pitchFamily="34" charset="0"/>
                <a:ea typeface="+mn-ea"/>
                <a:cs typeface="Arial" charset="0"/>
              </a:rPr>
              <a:t>на транспортную упаковку.</a:t>
            </a:r>
          </a:p>
          <a:p>
            <a:pPr marL="0" lvl="0" indent="0" algn="just" defTabSz="914400" eaLnBrk="1" hangingPunct="1">
              <a:spcBef>
                <a:spcPct val="0"/>
              </a:spcBef>
              <a:buNone/>
              <a:defRPr/>
            </a:pPr>
            <a:endParaRPr lang="ru-RU" sz="1100" dirty="0">
              <a:solidFill>
                <a:prstClr val="black"/>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prstClr val="black"/>
                </a:solidFill>
                <a:latin typeface="Calibri" pitchFamily="34" charset="0"/>
                <a:ea typeface="+mn-ea"/>
                <a:cs typeface="Arial" charset="0"/>
              </a:rPr>
              <a:t>В </a:t>
            </a:r>
            <a:r>
              <a:rPr lang="ru-RU" sz="1500" dirty="0">
                <a:solidFill>
                  <a:srgbClr val="C00000"/>
                </a:solidFill>
                <a:latin typeface="Calibri" pitchFamily="34" charset="0"/>
                <a:ea typeface="+mn-ea"/>
                <a:cs typeface="Arial" charset="0"/>
              </a:rPr>
              <a:t>маркировке</a:t>
            </a:r>
            <a:r>
              <a:rPr lang="ru-RU" sz="1500" dirty="0">
                <a:solidFill>
                  <a:prstClr val="black"/>
                </a:solidFill>
                <a:latin typeface="Calibri" pitchFamily="34" charset="0"/>
                <a:ea typeface="+mn-ea"/>
                <a:cs typeface="Arial" charset="0"/>
              </a:rPr>
              <a:t>, могут быть указаны </a:t>
            </a:r>
            <a:r>
              <a:rPr lang="ru-RU" sz="1500" dirty="0">
                <a:solidFill>
                  <a:srgbClr val="C00000"/>
                </a:solidFill>
                <a:latin typeface="Calibri" pitchFamily="34" charset="0"/>
                <a:ea typeface="+mn-ea"/>
                <a:cs typeface="Arial" charset="0"/>
              </a:rPr>
              <a:t>дополнительные сведения</a:t>
            </a:r>
            <a:r>
              <a:rPr lang="ru-RU" sz="1500" dirty="0">
                <a:solidFill>
                  <a:prstClr val="black"/>
                </a:solidFill>
                <a:latin typeface="Calibri" pitchFamily="34" charset="0"/>
                <a:ea typeface="+mn-ea"/>
                <a:cs typeface="Arial" charset="0"/>
              </a:rPr>
              <a:t>: придуманное название пищевой продукции, товарный знак, сведения об обладателе исключительного права на товарный знак, наименование места происхождения пищевой продукции, наименование и место нахождения лицензиара, знаки систем добровольной сертификации.</a:t>
            </a:r>
          </a:p>
          <a:p>
            <a:pPr marL="0" lvl="0" indent="0" algn="just" defTabSz="914400" eaLnBrk="1" hangingPunct="1">
              <a:spcBef>
                <a:spcPct val="0"/>
              </a:spcBef>
              <a:buNone/>
              <a:defRPr/>
            </a:pPr>
            <a:endParaRPr lang="ru-RU" sz="1100" dirty="0">
              <a:solidFill>
                <a:prstClr val="black"/>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srgbClr val="C00000"/>
                </a:solidFill>
                <a:latin typeface="Calibri" pitchFamily="34" charset="0"/>
                <a:ea typeface="+mn-ea"/>
                <a:cs typeface="Arial" charset="0"/>
              </a:rPr>
              <a:t>Дополнительные </a:t>
            </a:r>
            <a:r>
              <a:rPr lang="ru-RU" sz="1500" dirty="0">
                <a:solidFill>
                  <a:srgbClr val="C00000"/>
                </a:solidFill>
                <a:latin typeface="Calibri" pitchFamily="34" charset="0"/>
                <a:ea typeface="+mn-ea"/>
                <a:cs typeface="Arial" charset="0"/>
              </a:rPr>
              <a:t>требования </a:t>
            </a:r>
            <a:r>
              <a:rPr lang="ru-RU" sz="1500" dirty="0">
                <a:solidFill>
                  <a:prstClr val="black"/>
                </a:solidFill>
                <a:latin typeface="Calibri" pitchFamily="34" charset="0"/>
                <a:ea typeface="+mn-ea"/>
                <a:cs typeface="Arial" charset="0"/>
              </a:rPr>
              <a:t>к маркировке </a:t>
            </a:r>
            <a:r>
              <a:rPr lang="ru-RU" sz="1500" dirty="0">
                <a:solidFill>
                  <a:srgbClr val="C00000"/>
                </a:solidFill>
                <a:latin typeface="Calibri" pitchFamily="34" charset="0"/>
                <a:ea typeface="+mn-ea"/>
                <a:cs typeface="Arial" charset="0"/>
              </a:rPr>
              <a:t>не противоречащие требованиям </a:t>
            </a:r>
            <a:r>
              <a:rPr lang="ru-RU" sz="1500" dirty="0">
                <a:solidFill>
                  <a:prstClr val="black"/>
                </a:solidFill>
                <a:latin typeface="Calibri" pitchFamily="34" charset="0"/>
                <a:ea typeface="+mn-ea"/>
                <a:cs typeface="Arial" charset="0"/>
              </a:rPr>
              <a:t>настоящего технического регламента Таможенного союза, могут быть установлены в технических регламентах Таможенного союза на отдельные виды пищевой продукции.</a:t>
            </a:r>
          </a:p>
          <a:p>
            <a:endParaRPr lang="ru-RU" dirty="0"/>
          </a:p>
        </p:txBody>
      </p:sp>
      <p:sp>
        <p:nvSpPr>
          <p:cNvPr id="7" name="TextBox 27"/>
          <p:cNvSpPr txBox="1">
            <a:spLocks noChangeArrowheads="1"/>
          </p:cNvSpPr>
          <p:nvPr/>
        </p:nvSpPr>
        <p:spPr bwMode="auto">
          <a:xfrm>
            <a:off x="2041525" y="6424"/>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
        <p:nvSpPr>
          <p:cNvPr id="8" name="Прямоугольник 1"/>
          <p:cNvSpPr>
            <a:spLocks noChangeArrowheads="1"/>
          </p:cNvSpPr>
          <p:nvPr/>
        </p:nvSpPr>
        <p:spPr bwMode="auto">
          <a:xfrm>
            <a:off x="107503" y="846227"/>
            <a:ext cx="8834436" cy="584775"/>
          </a:xfrm>
          <a:prstGeom prst="rect">
            <a:avLst/>
          </a:prstGeom>
          <a:solidFill>
            <a:srgbClr val="FFC000">
              <a:alpha val="31000"/>
            </a:srgb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50000"/>
              </a:spcBef>
              <a:defRPr/>
            </a:pPr>
            <a:r>
              <a:rPr kumimoji="1" lang="ru-RU" sz="1600" b="1" dirty="0">
                <a:solidFill>
                  <a:schemeClr val="tx2"/>
                </a:solidFill>
                <a:latin typeface="Arial" charset="0"/>
                <a:cs typeface="Arial" charset="0"/>
              </a:rPr>
              <a:t>4.2. Общие требования к маркировке пищевой продукции, помещенной в транспортную упаковку</a:t>
            </a:r>
          </a:p>
        </p:txBody>
      </p:sp>
    </p:spTree>
    <p:extLst>
      <p:ext uri="{BB962C8B-B14F-4D97-AF65-F5344CB8AC3E}">
        <p14:creationId xmlns:p14="http://schemas.microsoft.com/office/powerpoint/2010/main" xmlns="" val="7148396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3" y="1275158"/>
            <a:ext cx="8834436" cy="5582842"/>
          </a:xfrm>
        </p:spPr>
        <p:txBody>
          <a:bodyPr/>
          <a:lstStyle/>
          <a:p>
            <a:pPr marL="0" lvl="0" indent="0" algn="just" defTabSz="914400" eaLnBrk="1" hangingPunct="1">
              <a:spcBef>
                <a:spcPct val="0"/>
              </a:spcBef>
              <a:buNone/>
              <a:defRPr/>
            </a:pPr>
            <a:r>
              <a:rPr lang="ru-RU" sz="1500" dirty="0">
                <a:solidFill>
                  <a:srgbClr val="C00000"/>
                </a:solidFill>
                <a:latin typeface="Calibri" pitchFamily="34" charset="0"/>
                <a:ea typeface="+mn-ea"/>
                <a:cs typeface="Arial" charset="0"/>
              </a:rPr>
              <a:t>Наименование</a:t>
            </a:r>
            <a:r>
              <a:rPr lang="ru-RU" sz="1500" dirty="0">
                <a:solidFill>
                  <a:prstClr val="black"/>
                </a:solidFill>
                <a:latin typeface="Calibri" pitchFamily="34" charset="0"/>
                <a:ea typeface="+mn-ea"/>
                <a:cs typeface="Arial" charset="0"/>
              </a:rPr>
              <a:t> пищевой продукции, указываемое в маркировке, должно позволять </a:t>
            </a:r>
            <a:r>
              <a:rPr lang="ru-RU" sz="1500" dirty="0">
                <a:solidFill>
                  <a:srgbClr val="C00000"/>
                </a:solidFill>
                <a:latin typeface="Calibri" pitchFamily="34" charset="0"/>
                <a:ea typeface="+mn-ea"/>
                <a:cs typeface="Arial" charset="0"/>
              </a:rPr>
              <a:t>относить</a:t>
            </a:r>
            <a:r>
              <a:rPr lang="ru-RU" sz="1500" dirty="0">
                <a:solidFill>
                  <a:prstClr val="black"/>
                </a:solidFill>
                <a:latin typeface="Calibri" pitchFamily="34" charset="0"/>
                <a:ea typeface="+mn-ea"/>
                <a:cs typeface="Arial" charset="0"/>
              </a:rPr>
              <a:t> продукцию к пищевой продукции, </a:t>
            </a:r>
            <a:r>
              <a:rPr lang="ru-RU" sz="1500" dirty="0">
                <a:solidFill>
                  <a:srgbClr val="C00000"/>
                </a:solidFill>
                <a:latin typeface="Calibri" pitchFamily="34" charset="0"/>
                <a:ea typeface="+mn-ea"/>
                <a:cs typeface="Arial" charset="0"/>
              </a:rPr>
              <a:t>достоверно ее характеризовать </a:t>
            </a:r>
            <a:r>
              <a:rPr lang="ru-RU" sz="1500" dirty="0">
                <a:solidFill>
                  <a:prstClr val="black"/>
                </a:solidFill>
                <a:latin typeface="Calibri" pitchFamily="34" charset="0"/>
                <a:ea typeface="+mn-ea"/>
                <a:cs typeface="Arial" charset="0"/>
              </a:rPr>
              <a:t>и позволять </a:t>
            </a:r>
            <a:r>
              <a:rPr lang="ru-RU" sz="1500" dirty="0">
                <a:solidFill>
                  <a:srgbClr val="C00000"/>
                </a:solidFill>
                <a:latin typeface="Calibri" pitchFamily="34" charset="0"/>
                <a:ea typeface="+mn-ea"/>
                <a:cs typeface="Arial" charset="0"/>
              </a:rPr>
              <a:t>отличать</a:t>
            </a:r>
            <a:r>
              <a:rPr lang="ru-RU" sz="1500" dirty="0">
                <a:solidFill>
                  <a:prstClr val="black"/>
                </a:solidFill>
                <a:latin typeface="Calibri" pitchFamily="34" charset="0"/>
                <a:ea typeface="+mn-ea"/>
                <a:cs typeface="Arial" charset="0"/>
              </a:rPr>
              <a:t> ее от другой пищевой продукции</a:t>
            </a:r>
            <a:r>
              <a:rPr lang="ru-RU" sz="1500" dirty="0" smtClean="0">
                <a:solidFill>
                  <a:prstClr val="black"/>
                </a:solidFill>
                <a:latin typeface="Calibri" pitchFamily="34" charset="0"/>
                <a:ea typeface="+mn-ea"/>
                <a:cs typeface="Arial" charset="0"/>
              </a:rPr>
              <a:t>.</a:t>
            </a:r>
          </a:p>
          <a:p>
            <a:pPr marL="0" lvl="0" indent="0" algn="just" defTabSz="914400" eaLnBrk="1" hangingPunct="1">
              <a:spcBef>
                <a:spcPct val="0"/>
              </a:spcBef>
              <a:buNone/>
              <a:defRPr/>
            </a:pPr>
            <a:endParaRPr lang="ru-RU" sz="800" dirty="0">
              <a:solidFill>
                <a:prstClr val="black"/>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prstClr val="black"/>
                </a:solidFill>
                <a:latin typeface="Calibri" pitchFamily="34" charset="0"/>
                <a:ea typeface="+mn-ea"/>
                <a:cs typeface="Arial" charset="0"/>
              </a:rPr>
              <a:t>При </a:t>
            </a:r>
            <a:r>
              <a:rPr lang="ru-RU" sz="1500" dirty="0">
                <a:solidFill>
                  <a:prstClr val="black"/>
                </a:solidFill>
                <a:latin typeface="Calibri" pitchFamily="34" charset="0"/>
                <a:ea typeface="+mn-ea"/>
                <a:cs typeface="Arial" charset="0"/>
              </a:rPr>
              <a:t>вступлении в силу </a:t>
            </a:r>
            <a:r>
              <a:rPr lang="ru-RU" sz="1500" dirty="0">
                <a:solidFill>
                  <a:srgbClr val="C00000"/>
                </a:solidFill>
                <a:latin typeface="Calibri" pitchFamily="34" charset="0"/>
                <a:ea typeface="+mn-ea"/>
                <a:cs typeface="Arial" charset="0"/>
              </a:rPr>
              <a:t>технических регламентов </a:t>
            </a:r>
            <a:r>
              <a:rPr lang="ru-RU" sz="1500" dirty="0">
                <a:solidFill>
                  <a:prstClr val="black"/>
                </a:solidFill>
                <a:latin typeface="Calibri" pitchFamily="34" charset="0"/>
                <a:ea typeface="+mn-ea"/>
                <a:cs typeface="Arial" charset="0"/>
              </a:rPr>
              <a:t>Таможенного союза на отдельные виды пищевой продукции </a:t>
            </a:r>
            <a:r>
              <a:rPr lang="ru-RU" sz="1500" dirty="0">
                <a:solidFill>
                  <a:srgbClr val="C00000"/>
                </a:solidFill>
                <a:latin typeface="Calibri" pitchFamily="34" charset="0"/>
                <a:ea typeface="+mn-ea"/>
                <a:cs typeface="Arial" charset="0"/>
              </a:rPr>
              <a:t>наименование</a:t>
            </a:r>
            <a:r>
              <a:rPr lang="ru-RU" sz="1500" dirty="0">
                <a:solidFill>
                  <a:prstClr val="black"/>
                </a:solidFill>
                <a:latin typeface="Calibri" pitchFamily="34" charset="0"/>
                <a:ea typeface="+mn-ea"/>
                <a:cs typeface="Arial" charset="0"/>
              </a:rPr>
              <a:t> пищевой продукции должно </a:t>
            </a:r>
            <a:r>
              <a:rPr lang="ru-RU" sz="1500" dirty="0">
                <a:solidFill>
                  <a:srgbClr val="C00000"/>
                </a:solidFill>
                <a:latin typeface="Calibri" pitchFamily="34" charset="0"/>
                <a:ea typeface="+mn-ea"/>
                <a:cs typeface="Arial" charset="0"/>
              </a:rPr>
              <a:t>соответствовать</a:t>
            </a:r>
            <a:r>
              <a:rPr lang="ru-RU" sz="1500" dirty="0">
                <a:solidFill>
                  <a:prstClr val="black"/>
                </a:solidFill>
                <a:latin typeface="Calibri" pitchFamily="34" charset="0"/>
                <a:ea typeface="+mn-ea"/>
                <a:cs typeface="Arial" charset="0"/>
              </a:rPr>
              <a:t> их требованиям</a:t>
            </a:r>
            <a:r>
              <a:rPr lang="ru-RU" sz="1500" dirty="0" smtClean="0">
                <a:solidFill>
                  <a:prstClr val="black"/>
                </a:solidFill>
                <a:latin typeface="Calibri" pitchFamily="34" charset="0"/>
                <a:ea typeface="+mn-ea"/>
                <a:cs typeface="Arial" charset="0"/>
              </a:rPr>
              <a:t>.</a:t>
            </a:r>
          </a:p>
          <a:p>
            <a:pPr marL="0" lvl="0" indent="0" algn="just" defTabSz="914400" eaLnBrk="1" hangingPunct="1">
              <a:spcBef>
                <a:spcPct val="0"/>
              </a:spcBef>
              <a:buNone/>
              <a:defRPr/>
            </a:pPr>
            <a:endParaRPr lang="ru-RU" sz="800" dirty="0">
              <a:solidFill>
                <a:prstClr val="black"/>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srgbClr val="C00000"/>
                </a:solidFill>
                <a:latin typeface="Calibri" pitchFamily="34" charset="0"/>
                <a:ea typeface="+mn-ea"/>
                <a:cs typeface="Arial" charset="0"/>
              </a:rPr>
              <a:t>Информацию</a:t>
            </a:r>
            <a:r>
              <a:rPr lang="ru-RU" sz="1500" dirty="0" smtClean="0">
                <a:solidFill>
                  <a:prstClr val="black"/>
                </a:solidFill>
                <a:latin typeface="Calibri" pitchFamily="34" charset="0"/>
                <a:ea typeface="+mn-ea"/>
                <a:cs typeface="Arial" charset="0"/>
              </a:rPr>
              <a:t> </a:t>
            </a:r>
            <a:r>
              <a:rPr lang="ru-RU" sz="1500" dirty="0">
                <a:solidFill>
                  <a:prstClr val="black"/>
                </a:solidFill>
                <a:latin typeface="Calibri" pitchFamily="34" charset="0"/>
                <a:ea typeface="+mn-ea"/>
                <a:cs typeface="Arial" charset="0"/>
              </a:rPr>
              <a:t>о физических свойствах и (или) специальных способах обработки пищевой продукции (восстановленная, копченая, маринованная, молотая, обработанная ионизирующим излучением, сублимированная пищевая продукция и подобная информация о ней) включают в наименование пищевой продукции или располагают в непосредственной близости от наименования, если отсутствие такой информации может ввести в заблуждение потребителя (приобретателя). Требования к такой информации в отношении отдельных видов пищевой продукции устанавливаются техническими регламентами Таможенного союза на отдельные виды пищевой продукции</a:t>
            </a:r>
            <a:r>
              <a:rPr lang="ru-RU" sz="1500" dirty="0" smtClean="0">
                <a:solidFill>
                  <a:prstClr val="black"/>
                </a:solidFill>
                <a:latin typeface="Calibri" pitchFamily="34" charset="0"/>
                <a:ea typeface="+mn-ea"/>
                <a:cs typeface="Arial" charset="0"/>
              </a:rPr>
              <a:t>.</a:t>
            </a:r>
          </a:p>
          <a:p>
            <a:pPr marL="0" lvl="0" indent="0" algn="just" defTabSz="914400" eaLnBrk="1" hangingPunct="1">
              <a:spcBef>
                <a:spcPct val="0"/>
              </a:spcBef>
              <a:buNone/>
              <a:defRPr/>
            </a:pPr>
            <a:endParaRPr lang="ru-RU" sz="800" dirty="0">
              <a:solidFill>
                <a:prstClr val="black"/>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srgbClr val="C00000"/>
                </a:solidFill>
                <a:latin typeface="Calibri" pitchFamily="34" charset="0"/>
                <a:ea typeface="+mn-ea"/>
                <a:cs typeface="Arial" charset="0"/>
              </a:rPr>
              <a:t>Не </a:t>
            </a:r>
            <a:r>
              <a:rPr lang="ru-RU" sz="1500" dirty="0">
                <a:solidFill>
                  <a:srgbClr val="C00000"/>
                </a:solidFill>
                <a:latin typeface="Calibri" pitchFamily="34" charset="0"/>
                <a:ea typeface="+mn-ea"/>
                <a:cs typeface="Arial" charset="0"/>
              </a:rPr>
              <a:t>допускается </a:t>
            </a:r>
            <a:r>
              <a:rPr lang="ru-RU" sz="1500" dirty="0">
                <a:solidFill>
                  <a:prstClr val="black"/>
                </a:solidFill>
                <a:latin typeface="Calibri" pitchFamily="34" charset="0"/>
                <a:ea typeface="+mn-ea"/>
                <a:cs typeface="Arial" charset="0"/>
              </a:rPr>
              <a:t>в наименовании пищевой продукции указывать компоненты, если они или продукты их переработки не входят в состав пищевой продукции.</a:t>
            </a:r>
          </a:p>
          <a:p>
            <a:pPr marL="0" lvl="0" indent="0" algn="just" defTabSz="914400" eaLnBrk="1" hangingPunct="1">
              <a:spcBef>
                <a:spcPct val="0"/>
              </a:spcBef>
              <a:buNone/>
              <a:defRPr/>
            </a:pPr>
            <a:r>
              <a:rPr lang="ru-RU" sz="1500" dirty="0" smtClean="0">
                <a:solidFill>
                  <a:prstClr val="black"/>
                </a:solidFill>
                <a:latin typeface="Calibri" pitchFamily="34" charset="0"/>
                <a:ea typeface="+mn-ea"/>
                <a:cs typeface="Arial" charset="0"/>
              </a:rPr>
              <a:t>В </a:t>
            </a:r>
            <a:r>
              <a:rPr lang="ru-RU" sz="1500" dirty="0">
                <a:solidFill>
                  <a:prstClr val="black"/>
                </a:solidFill>
                <a:latin typeface="Calibri" pitchFamily="34" charset="0"/>
                <a:ea typeface="+mn-ea"/>
                <a:cs typeface="Arial" charset="0"/>
              </a:rPr>
              <a:t>случае, если в составе пищевой продукции используется </a:t>
            </a:r>
            <a:r>
              <a:rPr lang="ru-RU" sz="1500" dirty="0" err="1">
                <a:solidFill>
                  <a:srgbClr val="C00000"/>
                </a:solidFill>
                <a:latin typeface="Calibri" pitchFamily="34" charset="0"/>
                <a:ea typeface="+mn-ea"/>
                <a:cs typeface="Arial" charset="0"/>
              </a:rPr>
              <a:t>ароматизатор</a:t>
            </a:r>
            <a:r>
              <a:rPr lang="ru-RU" sz="1500" dirty="0">
                <a:solidFill>
                  <a:prstClr val="black"/>
                </a:solidFill>
                <a:latin typeface="Calibri" pitchFamily="34" charset="0"/>
                <a:ea typeface="+mn-ea"/>
                <a:cs typeface="Arial" charset="0"/>
              </a:rPr>
              <a:t>, наименование компонента, замененного этим </a:t>
            </a:r>
            <a:r>
              <a:rPr lang="ru-RU" sz="1500" dirty="0" err="1">
                <a:solidFill>
                  <a:prstClr val="black"/>
                </a:solidFill>
                <a:latin typeface="Calibri" pitchFamily="34" charset="0"/>
                <a:ea typeface="+mn-ea"/>
                <a:cs typeface="Arial" charset="0"/>
              </a:rPr>
              <a:t>ароматизатором</a:t>
            </a:r>
            <a:r>
              <a:rPr lang="ru-RU" sz="1500" dirty="0">
                <a:solidFill>
                  <a:prstClr val="black"/>
                </a:solidFill>
                <a:latin typeface="Calibri" pitchFamily="34" charset="0"/>
                <a:ea typeface="+mn-ea"/>
                <a:cs typeface="Arial" charset="0"/>
              </a:rPr>
              <a:t> и не входящего в состав пищевой продукции, </a:t>
            </a:r>
            <a:r>
              <a:rPr lang="ru-RU" sz="1500" dirty="0">
                <a:solidFill>
                  <a:srgbClr val="C00000"/>
                </a:solidFill>
                <a:latin typeface="Calibri" pitchFamily="34" charset="0"/>
                <a:ea typeface="+mn-ea"/>
                <a:cs typeface="Arial" charset="0"/>
              </a:rPr>
              <a:t>допускается</a:t>
            </a:r>
            <a:r>
              <a:rPr lang="ru-RU" sz="1500" dirty="0">
                <a:solidFill>
                  <a:prstClr val="black"/>
                </a:solidFill>
                <a:latin typeface="Calibri" pitchFamily="34" charset="0"/>
                <a:ea typeface="+mn-ea"/>
                <a:cs typeface="Arial" charset="0"/>
              </a:rPr>
              <a:t> </a:t>
            </a:r>
            <a:r>
              <a:rPr lang="ru-RU" sz="1500" dirty="0">
                <a:solidFill>
                  <a:srgbClr val="C00000"/>
                </a:solidFill>
                <a:latin typeface="Calibri" pitchFamily="34" charset="0"/>
                <a:ea typeface="+mn-ea"/>
                <a:cs typeface="Arial" charset="0"/>
              </a:rPr>
              <a:t>включать</a:t>
            </a:r>
            <a:r>
              <a:rPr lang="ru-RU" sz="1500" dirty="0">
                <a:solidFill>
                  <a:prstClr val="black"/>
                </a:solidFill>
                <a:latin typeface="Calibri" pitchFamily="34" charset="0"/>
                <a:ea typeface="+mn-ea"/>
                <a:cs typeface="Arial" charset="0"/>
              </a:rPr>
              <a:t> в наименование пищевой продукции с использованием слов: </a:t>
            </a:r>
            <a:r>
              <a:rPr lang="ru-RU" sz="1500" dirty="0">
                <a:solidFill>
                  <a:srgbClr val="C00000"/>
                </a:solidFill>
                <a:latin typeface="Calibri" pitchFamily="34" charset="0"/>
                <a:ea typeface="+mn-ea"/>
                <a:cs typeface="Arial" charset="0"/>
              </a:rPr>
              <a:t>со вкусом и (или) с ароматом</a:t>
            </a:r>
            <a:r>
              <a:rPr lang="ru-RU" sz="1500" dirty="0" smtClean="0">
                <a:solidFill>
                  <a:srgbClr val="C00000"/>
                </a:solidFill>
                <a:latin typeface="Calibri" pitchFamily="34" charset="0"/>
                <a:ea typeface="+mn-ea"/>
                <a:cs typeface="Arial" charset="0"/>
              </a:rPr>
              <a:t>.</a:t>
            </a:r>
          </a:p>
          <a:p>
            <a:pPr marL="0" lvl="0" indent="0" algn="just" defTabSz="914400" eaLnBrk="1" hangingPunct="1">
              <a:spcBef>
                <a:spcPct val="0"/>
              </a:spcBef>
              <a:buNone/>
              <a:defRPr/>
            </a:pPr>
            <a:endParaRPr lang="ru-RU" sz="800" dirty="0">
              <a:solidFill>
                <a:srgbClr val="C00000"/>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srgbClr val="C00000"/>
                </a:solidFill>
                <a:latin typeface="Calibri" pitchFamily="34" charset="0"/>
                <a:ea typeface="+mn-ea"/>
                <a:cs typeface="Arial" charset="0"/>
              </a:rPr>
              <a:t>Дополнительные</a:t>
            </a:r>
            <a:r>
              <a:rPr lang="ru-RU" sz="1500" dirty="0" smtClean="0">
                <a:solidFill>
                  <a:prstClr val="black"/>
                </a:solidFill>
                <a:latin typeface="Calibri" pitchFamily="34" charset="0"/>
                <a:ea typeface="+mn-ea"/>
                <a:cs typeface="Arial" charset="0"/>
              </a:rPr>
              <a:t> </a:t>
            </a:r>
            <a:r>
              <a:rPr lang="ru-RU" sz="1500" dirty="0">
                <a:solidFill>
                  <a:srgbClr val="C00000"/>
                </a:solidFill>
                <a:latin typeface="Calibri" pitchFamily="34" charset="0"/>
                <a:ea typeface="+mn-ea"/>
                <a:cs typeface="Arial" charset="0"/>
              </a:rPr>
              <a:t>требования</a:t>
            </a:r>
            <a:r>
              <a:rPr lang="ru-RU" sz="1500" dirty="0">
                <a:solidFill>
                  <a:prstClr val="black"/>
                </a:solidFill>
                <a:latin typeface="Calibri" pitchFamily="34" charset="0"/>
                <a:ea typeface="+mn-ea"/>
                <a:cs typeface="Arial" charset="0"/>
              </a:rPr>
              <a:t> к указанию наименования пищевой продукции, </a:t>
            </a:r>
            <a:r>
              <a:rPr lang="ru-RU" sz="1500" dirty="0">
                <a:solidFill>
                  <a:srgbClr val="C00000"/>
                </a:solidFill>
                <a:latin typeface="Calibri" pitchFamily="34" charset="0"/>
                <a:ea typeface="+mn-ea"/>
                <a:cs typeface="Arial" charset="0"/>
              </a:rPr>
              <a:t>не противоречащие требованиям </a:t>
            </a:r>
            <a:r>
              <a:rPr lang="ru-RU" sz="1500" dirty="0">
                <a:solidFill>
                  <a:prstClr val="black"/>
                </a:solidFill>
                <a:latin typeface="Calibri" pitchFamily="34" charset="0"/>
                <a:ea typeface="+mn-ea"/>
                <a:cs typeface="Arial" charset="0"/>
              </a:rPr>
              <a:t>ТР ТС, могут быть установлены в технических регламентах Таможенного союза на отдельные виды пищевой продукции.</a:t>
            </a:r>
          </a:p>
          <a:p>
            <a:endParaRPr lang="ru-RU" dirty="0"/>
          </a:p>
        </p:txBody>
      </p:sp>
      <p:sp>
        <p:nvSpPr>
          <p:cNvPr id="4" name="TextBox 27"/>
          <p:cNvSpPr txBox="1">
            <a:spLocks noChangeArrowheads="1"/>
          </p:cNvSpPr>
          <p:nvPr/>
        </p:nvSpPr>
        <p:spPr bwMode="auto">
          <a:xfrm>
            <a:off x="2041525" y="6424"/>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
        <p:nvSpPr>
          <p:cNvPr id="5" name="Прямоугольник 1"/>
          <p:cNvSpPr>
            <a:spLocks noChangeArrowheads="1"/>
          </p:cNvSpPr>
          <p:nvPr/>
        </p:nvSpPr>
        <p:spPr bwMode="auto">
          <a:xfrm>
            <a:off x="107503" y="846227"/>
            <a:ext cx="8834436" cy="338554"/>
          </a:xfrm>
          <a:prstGeom prst="rect">
            <a:avLst/>
          </a:prstGeom>
          <a:solidFill>
            <a:srgbClr val="FFC000">
              <a:alpha val="31000"/>
            </a:srgb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50000"/>
              </a:spcBef>
              <a:defRPr/>
            </a:pPr>
            <a:r>
              <a:rPr kumimoji="1" lang="ru-RU" sz="1600" b="1" dirty="0">
                <a:solidFill>
                  <a:schemeClr val="tx2"/>
                </a:solidFill>
                <a:latin typeface="Arial" charset="0"/>
                <a:cs typeface="Arial" charset="0"/>
              </a:rPr>
              <a:t>4.3. Общие требования к формированию наименования пищевой продукции</a:t>
            </a:r>
          </a:p>
        </p:txBody>
      </p:sp>
    </p:spTree>
    <p:extLst>
      <p:ext uri="{BB962C8B-B14F-4D97-AF65-F5344CB8AC3E}">
        <p14:creationId xmlns:p14="http://schemas.microsoft.com/office/powerpoint/2010/main" xmlns="" val="42802683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1386" y="1184781"/>
            <a:ext cx="8750553" cy="5636754"/>
          </a:xfrm>
        </p:spPr>
        <p:txBody>
          <a:bodyPr/>
          <a:lstStyle/>
          <a:p>
            <a:pPr marL="0" lvl="0" indent="0" algn="just" defTabSz="914400" eaLnBrk="1" hangingPunct="1">
              <a:spcBef>
                <a:spcPct val="0"/>
              </a:spcBef>
              <a:buNone/>
              <a:defRPr/>
            </a:pPr>
            <a:r>
              <a:rPr lang="ru-RU" sz="1500" dirty="0">
                <a:solidFill>
                  <a:srgbClr val="C00000"/>
                </a:solidFill>
                <a:latin typeface="Calibri" pitchFamily="34" charset="0"/>
                <a:ea typeface="+mn-ea"/>
                <a:cs typeface="Arial" charset="0"/>
              </a:rPr>
              <a:t>Состав компонентов </a:t>
            </a:r>
            <a:r>
              <a:rPr lang="ru-RU" sz="1500" dirty="0">
                <a:solidFill>
                  <a:prstClr val="black"/>
                </a:solidFill>
                <a:latin typeface="Calibri" pitchFamily="34" charset="0"/>
                <a:ea typeface="+mn-ea"/>
                <a:cs typeface="Arial" charset="0"/>
              </a:rPr>
              <a:t>указываются в порядке </a:t>
            </a:r>
            <a:r>
              <a:rPr lang="ru-RU" sz="1500" dirty="0">
                <a:solidFill>
                  <a:srgbClr val="C00000"/>
                </a:solidFill>
                <a:latin typeface="Calibri" pitchFamily="34" charset="0"/>
                <a:ea typeface="+mn-ea"/>
                <a:cs typeface="Arial" charset="0"/>
              </a:rPr>
              <a:t>убывания</a:t>
            </a:r>
            <a:r>
              <a:rPr lang="ru-RU" sz="1500" dirty="0">
                <a:solidFill>
                  <a:prstClr val="black"/>
                </a:solidFill>
                <a:latin typeface="Calibri" pitchFamily="34" charset="0"/>
                <a:ea typeface="+mn-ea"/>
                <a:cs typeface="Arial" charset="0"/>
              </a:rPr>
              <a:t> их </a:t>
            </a:r>
            <a:r>
              <a:rPr lang="ru-RU" sz="1500" dirty="0">
                <a:solidFill>
                  <a:srgbClr val="C00000"/>
                </a:solidFill>
                <a:latin typeface="Calibri" pitchFamily="34" charset="0"/>
                <a:ea typeface="+mn-ea"/>
                <a:cs typeface="Arial" charset="0"/>
              </a:rPr>
              <a:t>массовой</a:t>
            </a:r>
            <a:r>
              <a:rPr lang="ru-RU" sz="1500" dirty="0">
                <a:solidFill>
                  <a:prstClr val="black"/>
                </a:solidFill>
                <a:latin typeface="Calibri" pitchFamily="34" charset="0"/>
                <a:ea typeface="+mn-ea"/>
                <a:cs typeface="Arial" charset="0"/>
              </a:rPr>
              <a:t> </a:t>
            </a:r>
            <a:r>
              <a:rPr lang="ru-RU" sz="1500" dirty="0">
                <a:solidFill>
                  <a:srgbClr val="C00000"/>
                </a:solidFill>
                <a:latin typeface="Calibri" pitchFamily="34" charset="0"/>
                <a:ea typeface="+mn-ea"/>
                <a:cs typeface="Arial" charset="0"/>
              </a:rPr>
              <a:t>доли</a:t>
            </a:r>
            <a:r>
              <a:rPr lang="ru-RU" sz="1500" dirty="0">
                <a:solidFill>
                  <a:prstClr val="black"/>
                </a:solidFill>
                <a:latin typeface="Calibri" pitchFamily="34" charset="0"/>
                <a:ea typeface="+mn-ea"/>
                <a:cs typeface="Arial" charset="0"/>
              </a:rPr>
              <a:t> на момент производства пищевой продукции, если иное не установлено требованиями ТР ТС. </a:t>
            </a:r>
            <a:endParaRPr lang="ru-RU" sz="1500" dirty="0" smtClean="0">
              <a:solidFill>
                <a:prstClr val="black"/>
              </a:solidFill>
              <a:latin typeface="Calibri" pitchFamily="34" charset="0"/>
              <a:ea typeface="+mn-ea"/>
              <a:cs typeface="Arial" charset="0"/>
            </a:endParaRPr>
          </a:p>
          <a:p>
            <a:pPr marL="0" lvl="0" indent="0" algn="just" defTabSz="914400" eaLnBrk="1" hangingPunct="1">
              <a:spcBef>
                <a:spcPct val="0"/>
              </a:spcBef>
              <a:buNone/>
              <a:defRPr/>
            </a:pPr>
            <a:endParaRPr lang="ru-RU" sz="800" dirty="0">
              <a:solidFill>
                <a:prstClr val="black"/>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prstClr val="black"/>
                </a:solidFill>
                <a:latin typeface="Calibri" pitchFamily="34" charset="0"/>
                <a:ea typeface="+mn-ea"/>
                <a:cs typeface="Arial" charset="0"/>
              </a:rPr>
              <a:t>При </a:t>
            </a:r>
            <a:r>
              <a:rPr lang="ru-RU" sz="1500" dirty="0">
                <a:solidFill>
                  <a:prstClr val="black"/>
                </a:solidFill>
                <a:latin typeface="Calibri" pitchFamily="34" charset="0"/>
                <a:ea typeface="+mn-ea"/>
                <a:cs typeface="Arial" charset="0"/>
              </a:rPr>
              <a:t>наличии в пищевой продукции составного компонента (состоящего из </a:t>
            </a:r>
            <a:r>
              <a:rPr lang="ru-RU" sz="1500" dirty="0">
                <a:solidFill>
                  <a:srgbClr val="C00000"/>
                </a:solidFill>
                <a:latin typeface="Calibri" pitchFamily="34" charset="0"/>
                <a:ea typeface="+mn-ea"/>
                <a:cs typeface="Arial" charset="0"/>
              </a:rPr>
              <a:t>двух</a:t>
            </a:r>
            <a:r>
              <a:rPr lang="ru-RU" sz="1500" dirty="0">
                <a:solidFill>
                  <a:prstClr val="black"/>
                </a:solidFill>
                <a:latin typeface="Calibri" pitchFamily="34" charset="0"/>
                <a:ea typeface="+mn-ea"/>
                <a:cs typeface="Arial" charset="0"/>
              </a:rPr>
              <a:t> </a:t>
            </a:r>
            <a:r>
              <a:rPr lang="ru-RU" sz="1500" dirty="0">
                <a:solidFill>
                  <a:srgbClr val="C00000"/>
                </a:solidFill>
                <a:latin typeface="Calibri" pitchFamily="34" charset="0"/>
                <a:ea typeface="+mn-ea"/>
                <a:cs typeface="Arial" charset="0"/>
              </a:rPr>
              <a:t>и более </a:t>
            </a:r>
            <a:r>
              <a:rPr lang="ru-RU" sz="1500" dirty="0">
                <a:solidFill>
                  <a:prstClr val="black"/>
                </a:solidFill>
                <a:latin typeface="Calibri" pitchFamily="34" charset="0"/>
                <a:ea typeface="+mn-ea"/>
                <a:cs typeface="Arial" charset="0"/>
              </a:rPr>
              <a:t>компонентов) указывается перечень </a:t>
            </a:r>
            <a:r>
              <a:rPr lang="ru-RU" sz="1500" dirty="0">
                <a:solidFill>
                  <a:srgbClr val="C00000"/>
                </a:solidFill>
                <a:latin typeface="Calibri" pitchFamily="34" charset="0"/>
                <a:ea typeface="+mn-ea"/>
                <a:cs typeface="Arial" charset="0"/>
              </a:rPr>
              <a:t>всех </a:t>
            </a:r>
            <a:r>
              <a:rPr lang="ru-RU" sz="1500" dirty="0" smtClean="0">
                <a:solidFill>
                  <a:srgbClr val="C00000"/>
                </a:solidFill>
                <a:latin typeface="Calibri" pitchFamily="34" charset="0"/>
                <a:ea typeface="+mn-ea"/>
                <a:cs typeface="Arial" charset="0"/>
              </a:rPr>
              <a:t>компонентов.</a:t>
            </a:r>
          </a:p>
          <a:p>
            <a:pPr marL="0" lvl="0" indent="0" algn="just" defTabSz="914400" eaLnBrk="1" hangingPunct="1">
              <a:spcBef>
                <a:spcPct val="0"/>
              </a:spcBef>
              <a:buNone/>
              <a:defRPr/>
            </a:pPr>
            <a:endParaRPr lang="ru-RU" sz="800" dirty="0">
              <a:solidFill>
                <a:srgbClr val="C00000"/>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prstClr val="black"/>
                </a:solidFill>
                <a:latin typeface="Calibri" pitchFamily="34" charset="0"/>
                <a:ea typeface="+mn-ea"/>
                <a:cs typeface="Arial" charset="0"/>
              </a:rPr>
              <a:t>В </a:t>
            </a:r>
            <a:r>
              <a:rPr lang="ru-RU" sz="1500" dirty="0">
                <a:solidFill>
                  <a:prstClr val="black"/>
                </a:solidFill>
                <a:latin typeface="Calibri" pitchFamily="34" charset="0"/>
                <a:ea typeface="+mn-ea"/>
                <a:cs typeface="Arial" charset="0"/>
              </a:rPr>
              <a:t>случае содержания в пищевой продукции компонентов, массовая доля которых составляет </a:t>
            </a:r>
            <a:r>
              <a:rPr lang="ru-RU" sz="1500" dirty="0">
                <a:solidFill>
                  <a:srgbClr val="C00000"/>
                </a:solidFill>
                <a:latin typeface="Calibri" pitchFamily="34" charset="0"/>
                <a:ea typeface="+mn-ea"/>
                <a:cs typeface="Arial" charset="0"/>
              </a:rPr>
              <a:t>2 и менее %,</a:t>
            </a:r>
            <a:r>
              <a:rPr lang="ru-RU" sz="1500" dirty="0">
                <a:solidFill>
                  <a:prstClr val="black"/>
                </a:solidFill>
                <a:latin typeface="Calibri" pitchFamily="34" charset="0"/>
                <a:ea typeface="+mn-ea"/>
                <a:cs typeface="Arial" charset="0"/>
              </a:rPr>
              <a:t> </a:t>
            </a:r>
            <a:r>
              <a:rPr lang="ru-RU" sz="1500" dirty="0">
                <a:solidFill>
                  <a:srgbClr val="C00000"/>
                </a:solidFill>
                <a:latin typeface="Calibri" pitchFamily="34" charset="0"/>
                <a:ea typeface="+mn-ea"/>
                <a:cs typeface="Arial" charset="0"/>
              </a:rPr>
              <a:t>допускается</a:t>
            </a:r>
            <a:r>
              <a:rPr lang="ru-RU" sz="1500" dirty="0">
                <a:solidFill>
                  <a:prstClr val="black"/>
                </a:solidFill>
                <a:latin typeface="Calibri" pitchFamily="34" charset="0"/>
                <a:ea typeface="+mn-ea"/>
                <a:cs typeface="Arial" charset="0"/>
              </a:rPr>
              <a:t> указывать их в </a:t>
            </a:r>
            <a:r>
              <a:rPr lang="ru-RU" sz="1500" dirty="0">
                <a:solidFill>
                  <a:srgbClr val="C00000"/>
                </a:solidFill>
                <a:latin typeface="Calibri" pitchFamily="34" charset="0"/>
                <a:ea typeface="+mn-ea"/>
                <a:cs typeface="Arial" charset="0"/>
              </a:rPr>
              <a:t>любой последовательности </a:t>
            </a:r>
            <a:r>
              <a:rPr lang="ru-RU" sz="1500" dirty="0">
                <a:solidFill>
                  <a:prstClr val="black"/>
                </a:solidFill>
                <a:latin typeface="Calibri" pitchFamily="34" charset="0"/>
                <a:ea typeface="+mn-ea"/>
                <a:cs typeface="Arial" charset="0"/>
              </a:rPr>
              <a:t>после компонентов, массовая доля которых составляет более чем 2 %, если иное не установлено ТР ТС</a:t>
            </a:r>
            <a:r>
              <a:rPr lang="ru-RU" sz="1500" dirty="0" smtClean="0">
                <a:solidFill>
                  <a:prstClr val="black"/>
                </a:solidFill>
                <a:latin typeface="Calibri" pitchFamily="34" charset="0"/>
                <a:ea typeface="+mn-ea"/>
                <a:cs typeface="Arial" charset="0"/>
              </a:rPr>
              <a:t>.</a:t>
            </a:r>
          </a:p>
          <a:p>
            <a:pPr marL="0" lvl="0" indent="0" algn="just" defTabSz="914400" eaLnBrk="1" hangingPunct="1">
              <a:spcBef>
                <a:spcPct val="0"/>
              </a:spcBef>
              <a:buNone/>
              <a:defRPr/>
            </a:pPr>
            <a:endParaRPr lang="ru-RU" sz="800" dirty="0">
              <a:solidFill>
                <a:srgbClr val="C00000"/>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prstClr val="black"/>
                </a:solidFill>
                <a:latin typeface="Calibri" pitchFamily="34" charset="0"/>
                <a:ea typeface="+mn-ea"/>
                <a:cs typeface="Arial" charset="0"/>
              </a:rPr>
              <a:t>При </a:t>
            </a:r>
            <a:r>
              <a:rPr lang="ru-RU" sz="1500" dirty="0">
                <a:solidFill>
                  <a:prstClr val="black"/>
                </a:solidFill>
                <a:latin typeface="Calibri" pitchFamily="34" charset="0"/>
                <a:ea typeface="+mn-ea"/>
                <a:cs typeface="Arial" charset="0"/>
              </a:rPr>
              <a:t>наличии в пищевом продукте </a:t>
            </a:r>
            <a:r>
              <a:rPr lang="ru-RU" sz="1500" dirty="0" err="1">
                <a:solidFill>
                  <a:srgbClr val="C00000"/>
                </a:solidFill>
                <a:latin typeface="Calibri" pitchFamily="34" charset="0"/>
                <a:ea typeface="+mn-ea"/>
                <a:cs typeface="Arial" charset="0"/>
              </a:rPr>
              <a:t>ароматизатора</a:t>
            </a:r>
            <a:r>
              <a:rPr lang="ru-RU" sz="1500" dirty="0">
                <a:solidFill>
                  <a:prstClr val="black"/>
                </a:solidFill>
                <a:latin typeface="Calibri" pitchFamily="34" charset="0"/>
                <a:ea typeface="+mn-ea"/>
                <a:cs typeface="Arial" charset="0"/>
              </a:rPr>
              <a:t> маркировка состава должна содержать слово </a:t>
            </a:r>
            <a:r>
              <a:rPr lang="ru-RU" sz="1500" dirty="0">
                <a:solidFill>
                  <a:srgbClr val="C00000"/>
                </a:solidFill>
                <a:latin typeface="Calibri" pitchFamily="34" charset="0"/>
                <a:ea typeface="+mn-ea"/>
                <a:cs typeface="Arial" charset="0"/>
              </a:rPr>
              <a:t>"</a:t>
            </a:r>
            <a:r>
              <a:rPr lang="ru-RU" sz="1500" dirty="0" err="1">
                <a:solidFill>
                  <a:srgbClr val="C00000"/>
                </a:solidFill>
                <a:latin typeface="Calibri" pitchFamily="34" charset="0"/>
                <a:ea typeface="+mn-ea"/>
                <a:cs typeface="Arial" charset="0"/>
              </a:rPr>
              <a:t>ароматизатор</a:t>
            </a:r>
            <a:r>
              <a:rPr lang="ru-RU" sz="1500" dirty="0">
                <a:solidFill>
                  <a:srgbClr val="C00000"/>
                </a:solidFill>
                <a:latin typeface="Calibri" pitchFamily="34" charset="0"/>
                <a:ea typeface="+mn-ea"/>
                <a:cs typeface="Arial" charset="0"/>
              </a:rPr>
              <a:t>(ы)". </a:t>
            </a:r>
            <a:endParaRPr lang="ru-RU" sz="1500" dirty="0" smtClean="0">
              <a:solidFill>
                <a:srgbClr val="C00000"/>
              </a:solidFill>
              <a:latin typeface="Calibri" pitchFamily="34" charset="0"/>
              <a:ea typeface="+mn-ea"/>
              <a:cs typeface="Arial" charset="0"/>
            </a:endParaRPr>
          </a:p>
          <a:p>
            <a:pPr marL="0" lvl="0" indent="0" algn="just" defTabSz="914400" eaLnBrk="1" hangingPunct="1">
              <a:spcBef>
                <a:spcPct val="0"/>
              </a:spcBef>
              <a:buNone/>
              <a:defRPr/>
            </a:pPr>
            <a:endParaRPr lang="ru-RU" sz="800" dirty="0">
              <a:solidFill>
                <a:srgbClr val="C00000"/>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prstClr val="black"/>
                </a:solidFill>
                <a:latin typeface="Calibri" pitchFamily="34" charset="0"/>
                <a:ea typeface="+mn-ea"/>
                <a:cs typeface="Arial" charset="0"/>
              </a:rPr>
              <a:t>При </a:t>
            </a:r>
            <a:r>
              <a:rPr lang="ru-RU" sz="1500" dirty="0">
                <a:solidFill>
                  <a:prstClr val="black"/>
                </a:solidFill>
                <a:latin typeface="Calibri" pitchFamily="34" charset="0"/>
                <a:ea typeface="+mn-ea"/>
                <a:cs typeface="Arial" charset="0"/>
              </a:rPr>
              <a:t>наличии </a:t>
            </a:r>
            <a:r>
              <a:rPr lang="ru-RU" sz="1500" dirty="0">
                <a:solidFill>
                  <a:srgbClr val="C00000"/>
                </a:solidFill>
                <a:latin typeface="Calibri" pitchFamily="34" charset="0"/>
                <a:ea typeface="+mn-ea"/>
                <a:cs typeface="Arial" charset="0"/>
              </a:rPr>
              <a:t>пищевой</a:t>
            </a:r>
            <a:r>
              <a:rPr lang="ru-RU" sz="1500" dirty="0">
                <a:solidFill>
                  <a:prstClr val="black"/>
                </a:solidFill>
                <a:latin typeface="Calibri" pitchFamily="34" charset="0"/>
                <a:ea typeface="+mn-ea"/>
                <a:cs typeface="Arial" charset="0"/>
              </a:rPr>
              <a:t> </a:t>
            </a:r>
            <a:r>
              <a:rPr lang="ru-RU" sz="1500" dirty="0">
                <a:solidFill>
                  <a:srgbClr val="C00000"/>
                </a:solidFill>
                <a:latin typeface="Calibri" pitchFamily="34" charset="0"/>
                <a:ea typeface="+mn-ea"/>
                <a:cs typeface="Arial" charset="0"/>
              </a:rPr>
              <a:t>добавки</a:t>
            </a:r>
            <a:r>
              <a:rPr lang="ru-RU" sz="1500" dirty="0">
                <a:solidFill>
                  <a:prstClr val="black"/>
                </a:solidFill>
                <a:latin typeface="Calibri" pitchFamily="34" charset="0"/>
                <a:ea typeface="+mn-ea"/>
                <a:cs typeface="Arial" charset="0"/>
              </a:rPr>
              <a:t> в составе указывается функциональное (технологическое) назначение (регулятор кислотности, стабилизатор, эмульгатор, другое функциональное (технологическое) назначение) и наименование пищевой </a:t>
            </a:r>
            <a:r>
              <a:rPr lang="ru-RU" sz="1500" dirty="0" smtClean="0">
                <a:solidFill>
                  <a:prstClr val="black"/>
                </a:solidFill>
                <a:latin typeface="Calibri" pitchFamily="34" charset="0"/>
                <a:ea typeface="+mn-ea"/>
                <a:cs typeface="Arial" charset="0"/>
              </a:rPr>
              <a:t>добавки.</a:t>
            </a:r>
          </a:p>
          <a:p>
            <a:pPr marL="0" lvl="0" indent="0" algn="just" defTabSz="914400" eaLnBrk="1" hangingPunct="1">
              <a:spcBef>
                <a:spcPct val="0"/>
              </a:spcBef>
              <a:buNone/>
              <a:defRPr/>
            </a:pPr>
            <a:endParaRPr lang="ru-RU" sz="800" dirty="0">
              <a:solidFill>
                <a:prstClr val="black"/>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srgbClr val="C00000"/>
                </a:solidFill>
                <a:latin typeface="Calibri" pitchFamily="34" charset="0"/>
                <a:ea typeface="+mn-ea"/>
                <a:cs typeface="Arial" charset="0"/>
              </a:rPr>
              <a:t>Двуокись </a:t>
            </a:r>
            <a:r>
              <a:rPr lang="ru-RU" sz="1500" dirty="0">
                <a:solidFill>
                  <a:srgbClr val="C00000"/>
                </a:solidFill>
                <a:latin typeface="Calibri" pitchFamily="34" charset="0"/>
                <a:ea typeface="+mn-ea"/>
                <a:cs typeface="Arial" charset="0"/>
              </a:rPr>
              <a:t>углерода</a:t>
            </a:r>
            <a:r>
              <a:rPr lang="ru-RU" sz="1500" dirty="0">
                <a:solidFill>
                  <a:prstClr val="black"/>
                </a:solidFill>
                <a:latin typeface="Calibri" pitchFamily="34" charset="0"/>
                <a:ea typeface="+mn-ea"/>
                <a:cs typeface="Arial" charset="0"/>
              </a:rPr>
              <a:t>, используемую в качестве компонента при производстве продукции, </a:t>
            </a:r>
            <a:r>
              <a:rPr lang="ru-RU" sz="1500" dirty="0">
                <a:solidFill>
                  <a:srgbClr val="C00000"/>
                </a:solidFill>
                <a:latin typeface="Calibri" pitchFamily="34" charset="0"/>
                <a:ea typeface="+mn-ea"/>
                <a:cs typeface="Arial" charset="0"/>
              </a:rPr>
              <a:t>не требуется </a:t>
            </a:r>
            <a:r>
              <a:rPr lang="ru-RU" sz="1500" dirty="0">
                <a:solidFill>
                  <a:prstClr val="black"/>
                </a:solidFill>
                <a:latin typeface="Calibri" pitchFamily="34" charset="0"/>
                <a:ea typeface="+mn-ea"/>
                <a:cs typeface="Arial" charset="0"/>
              </a:rPr>
              <a:t>указывать в составе пищевой продукции при включении в маркировку надписи "Газированная" или аналогичной</a:t>
            </a:r>
            <a:r>
              <a:rPr lang="ru-RU" sz="1500" dirty="0" smtClean="0">
                <a:solidFill>
                  <a:prstClr val="black"/>
                </a:solidFill>
                <a:latin typeface="Calibri" pitchFamily="34" charset="0"/>
                <a:ea typeface="+mn-ea"/>
                <a:cs typeface="Arial" charset="0"/>
              </a:rPr>
              <a:t>.</a:t>
            </a:r>
          </a:p>
          <a:p>
            <a:pPr marL="0" lvl="0" indent="0" algn="just" defTabSz="914400" eaLnBrk="1" hangingPunct="1">
              <a:spcBef>
                <a:spcPct val="0"/>
              </a:spcBef>
              <a:buNone/>
              <a:defRPr/>
            </a:pPr>
            <a:endParaRPr lang="ru-RU" sz="800" dirty="0">
              <a:solidFill>
                <a:prstClr val="black"/>
              </a:solidFill>
              <a:latin typeface="Calibri" pitchFamily="34" charset="0"/>
              <a:ea typeface="+mn-ea"/>
              <a:cs typeface="Arial" charset="0"/>
            </a:endParaRPr>
          </a:p>
          <a:p>
            <a:pPr marL="0" lvl="0" indent="0" algn="just" defTabSz="914400" eaLnBrk="1" hangingPunct="1">
              <a:spcBef>
                <a:spcPct val="0"/>
              </a:spcBef>
              <a:buNone/>
              <a:defRPr/>
            </a:pPr>
            <a:r>
              <a:rPr lang="ru-RU" sz="1500" dirty="0" smtClean="0">
                <a:solidFill>
                  <a:prstClr val="black"/>
                </a:solidFill>
                <a:latin typeface="Calibri" pitchFamily="34" charset="0"/>
                <a:ea typeface="+mn-ea"/>
                <a:cs typeface="Arial" charset="0"/>
              </a:rPr>
              <a:t>Состав </a:t>
            </a:r>
            <a:r>
              <a:rPr lang="ru-RU" sz="1500" dirty="0">
                <a:solidFill>
                  <a:prstClr val="black"/>
                </a:solidFill>
                <a:latin typeface="Calibri" pitchFamily="34" charset="0"/>
                <a:ea typeface="+mn-ea"/>
                <a:cs typeface="Arial" charset="0"/>
              </a:rPr>
              <a:t>пищевой продукции </a:t>
            </a:r>
            <a:r>
              <a:rPr lang="ru-RU" sz="1500" dirty="0">
                <a:solidFill>
                  <a:srgbClr val="C00000"/>
                </a:solidFill>
                <a:latin typeface="Calibri" pitchFamily="34" charset="0"/>
                <a:ea typeface="+mn-ea"/>
                <a:cs typeface="Arial" charset="0"/>
              </a:rPr>
              <a:t>не требуется </a:t>
            </a:r>
            <a:r>
              <a:rPr lang="ru-RU" sz="1500" dirty="0">
                <a:solidFill>
                  <a:prstClr val="black"/>
                </a:solidFill>
                <a:latin typeface="Calibri" pitchFamily="34" charset="0"/>
                <a:ea typeface="+mn-ea"/>
                <a:cs typeface="Arial" charset="0"/>
              </a:rPr>
              <a:t>указывать в отношении:</a:t>
            </a:r>
          </a:p>
          <a:p>
            <a:pPr marL="0" lvl="0" indent="0" algn="just" defTabSz="914400" eaLnBrk="1" hangingPunct="1">
              <a:spcBef>
                <a:spcPct val="0"/>
              </a:spcBef>
              <a:buNone/>
              <a:defRPr/>
            </a:pPr>
            <a:r>
              <a:rPr lang="ru-RU" sz="1500" dirty="0">
                <a:solidFill>
                  <a:prstClr val="black"/>
                </a:solidFill>
                <a:latin typeface="Calibri" pitchFamily="34" charset="0"/>
                <a:ea typeface="+mn-ea"/>
                <a:cs typeface="Arial" charset="0"/>
              </a:rPr>
              <a:t>1) свежих фруктов (включая ягоды) и овощей (включая картофель), которые не очищены от кожуры, не нарезаны или не обработаны подобным способом;</a:t>
            </a:r>
          </a:p>
          <a:p>
            <a:pPr marL="0" lvl="0" indent="0" algn="just" defTabSz="914400" eaLnBrk="1" hangingPunct="1">
              <a:spcBef>
                <a:spcPct val="0"/>
              </a:spcBef>
              <a:buNone/>
              <a:defRPr/>
            </a:pPr>
            <a:r>
              <a:rPr lang="ru-RU" sz="1500" dirty="0">
                <a:solidFill>
                  <a:prstClr val="black"/>
                </a:solidFill>
                <a:latin typeface="Calibri" pitchFamily="34" charset="0"/>
                <a:ea typeface="+mn-ea"/>
                <a:cs typeface="Arial" charset="0"/>
              </a:rPr>
              <a:t>2) уксуса, полученного из одного вида продовольственного сырья (без добавления других компонентов);</a:t>
            </a:r>
          </a:p>
          <a:p>
            <a:pPr marL="0" lvl="0" indent="0" algn="just" defTabSz="914400" eaLnBrk="1" hangingPunct="1">
              <a:spcBef>
                <a:spcPct val="0"/>
              </a:spcBef>
              <a:buNone/>
              <a:defRPr/>
            </a:pPr>
            <a:r>
              <a:rPr lang="ru-RU" sz="1500" dirty="0">
                <a:solidFill>
                  <a:prstClr val="black"/>
                </a:solidFill>
                <a:latin typeface="Calibri" pitchFamily="34" charset="0"/>
                <a:ea typeface="+mn-ea"/>
                <a:cs typeface="Arial" charset="0"/>
              </a:rPr>
              <a:t>3) пищевой продукции, состоящей из одного компонента, при условии, что наименование пищевой продукции позволяет установить наличие этого компонента.	 </a:t>
            </a:r>
          </a:p>
          <a:p>
            <a:endParaRPr lang="ru-RU" dirty="0"/>
          </a:p>
        </p:txBody>
      </p:sp>
      <p:sp>
        <p:nvSpPr>
          <p:cNvPr id="4" name="TextBox 27"/>
          <p:cNvSpPr txBox="1">
            <a:spLocks noChangeArrowheads="1"/>
          </p:cNvSpPr>
          <p:nvPr/>
        </p:nvSpPr>
        <p:spPr bwMode="auto">
          <a:xfrm>
            <a:off x="2041524" y="43610"/>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
        <p:nvSpPr>
          <p:cNvPr id="5" name="Прямоугольник 1"/>
          <p:cNvSpPr>
            <a:spLocks noChangeArrowheads="1"/>
          </p:cNvSpPr>
          <p:nvPr/>
        </p:nvSpPr>
        <p:spPr bwMode="auto">
          <a:xfrm>
            <a:off x="107503" y="846227"/>
            <a:ext cx="8834436" cy="338554"/>
          </a:xfrm>
          <a:prstGeom prst="rect">
            <a:avLst/>
          </a:prstGeom>
          <a:solidFill>
            <a:srgbClr val="FFC000">
              <a:alpha val="31000"/>
            </a:srgb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50000"/>
              </a:spcBef>
              <a:defRPr/>
            </a:pPr>
            <a:r>
              <a:rPr kumimoji="1" lang="ru-RU" sz="1600" b="1" dirty="0">
                <a:solidFill>
                  <a:schemeClr val="tx2"/>
                </a:solidFill>
                <a:latin typeface="Arial" charset="0"/>
                <a:cs typeface="Arial" charset="0"/>
              </a:rPr>
              <a:t>4.4. Общие требования к указанию в маркировке состава пищевой продукции</a:t>
            </a:r>
          </a:p>
        </p:txBody>
      </p:sp>
    </p:spTree>
    <p:extLst>
      <p:ext uri="{BB962C8B-B14F-4D97-AF65-F5344CB8AC3E}">
        <p14:creationId xmlns:p14="http://schemas.microsoft.com/office/powerpoint/2010/main" xmlns="" val="25283103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02019" y="1307805"/>
            <a:ext cx="8739920" cy="5454502"/>
          </a:xfrm>
        </p:spPr>
        <p:txBody>
          <a:bodyPr/>
          <a:lstStyle/>
          <a:p>
            <a:pPr lvl="0" algn="l" defTabSz="914400" eaLnBrk="1" hangingPunct="1">
              <a:spcBef>
                <a:spcPct val="0"/>
              </a:spcBef>
              <a:defRPr/>
            </a:pPr>
            <a:r>
              <a:rPr lang="ru-RU" sz="1400" dirty="0">
                <a:solidFill>
                  <a:srgbClr val="C00000"/>
                </a:solidFill>
                <a:latin typeface="Calibri" pitchFamily="34" charset="0"/>
                <a:ea typeface="+mn-ea"/>
                <a:cs typeface="Arial" charset="0"/>
              </a:rPr>
              <a:t>Не относятся </a:t>
            </a:r>
            <a:r>
              <a:rPr lang="ru-RU" sz="1400" dirty="0">
                <a:solidFill>
                  <a:prstClr val="black"/>
                </a:solidFill>
                <a:latin typeface="Calibri" pitchFamily="34" charset="0"/>
                <a:ea typeface="+mn-ea"/>
                <a:cs typeface="Arial" charset="0"/>
              </a:rPr>
              <a:t>к компонентам и не подлежат указанию в составе пищевой продукции:</a:t>
            </a:r>
          </a:p>
          <a:p>
            <a:pPr lvl="0" algn="l" defTabSz="914400" eaLnBrk="1" hangingPunct="1">
              <a:spcBef>
                <a:spcPct val="0"/>
              </a:spcBef>
              <a:defRPr/>
            </a:pPr>
            <a:r>
              <a:rPr lang="ru-RU" sz="1400" dirty="0">
                <a:solidFill>
                  <a:prstClr val="black"/>
                </a:solidFill>
                <a:latin typeface="Calibri" pitchFamily="34" charset="0"/>
                <a:ea typeface="+mn-ea"/>
                <a:cs typeface="Arial" charset="0"/>
              </a:rPr>
              <a:t>1) вещества, которые в процессе производства пищевой продукции удаляются из указанных в составе пищевой продукции компонентов и на последующем этапе технологического процесса производства добавляются в пищевую продукцию без превышения количества этих исходных веществ;</a:t>
            </a:r>
          </a:p>
          <a:p>
            <a:pPr lvl="0" algn="l" defTabSz="914400" eaLnBrk="1" hangingPunct="1">
              <a:spcBef>
                <a:spcPct val="0"/>
              </a:spcBef>
              <a:defRPr/>
            </a:pPr>
            <a:r>
              <a:rPr lang="ru-RU" sz="1400" dirty="0">
                <a:solidFill>
                  <a:prstClr val="black"/>
                </a:solidFill>
                <a:latin typeface="Calibri" pitchFamily="34" charset="0"/>
                <a:ea typeface="+mn-ea"/>
                <a:cs typeface="Arial" charset="0"/>
              </a:rPr>
              <a:t>2) вещества, входящие в состав одного или нескольких компонентов и не изменяющие свойств пищевой продукции, содержащей такие компоненты;</a:t>
            </a:r>
          </a:p>
          <a:p>
            <a:pPr lvl="0" algn="l" defTabSz="914400" eaLnBrk="1" hangingPunct="1">
              <a:spcBef>
                <a:spcPct val="0"/>
              </a:spcBef>
              <a:defRPr/>
            </a:pPr>
            <a:r>
              <a:rPr lang="ru-RU" sz="1400" dirty="0">
                <a:solidFill>
                  <a:prstClr val="black"/>
                </a:solidFill>
                <a:latin typeface="Calibri" pitchFamily="34" charset="0"/>
                <a:ea typeface="+mn-ea"/>
                <a:cs typeface="Arial" charset="0"/>
              </a:rPr>
              <a:t>3) технологические вспомогательные средства, используемые при производстве конкретной пищевой продукции;</a:t>
            </a:r>
          </a:p>
          <a:p>
            <a:pPr lvl="0" algn="l" defTabSz="914400" eaLnBrk="1" hangingPunct="1">
              <a:spcBef>
                <a:spcPct val="0"/>
              </a:spcBef>
              <a:defRPr/>
            </a:pPr>
            <a:r>
              <a:rPr lang="ru-RU" sz="1400" dirty="0">
                <a:solidFill>
                  <a:prstClr val="black"/>
                </a:solidFill>
                <a:latin typeface="Calibri" pitchFamily="34" charset="0"/>
                <a:ea typeface="+mn-ea"/>
                <a:cs typeface="Arial" charset="0"/>
              </a:rPr>
              <a:t>4) вещества, которые входят в состав </a:t>
            </a:r>
            <a:r>
              <a:rPr lang="ru-RU" sz="1400" dirty="0" err="1">
                <a:solidFill>
                  <a:prstClr val="black"/>
                </a:solidFill>
                <a:latin typeface="Calibri" pitchFamily="34" charset="0"/>
                <a:ea typeface="+mn-ea"/>
                <a:cs typeface="Arial" charset="0"/>
              </a:rPr>
              <a:t>ароматизаторов</a:t>
            </a:r>
            <a:r>
              <a:rPr lang="ru-RU" sz="1400" dirty="0">
                <a:solidFill>
                  <a:prstClr val="black"/>
                </a:solidFill>
                <a:latin typeface="Calibri" pitchFamily="34" charset="0"/>
                <a:ea typeface="+mn-ea"/>
                <a:cs typeface="Arial" charset="0"/>
              </a:rPr>
              <a:t> или пищевых добавок в качестве растворителей, носителей </a:t>
            </a:r>
            <a:r>
              <a:rPr lang="ru-RU" sz="1400" dirty="0" err="1">
                <a:solidFill>
                  <a:prstClr val="black"/>
                </a:solidFill>
                <a:latin typeface="Calibri" pitchFamily="34" charset="0"/>
                <a:ea typeface="+mn-ea"/>
                <a:cs typeface="Arial" charset="0"/>
              </a:rPr>
              <a:t>вкусоароматических</a:t>
            </a:r>
            <a:r>
              <a:rPr lang="ru-RU" sz="1400" dirty="0">
                <a:solidFill>
                  <a:prstClr val="black"/>
                </a:solidFill>
                <a:latin typeface="Calibri" pitchFamily="34" charset="0"/>
                <a:ea typeface="+mn-ea"/>
                <a:cs typeface="Arial" charset="0"/>
              </a:rPr>
              <a:t> веществ</a:t>
            </a:r>
            <a:r>
              <a:rPr lang="ru-RU" sz="1400" dirty="0" smtClean="0">
                <a:solidFill>
                  <a:prstClr val="black"/>
                </a:solidFill>
                <a:latin typeface="Calibri" pitchFamily="34" charset="0"/>
                <a:ea typeface="+mn-ea"/>
                <a:cs typeface="Arial" charset="0"/>
              </a:rPr>
              <a:t>;</a:t>
            </a:r>
          </a:p>
          <a:p>
            <a:pPr lvl="0" algn="l" defTabSz="914400" eaLnBrk="1" hangingPunct="1">
              <a:spcBef>
                <a:spcPct val="0"/>
              </a:spcBef>
              <a:defRPr/>
            </a:pPr>
            <a:endParaRPr lang="ru-RU" sz="800" dirty="0">
              <a:solidFill>
                <a:prstClr val="black"/>
              </a:solidFill>
              <a:latin typeface="Calibri" pitchFamily="34" charset="0"/>
              <a:ea typeface="+mn-ea"/>
              <a:cs typeface="Arial" charset="0"/>
            </a:endParaRPr>
          </a:p>
          <a:p>
            <a:pPr lvl="0" algn="l" defTabSz="914400" eaLnBrk="1" hangingPunct="1">
              <a:spcBef>
                <a:spcPct val="0"/>
              </a:spcBef>
              <a:defRPr/>
            </a:pPr>
            <a:r>
              <a:rPr lang="ru-RU" sz="1400" dirty="0" smtClean="0">
                <a:solidFill>
                  <a:srgbClr val="C00000"/>
                </a:solidFill>
                <a:latin typeface="Calibri" pitchFamily="34" charset="0"/>
                <a:ea typeface="+mn-ea"/>
                <a:cs typeface="Arial" charset="0"/>
              </a:rPr>
              <a:t>Вода </a:t>
            </a:r>
            <a:r>
              <a:rPr lang="ru-RU" sz="1400" dirty="0">
                <a:solidFill>
                  <a:srgbClr val="C00000"/>
                </a:solidFill>
                <a:latin typeface="Calibri" pitchFamily="34" charset="0"/>
                <a:ea typeface="+mn-ea"/>
                <a:cs typeface="Arial" charset="0"/>
              </a:rPr>
              <a:t>может не указываться </a:t>
            </a:r>
            <a:r>
              <a:rPr lang="ru-RU" sz="1400" dirty="0">
                <a:solidFill>
                  <a:prstClr val="black"/>
                </a:solidFill>
                <a:latin typeface="Calibri" pitchFamily="34" charset="0"/>
                <a:ea typeface="+mn-ea"/>
                <a:cs typeface="Arial" charset="0"/>
              </a:rPr>
              <a:t>в составе пищевой продукции в случаях:</a:t>
            </a:r>
          </a:p>
          <a:p>
            <a:pPr lvl="0" algn="l" defTabSz="914400" eaLnBrk="1" hangingPunct="1">
              <a:spcBef>
                <a:spcPct val="0"/>
              </a:spcBef>
              <a:defRPr/>
            </a:pPr>
            <a:r>
              <a:rPr lang="ru-RU" sz="1400" dirty="0">
                <a:solidFill>
                  <a:prstClr val="black"/>
                </a:solidFill>
                <a:latin typeface="Calibri" pitchFamily="34" charset="0"/>
                <a:ea typeface="+mn-ea"/>
                <a:cs typeface="Arial" charset="0"/>
              </a:rPr>
              <a:t>1) используется в процессе производства пищевой продукции для восстановления концентрированной, сгущенной или сухой продукции;</a:t>
            </a:r>
          </a:p>
          <a:p>
            <a:pPr lvl="0" algn="l" defTabSz="914400" eaLnBrk="1" hangingPunct="1">
              <a:spcBef>
                <a:spcPct val="0"/>
              </a:spcBef>
              <a:defRPr/>
            </a:pPr>
            <a:r>
              <a:rPr lang="ru-RU" sz="1400" dirty="0">
                <a:solidFill>
                  <a:prstClr val="black"/>
                </a:solidFill>
                <a:latin typeface="Calibri" pitchFamily="34" charset="0"/>
                <a:ea typeface="+mn-ea"/>
                <a:cs typeface="Arial" charset="0"/>
              </a:rPr>
              <a:t>2) входит в состав жидкого </a:t>
            </a:r>
            <a:r>
              <a:rPr lang="ru-RU" sz="1400" dirty="0" smtClean="0">
                <a:solidFill>
                  <a:prstClr val="black"/>
                </a:solidFill>
                <a:latin typeface="Calibri" pitchFamily="34" charset="0"/>
                <a:ea typeface="+mn-ea"/>
                <a:cs typeface="Arial" charset="0"/>
              </a:rPr>
              <a:t>компонента</a:t>
            </a:r>
          </a:p>
          <a:p>
            <a:pPr lvl="0" algn="l" defTabSz="914400" eaLnBrk="1" hangingPunct="1">
              <a:spcBef>
                <a:spcPct val="0"/>
              </a:spcBef>
              <a:defRPr/>
            </a:pPr>
            <a:endParaRPr lang="ru-RU" sz="800" dirty="0">
              <a:solidFill>
                <a:prstClr val="black"/>
              </a:solidFill>
              <a:latin typeface="Calibri" pitchFamily="34" charset="0"/>
              <a:ea typeface="+mn-ea"/>
              <a:cs typeface="Arial" charset="0"/>
            </a:endParaRPr>
          </a:p>
          <a:p>
            <a:pPr lvl="0" algn="l" defTabSz="914400" eaLnBrk="1" hangingPunct="1">
              <a:spcBef>
                <a:spcPct val="0"/>
              </a:spcBef>
              <a:defRPr/>
            </a:pPr>
            <a:r>
              <a:rPr lang="ru-RU" sz="1400" dirty="0" smtClean="0">
                <a:solidFill>
                  <a:srgbClr val="C00000"/>
                </a:solidFill>
                <a:latin typeface="Calibri" pitchFamily="34" charset="0"/>
                <a:ea typeface="+mn-ea"/>
                <a:cs typeface="Arial" charset="0"/>
              </a:rPr>
              <a:t>Компоненты</a:t>
            </a:r>
            <a:r>
              <a:rPr lang="ru-RU" sz="1400" dirty="0">
                <a:solidFill>
                  <a:prstClr val="black"/>
                </a:solidFill>
                <a:latin typeface="Calibri" pitchFamily="34" charset="0"/>
                <a:ea typeface="+mn-ea"/>
                <a:cs typeface="Arial" charset="0"/>
              </a:rPr>
              <a:t>, которые в процессе производства продукции были восстановлены из концентрированной, сгущенной или сухой продукции, допускается указывать в соответствии с их массовой долей после </a:t>
            </a:r>
            <a:r>
              <a:rPr lang="ru-RU" sz="1400" dirty="0">
                <a:solidFill>
                  <a:srgbClr val="C00000"/>
                </a:solidFill>
                <a:latin typeface="Calibri" pitchFamily="34" charset="0"/>
                <a:ea typeface="+mn-ea"/>
                <a:cs typeface="Arial" charset="0"/>
              </a:rPr>
              <a:t>их восстановления</a:t>
            </a:r>
            <a:r>
              <a:rPr lang="ru-RU" sz="1400" dirty="0" smtClean="0">
                <a:solidFill>
                  <a:srgbClr val="C00000"/>
                </a:solidFill>
                <a:latin typeface="Calibri" pitchFamily="34" charset="0"/>
                <a:ea typeface="+mn-ea"/>
                <a:cs typeface="Arial" charset="0"/>
              </a:rPr>
              <a:t>.</a:t>
            </a:r>
          </a:p>
          <a:p>
            <a:pPr lvl="0" algn="l" defTabSz="914400" eaLnBrk="1" hangingPunct="1">
              <a:spcBef>
                <a:spcPct val="0"/>
              </a:spcBef>
              <a:defRPr/>
            </a:pPr>
            <a:endParaRPr lang="ru-RU" sz="800" dirty="0">
              <a:solidFill>
                <a:srgbClr val="C00000"/>
              </a:solidFill>
              <a:latin typeface="Calibri" pitchFamily="34" charset="0"/>
              <a:ea typeface="+mn-ea"/>
              <a:cs typeface="Arial" charset="0"/>
            </a:endParaRPr>
          </a:p>
          <a:p>
            <a:pPr lvl="0" algn="l" defTabSz="914400" eaLnBrk="1" hangingPunct="1">
              <a:spcBef>
                <a:spcPct val="0"/>
              </a:spcBef>
              <a:defRPr/>
            </a:pPr>
            <a:r>
              <a:rPr lang="ru-RU" sz="1400" dirty="0" smtClean="0">
                <a:solidFill>
                  <a:srgbClr val="C00000"/>
                </a:solidFill>
                <a:latin typeface="Calibri" pitchFamily="34" charset="0"/>
                <a:ea typeface="+mn-ea"/>
                <a:cs typeface="Arial" charset="0"/>
              </a:rPr>
              <a:t>Фрукты </a:t>
            </a:r>
            <a:r>
              <a:rPr lang="ru-RU" sz="1400" dirty="0">
                <a:solidFill>
                  <a:srgbClr val="C00000"/>
                </a:solidFill>
                <a:latin typeface="Calibri" pitchFamily="34" charset="0"/>
                <a:ea typeface="+mn-ea"/>
                <a:cs typeface="Arial" charset="0"/>
              </a:rPr>
              <a:t>, овощи , орехи, злаки, грибы, пряности, специи</a:t>
            </a:r>
            <a:r>
              <a:rPr lang="ru-RU" sz="1400" dirty="0">
                <a:solidFill>
                  <a:prstClr val="black"/>
                </a:solidFill>
                <a:latin typeface="Calibri" pitchFamily="34" charset="0"/>
                <a:ea typeface="+mn-ea"/>
                <a:cs typeface="Arial" charset="0"/>
              </a:rPr>
              <a:t>, входящие в соответствующие смеси и существенно не различающиеся по массовой доле, могут указываться в составе пищевой продукции в любой последовательности с указанием записи "в изменяемых соотношениях".</a:t>
            </a:r>
          </a:p>
          <a:p>
            <a:pPr lvl="0" algn="l" defTabSz="914400" eaLnBrk="1" hangingPunct="1">
              <a:spcBef>
                <a:spcPct val="0"/>
              </a:spcBef>
              <a:defRPr/>
            </a:pPr>
            <a:r>
              <a:rPr lang="ru-RU" sz="1400" dirty="0" smtClean="0">
                <a:solidFill>
                  <a:prstClr val="black"/>
                </a:solidFill>
                <a:latin typeface="Calibri" pitchFamily="34" charset="0"/>
                <a:ea typeface="+mn-ea"/>
                <a:cs typeface="Arial" charset="0"/>
              </a:rPr>
              <a:t>Маркировка </a:t>
            </a:r>
            <a:r>
              <a:rPr lang="ru-RU" sz="1400" dirty="0">
                <a:solidFill>
                  <a:prstClr val="black"/>
                </a:solidFill>
                <a:latin typeface="Calibri" pitchFamily="34" charset="0"/>
                <a:ea typeface="+mn-ea"/>
                <a:cs typeface="Arial" charset="0"/>
              </a:rPr>
              <a:t>пищевой продукции, в состав которой входят </a:t>
            </a:r>
            <a:r>
              <a:rPr lang="ru-RU" sz="1400" dirty="0">
                <a:solidFill>
                  <a:srgbClr val="C00000"/>
                </a:solidFill>
                <a:latin typeface="Calibri" pitchFamily="34" charset="0"/>
                <a:ea typeface="+mn-ea"/>
                <a:cs typeface="Arial" charset="0"/>
              </a:rPr>
              <a:t>подсластители-</a:t>
            </a:r>
            <a:r>
              <a:rPr lang="ru-RU" sz="1400" dirty="0" err="1">
                <a:solidFill>
                  <a:srgbClr val="C00000"/>
                </a:solidFill>
                <a:latin typeface="Calibri" pitchFamily="34" charset="0"/>
                <a:ea typeface="+mn-ea"/>
                <a:cs typeface="Arial" charset="0"/>
              </a:rPr>
              <a:t>сахароспирты</a:t>
            </a:r>
            <a:r>
              <a:rPr lang="ru-RU" sz="1400" dirty="0">
                <a:solidFill>
                  <a:prstClr val="black"/>
                </a:solidFill>
                <a:latin typeface="Calibri" pitchFamily="34" charset="0"/>
                <a:ea typeface="+mn-ea"/>
                <a:cs typeface="Arial" charset="0"/>
              </a:rPr>
              <a:t>, непосредственно после указания состава пищевой продукции должна дополняться надписью: Содержит подсластители. При чрезмерном употреблении может (могут) оказывать слабительное действие. </a:t>
            </a:r>
          </a:p>
          <a:p>
            <a:endParaRPr lang="ru-RU" dirty="0"/>
          </a:p>
        </p:txBody>
      </p:sp>
      <p:sp>
        <p:nvSpPr>
          <p:cNvPr id="4" name="TextBox 27"/>
          <p:cNvSpPr txBox="1">
            <a:spLocks noChangeArrowheads="1"/>
          </p:cNvSpPr>
          <p:nvPr/>
        </p:nvSpPr>
        <p:spPr bwMode="auto">
          <a:xfrm>
            <a:off x="2041524" y="43610"/>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
        <p:nvSpPr>
          <p:cNvPr id="5" name="Прямоугольник 1"/>
          <p:cNvSpPr>
            <a:spLocks noChangeArrowheads="1"/>
          </p:cNvSpPr>
          <p:nvPr/>
        </p:nvSpPr>
        <p:spPr bwMode="auto">
          <a:xfrm>
            <a:off x="107503" y="846227"/>
            <a:ext cx="8834436" cy="338554"/>
          </a:xfrm>
          <a:prstGeom prst="rect">
            <a:avLst/>
          </a:prstGeom>
          <a:solidFill>
            <a:srgbClr val="FFC000">
              <a:alpha val="31000"/>
            </a:srgb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50000"/>
              </a:spcBef>
              <a:defRPr/>
            </a:pPr>
            <a:r>
              <a:rPr kumimoji="1" lang="ru-RU" sz="1600" b="1" dirty="0">
                <a:solidFill>
                  <a:schemeClr val="tx2"/>
                </a:solidFill>
                <a:latin typeface="Arial" charset="0"/>
                <a:cs typeface="Arial" charset="0"/>
              </a:rPr>
              <a:t>4.4. Общие требования к указанию в маркировке состава пищевой продукции</a:t>
            </a:r>
          </a:p>
        </p:txBody>
      </p:sp>
    </p:spTree>
    <p:extLst>
      <p:ext uri="{BB962C8B-B14F-4D97-AF65-F5344CB8AC3E}">
        <p14:creationId xmlns:p14="http://schemas.microsoft.com/office/powerpoint/2010/main" xmlns="" val="407332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r>
              <a:rPr lang="en-US" smtClean="0">
                <a:solidFill>
                  <a:prstClr val="white"/>
                </a:solidFill>
              </a:rPr>
              <a:t>|  </a:t>
            </a:r>
            <a:fld id="{7DD3BBBA-5861-4733-BE38-AADB08C5D80B}" type="slidenum">
              <a:rPr lang="ru-RU" smtClean="0">
                <a:solidFill>
                  <a:prstClr val="white"/>
                </a:solidFill>
              </a:rPr>
              <a:pPr>
                <a:defRPr/>
              </a:pPr>
              <a:t>4</a:t>
            </a:fld>
            <a:endParaRPr lang="ru-RU">
              <a:solidFill>
                <a:prstClr val="white"/>
              </a:solidFill>
            </a:endParaRPr>
          </a:p>
        </p:txBody>
      </p:sp>
      <p:sp>
        <p:nvSpPr>
          <p:cNvPr id="28" name="Номер слайда 1"/>
          <p:cNvSpPr txBox="1">
            <a:spLocks noGrp="1"/>
          </p:cNvSpPr>
          <p:nvPr/>
        </p:nvSpPr>
        <p:spPr bwMode="auto">
          <a:xfrm>
            <a:off x="8451850" y="196850"/>
            <a:ext cx="609600" cy="381000"/>
          </a:xfrm>
          <a:prstGeom prst="rect">
            <a:avLst/>
          </a:prstGeom>
          <a:noFill/>
          <a:ln w="9525">
            <a:noFill/>
            <a:miter lim="800000"/>
            <a:headEnd/>
            <a:tailEnd/>
          </a:ln>
        </p:spPr>
        <p:txBody>
          <a:bodyPr/>
          <a:lstStyle/>
          <a:p>
            <a:pPr defTabSz="457200" fontAlgn="base">
              <a:spcBef>
                <a:spcPct val="0"/>
              </a:spcBef>
              <a:spcAft>
                <a:spcPct val="0"/>
              </a:spcAft>
            </a:pPr>
            <a:r>
              <a:rPr lang="en-US" sz="2000" dirty="0" smtClean="0">
                <a:solidFill>
                  <a:srgbClr val="002060"/>
                </a:solidFill>
                <a:latin typeface="Times"/>
                <a:ea typeface="Times"/>
                <a:cs typeface="Times"/>
              </a:rPr>
              <a:t>  </a:t>
            </a:r>
            <a:endParaRPr lang="ru-RU" dirty="0">
              <a:solidFill>
                <a:srgbClr val="002060"/>
              </a:solidFill>
              <a:latin typeface="Times"/>
              <a:ea typeface="Times"/>
              <a:cs typeface="Times"/>
            </a:endParaRPr>
          </a:p>
        </p:txBody>
      </p:sp>
      <p:sp>
        <p:nvSpPr>
          <p:cNvPr id="29" name="Прямоугольник 28"/>
          <p:cNvSpPr>
            <a:spLocks noChangeArrowheads="1"/>
          </p:cNvSpPr>
          <p:nvPr/>
        </p:nvSpPr>
        <p:spPr bwMode="auto">
          <a:xfrm>
            <a:off x="2066554" y="44624"/>
            <a:ext cx="5961830" cy="707886"/>
          </a:xfrm>
          <a:prstGeom prst="rect">
            <a:avLst/>
          </a:prstGeom>
          <a:noFill/>
          <a:ln w="9525">
            <a:noFill/>
            <a:miter lim="800000"/>
            <a:headEnd/>
            <a:tailEnd/>
          </a:ln>
        </p:spPr>
        <p:txBody>
          <a:bodyPr wrap="square">
            <a:spAutoFit/>
          </a:bodyPr>
          <a:lstStyle/>
          <a:p>
            <a:pPr algn="ctr" defTabSz="457200" fontAlgn="base">
              <a:spcBef>
                <a:spcPct val="0"/>
              </a:spcBef>
              <a:spcAft>
                <a:spcPct val="0"/>
              </a:spcAft>
            </a:pPr>
            <a:r>
              <a:rPr lang="ru-RU" sz="2000" b="1" dirty="0">
                <a:solidFill>
                  <a:srgbClr val="EEECE1">
                    <a:lumMod val="25000"/>
                  </a:srgbClr>
                </a:solidFill>
                <a:latin typeface="Georgia" panose="02040502050405020303" pitchFamily="18" charset="0"/>
                <a:cs typeface="Arial" charset="0"/>
              </a:rPr>
              <a:t>Стандарты –  главный инструмент </a:t>
            </a:r>
            <a:r>
              <a:rPr lang="ru-RU" sz="2000" b="1" dirty="0" smtClean="0">
                <a:solidFill>
                  <a:srgbClr val="EEECE1">
                    <a:lumMod val="25000"/>
                  </a:srgbClr>
                </a:solidFill>
                <a:latin typeface="Georgia" panose="02040502050405020303" pitchFamily="18" charset="0"/>
                <a:cs typeface="Arial" charset="0"/>
              </a:rPr>
              <a:t/>
            </a:r>
            <a:br>
              <a:rPr lang="ru-RU" sz="2000" b="1" dirty="0" smtClean="0">
                <a:solidFill>
                  <a:srgbClr val="EEECE1">
                    <a:lumMod val="25000"/>
                  </a:srgbClr>
                </a:solidFill>
                <a:latin typeface="Georgia" panose="02040502050405020303" pitchFamily="18" charset="0"/>
                <a:cs typeface="Arial" charset="0"/>
              </a:rPr>
            </a:br>
            <a:r>
              <a:rPr lang="ru-RU" sz="2000" b="1" dirty="0" smtClean="0">
                <a:solidFill>
                  <a:srgbClr val="EEECE1">
                    <a:lumMod val="25000"/>
                  </a:srgbClr>
                </a:solidFill>
                <a:latin typeface="Georgia" panose="02040502050405020303" pitchFamily="18" charset="0"/>
                <a:cs typeface="Arial" charset="0"/>
              </a:rPr>
              <a:t>реализации технических регламентов</a:t>
            </a:r>
            <a:endParaRPr lang="ru-RU" sz="2000" b="1" dirty="0">
              <a:solidFill>
                <a:srgbClr val="EEECE1">
                  <a:lumMod val="25000"/>
                </a:srgbClr>
              </a:solidFill>
              <a:latin typeface="Georgia" panose="02040502050405020303" pitchFamily="18" charset="0"/>
              <a:cs typeface="Arial" charset="0"/>
            </a:endParaRPr>
          </a:p>
        </p:txBody>
      </p:sp>
      <p:grpSp>
        <p:nvGrpSpPr>
          <p:cNvPr id="21" name="Группа 20"/>
          <p:cNvGrpSpPr/>
          <p:nvPr/>
        </p:nvGrpSpPr>
        <p:grpSpPr>
          <a:xfrm>
            <a:off x="6885053" y="1379931"/>
            <a:ext cx="2157347" cy="2282446"/>
            <a:chOff x="-446985" y="0"/>
            <a:chExt cx="4203356" cy="5042975"/>
          </a:xfrm>
        </p:grpSpPr>
        <p:pic>
          <p:nvPicPr>
            <p:cNvPr id="25" name="Рисунок 24" descr="C:\Users\shakirova\Desktop\mx-5112@eecommission.org_20160921_123538_001.jpg"/>
            <p:cNvPicPr>
              <a:picLocks noChangeAspect="1"/>
            </p:cNvPicPr>
            <p:nvPr/>
          </p:nvPicPr>
          <p:blipFill rotWithShape="1">
            <a:blip r:embed="rId2" cstate="print">
              <a:extLst>
                <a:ext uri="{28A0092B-C50C-407E-A947-70E740481C1C}">
                  <a14:useLocalDpi xmlns:a14="http://schemas.microsoft.com/office/drawing/2010/main" xmlns="" val="0"/>
                </a:ext>
              </a:extLst>
            </a:blip>
            <a:srcRect l="8088" b="15157"/>
            <a:stretch/>
          </p:blipFill>
          <p:spPr bwMode="auto">
            <a:xfrm>
              <a:off x="-446985" y="0"/>
              <a:ext cx="3862740" cy="5042975"/>
            </a:xfrm>
            <a:prstGeom prst="rect">
              <a:avLst/>
            </a:prstGeom>
            <a:noFill/>
            <a:ln>
              <a:noFill/>
            </a:ln>
            <a:extLst>
              <a:ext uri="{53640926-AAD7-44D8-BBD7-CCE9431645EC}">
                <a14:shadowObscured xmlns:a14="http://schemas.microsoft.com/office/drawing/2010/main" xmlns=""/>
              </a:ext>
            </a:extLst>
          </p:spPr>
        </p:pic>
        <p:pic>
          <p:nvPicPr>
            <p:cNvPr id="27" name="Рисунок 26"/>
            <p:cNvPicPr>
              <a:picLocks noChangeAspect="1"/>
            </p:cNvPicPr>
            <p:nvPr/>
          </p:nvPicPr>
          <p:blipFill rotWithShape="1">
            <a:blip r:embed="rId3">
              <a:extLst>
                <a:ext uri="{28A0092B-C50C-407E-A947-70E740481C1C}">
                  <a14:useLocalDpi xmlns:a14="http://schemas.microsoft.com/office/drawing/2010/main" xmlns="" val="0"/>
                </a:ext>
              </a:extLst>
            </a:blip>
            <a:srcRect l="738" t="15645" b="20297"/>
            <a:stretch/>
          </p:blipFill>
          <p:spPr bwMode="auto">
            <a:xfrm rot="20639498">
              <a:off x="853682" y="2412572"/>
              <a:ext cx="2902689" cy="1541721"/>
            </a:xfrm>
            <a:prstGeom prst="rect">
              <a:avLst/>
            </a:prstGeom>
            <a:ln>
              <a:noFill/>
            </a:ln>
            <a:extLst>
              <a:ext uri="{53640926-AAD7-44D8-BBD7-CCE9431645EC}">
                <a14:shadowObscured xmlns:a14="http://schemas.microsoft.com/office/drawing/2010/main" xmlns=""/>
              </a:ext>
            </a:extLst>
          </p:spPr>
        </p:pic>
      </p:grpSp>
      <p:graphicFrame>
        <p:nvGraphicFramePr>
          <p:cNvPr id="22" name="Схема 21"/>
          <p:cNvGraphicFramePr/>
          <p:nvPr>
            <p:extLst>
              <p:ext uri="{D42A27DB-BD31-4B8C-83A1-F6EECF244321}">
                <p14:modId xmlns:p14="http://schemas.microsoft.com/office/powerpoint/2010/main" xmlns="" val="4140019894"/>
              </p:ext>
            </p:extLst>
          </p:nvPr>
        </p:nvGraphicFramePr>
        <p:xfrm>
          <a:off x="118108" y="1031322"/>
          <a:ext cx="3864676" cy="26857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4" name="Схема 23"/>
          <p:cNvGraphicFramePr/>
          <p:nvPr>
            <p:extLst>
              <p:ext uri="{D42A27DB-BD31-4B8C-83A1-F6EECF244321}">
                <p14:modId xmlns:p14="http://schemas.microsoft.com/office/powerpoint/2010/main" xmlns="" val="1396693728"/>
              </p:ext>
            </p:extLst>
          </p:nvPr>
        </p:nvGraphicFramePr>
        <p:xfrm>
          <a:off x="2914015" y="1340768"/>
          <a:ext cx="4163441" cy="228164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 name="TextBox 2"/>
          <p:cNvSpPr txBox="1"/>
          <p:nvPr/>
        </p:nvSpPr>
        <p:spPr>
          <a:xfrm>
            <a:off x="4484751" y="3699169"/>
            <a:ext cx="4204208" cy="954107"/>
          </a:xfrm>
          <a:prstGeom prst="rect">
            <a:avLst/>
          </a:prstGeom>
          <a:noFill/>
        </p:spPr>
        <p:txBody>
          <a:bodyPr wrap="square" rtlCol="0">
            <a:spAutoFit/>
          </a:bodyPr>
          <a:lstStyle/>
          <a:p>
            <a:r>
              <a:rPr lang="ru-RU" sz="2800" b="1" dirty="0" smtClean="0">
                <a:solidFill>
                  <a:srgbClr val="7E0E19"/>
                </a:solidFill>
              </a:rPr>
              <a:t>38</a:t>
            </a:r>
            <a:r>
              <a:rPr lang="ru-RU" b="1" dirty="0" smtClean="0">
                <a:solidFill>
                  <a:srgbClr val="7E0E19"/>
                </a:solidFill>
              </a:rPr>
              <a:t> </a:t>
            </a:r>
            <a:r>
              <a:rPr lang="ru-RU" sz="1800" b="1" i="1" dirty="0" smtClean="0">
                <a:solidFill>
                  <a:srgbClr val="002060"/>
                </a:solidFill>
              </a:rPr>
              <a:t>Перечней стандартов к ТР   </a:t>
            </a:r>
            <a:br>
              <a:rPr lang="ru-RU" sz="1800" b="1" i="1" dirty="0" smtClean="0">
                <a:solidFill>
                  <a:srgbClr val="002060"/>
                </a:solidFill>
              </a:rPr>
            </a:br>
            <a:r>
              <a:rPr lang="ru-RU" sz="2800" b="1" dirty="0" smtClean="0">
                <a:solidFill>
                  <a:srgbClr val="7E0E19"/>
                </a:solidFill>
              </a:rPr>
              <a:t>33</a:t>
            </a:r>
            <a:r>
              <a:rPr lang="ru-RU" dirty="0" smtClean="0"/>
              <a:t> </a:t>
            </a:r>
            <a:r>
              <a:rPr lang="ru-RU" sz="1800" b="1" i="1" dirty="0" smtClean="0">
                <a:solidFill>
                  <a:srgbClr val="002060"/>
                </a:solidFill>
              </a:rPr>
              <a:t>Программы стандартизации</a:t>
            </a:r>
            <a:endParaRPr lang="ru-RU" sz="1800" b="1" i="1" dirty="0">
              <a:solidFill>
                <a:srgbClr val="002060"/>
              </a:solidFill>
            </a:endParaRPr>
          </a:p>
        </p:txBody>
      </p:sp>
      <p:sp>
        <p:nvSpPr>
          <p:cNvPr id="38" name="Rectangle 8"/>
          <p:cNvSpPr>
            <a:spLocks noChangeArrowheads="1"/>
          </p:cNvSpPr>
          <p:nvPr/>
        </p:nvSpPr>
        <p:spPr bwMode="auto">
          <a:xfrm>
            <a:off x="38422" y="4738019"/>
            <a:ext cx="9023028" cy="1974573"/>
          </a:xfrm>
          <a:prstGeom prst="rect">
            <a:avLst/>
          </a:prstGeom>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3">
            <a:schemeClr val="lt2"/>
          </a:fillRef>
          <a:effectRef idx="0">
            <a:scrgbClr r="0" g="0" b="0"/>
          </a:effectRef>
          <a:fontRef idx="major"/>
        </p:style>
        <p:txBody>
          <a:bodyPr lIns="0" tIns="0" rIns="0" bIns="0"/>
          <a:lstStyle/>
          <a:p>
            <a:pPr algn="ctr" defTabSz="457200" fontAlgn="base">
              <a:lnSpc>
                <a:spcPct val="90000"/>
              </a:lnSpc>
              <a:spcBef>
                <a:spcPct val="0"/>
              </a:spcBef>
              <a:spcAft>
                <a:spcPct val="0"/>
              </a:spcAft>
            </a:pPr>
            <a:endParaRPr lang="ru-RU" sz="1400" b="1" i="1" dirty="0" smtClean="0">
              <a:solidFill>
                <a:schemeClr val="tx2">
                  <a:lumMod val="75000"/>
                </a:schemeClr>
              </a:solidFill>
              <a:latin typeface="Arial" panose="020B0604020202020204" pitchFamily="34" charset="0"/>
              <a:cs typeface="Arial" panose="020B0604020202020204" pitchFamily="34" charset="0"/>
            </a:endParaRPr>
          </a:p>
          <a:p>
            <a:pPr algn="ctr" defTabSz="457200" fontAlgn="base">
              <a:lnSpc>
                <a:spcPct val="90000"/>
              </a:lnSpc>
              <a:spcBef>
                <a:spcPct val="0"/>
              </a:spcBef>
              <a:spcAft>
                <a:spcPct val="0"/>
              </a:spcAft>
            </a:pPr>
            <a:r>
              <a:rPr lang="ru-RU" sz="1800" b="1" i="1" dirty="0">
                <a:solidFill>
                  <a:schemeClr val="tx2">
                    <a:lumMod val="75000"/>
                  </a:schemeClr>
                </a:solidFill>
                <a:latin typeface="Arial" panose="020B0604020202020204" pitchFamily="34" charset="0"/>
                <a:cs typeface="Arial" panose="020B0604020202020204" pitchFamily="34" charset="0"/>
              </a:rPr>
              <a:t>Развитие производства новой и инновационной </a:t>
            </a:r>
            <a:r>
              <a:rPr lang="ru-RU" sz="1800" b="1" i="1" dirty="0" smtClean="0">
                <a:solidFill>
                  <a:schemeClr val="tx2">
                    <a:lumMod val="75000"/>
                  </a:schemeClr>
                </a:solidFill>
                <a:latin typeface="Arial" panose="020B0604020202020204" pitchFamily="34" charset="0"/>
                <a:cs typeface="Arial" panose="020B0604020202020204" pitchFamily="34" charset="0"/>
              </a:rPr>
              <a:t>продукции</a:t>
            </a:r>
          </a:p>
          <a:p>
            <a:pPr algn="ctr" defTabSz="457200" fontAlgn="base">
              <a:lnSpc>
                <a:spcPct val="90000"/>
              </a:lnSpc>
              <a:spcBef>
                <a:spcPct val="0"/>
              </a:spcBef>
              <a:spcAft>
                <a:spcPct val="0"/>
              </a:spcAft>
            </a:pPr>
            <a:endParaRPr lang="ru-RU" sz="1000" b="1" i="1" dirty="0" smtClean="0">
              <a:solidFill>
                <a:schemeClr val="tx2">
                  <a:lumMod val="75000"/>
                </a:schemeClr>
              </a:solidFill>
              <a:latin typeface="Arial" panose="020B0604020202020204" pitchFamily="34" charset="0"/>
              <a:cs typeface="Arial" panose="020B0604020202020204" pitchFamily="34" charset="0"/>
            </a:endParaRPr>
          </a:p>
          <a:p>
            <a:pPr algn="ctr" defTabSz="457200" fontAlgn="base">
              <a:lnSpc>
                <a:spcPct val="90000"/>
              </a:lnSpc>
              <a:spcBef>
                <a:spcPct val="0"/>
              </a:spcBef>
              <a:spcAft>
                <a:spcPct val="0"/>
              </a:spcAft>
            </a:pPr>
            <a:r>
              <a:rPr lang="ru-RU" sz="1800" b="1" i="1" dirty="0" smtClean="0">
                <a:solidFill>
                  <a:schemeClr val="tx2">
                    <a:lumMod val="75000"/>
                  </a:schemeClr>
                </a:solidFill>
                <a:latin typeface="Arial" panose="020B0604020202020204" pitchFamily="34" charset="0"/>
                <a:cs typeface="Arial" panose="020B0604020202020204" pitchFamily="34" charset="0"/>
              </a:rPr>
              <a:t>Обеспечение </a:t>
            </a:r>
            <a:r>
              <a:rPr lang="ru-RU" sz="1800" b="1" i="1" dirty="0">
                <a:solidFill>
                  <a:schemeClr val="tx2">
                    <a:lumMod val="75000"/>
                  </a:schemeClr>
                </a:solidFill>
                <a:latin typeface="Arial" panose="020B0604020202020204" pitchFamily="34" charset="0"/>
                <a:cs typeface="Arial" panose="020B0604020202020204" pitchFamily="34" charset="0"/>
              </a:rPr>
              <a:t>повышения качества </a:t>
            </a:r>
            <a:r>
              <a:rPr lang="ru-RU" sz="1800" b="1" i="1" dirty="0" smtClean="0">
                <a:solidFill>
                  <a:schemeClr val="tx2">
                    <a:lumMod val="75000"/>
                  </a:schemeClr>
                </a:solidFill>
                <a:latin typeface="Arial" panose="020B0604020202020204" pitchFamily="34" charset="0"/>
                <a:cs typeface="Arial" panose="020B0604020202020204" pitchFamily="34" charset="0"/>
              </a:rPr>
              <a:t>продукции</a:t>
            </a:r>
          </a:p>
          <a:p>
            <a:pPr algn="ctr" defTabSz="457200" fontAlgn="base">
              <a:lnSpc>
                <a:spcPct val="90000"/>
              </a:lnSpc>
              <a:spcBef>
                <a:spcPct val="0"/>
              </a:spcBef>
              <a:spcAft>
                <a:spcPct val="0"/>
              </a:spcAft>
            </a:pPr>
            <a:endParaRPr lang="ru-RU" sz="1000" b="1" i="1" dirty="0" smtClean="0">
              <a:solidFill>
                <a:schemeClr val="tx2">
                  <a:lumMod val="75000"/>
                </a:schemeClr>
              </a:solidFill>
              <a:latin typeface="Arial" panose="020B0604020202020204" pitchFamily="34" charset="0"/>
              <a:cs typeface="Arial" panose="020B0604020202020204" pitchFamily="34" charset="0"/>
            </a:endParaRPr>
          </a:p>
          <a:p>
            <a:pPr algn="ctr" defTabSz="457200" fontAlgn="base">
              <a:lnSpc>
                <a:spcPct val="90000"/>
              </a:lnSpc>
              <a:spcBef>
                <a:spcPct val="0"/>
              </a:spcBef>
              <a:spcAft>
                <a:spcPct val="0"/>
              </a:spcAft>
            </a:pPr>
            <a:r>
              <a:rPr lang="ru-RU" sz="1800" b="1" i="1" dirty="0" smtClean="0">
                <a:solidFill>
                  <a:schemeClr val="tx2">
                    <a:lumMod val="75000"/>
                  </a:schemeClr>
                </a:solidFill>
                <a:latin typeface="Arial" panose="020B0604020202020204" pitchFamily="34" charset="0"/>
                <a:cs typeface="Arial" panose="020B0604020202020204" pitchFamily="34" charset="0"/>
              </a:rPr>
              <a:t>Совершенствование </a:t>
            </a:r>
            <a:r>
              <a:rPr lang="ru-RU" sz="1800" b="1" i="1" dirty="0">
                <a:solidFill>
                  <a:schemeClr val="tx2">
                    <a:lumMod val="75000"/>
                  </a:schemeClr>
                </a:solidFill>
                <a:latin typeface="Arial" panose="020B0604020202020204" pitchFamily="34" charset="0"/>
                <a:cs typeface="Arial" panose="020B0604020202020204" pitchFamily="34" charset="0"/>
              </a:rPr>
              <a:t>инструментов реализации ТР ЕАЭС с учетом </a:t>
            </a:r>
            <a:r>
              <a:rPr lang="ru-RU" sz="1800" b="1" i="1" dirty="0" smtClean="0">
                <a:solidFill>
                  <a:schemeClr val="tx2">
                    <a:lumMod val="75000"/>
                  </a:schemeClr>
                </a:solidFill>
                <a:latin typeface="Arial" panose="020B0604020202020204" pitchFamily="34" charset="0"/>
                <a:cs typeface="Arial" panose="020B0604020202020204" pitchFamily="34" charset="0"/>
              </a:rPr>
              <a:t>потребностей</a:t>
            </a:r>
            <a:r>
              <a:rPr lang="en-US" sz="1800" b="1" i="1" dirty="0" smtClean="0">
                <a:solidFill>
                  <a:schemeClr val="tx2">
                    <a:lumMod val="75000"/>
                  </a:schemeClr>
                </a:solidFill>
                <a:latin typeface="Arial" panose="020B0604020202020204" pitchFamily="34" charset="0"/>
                <a:cs typeface="Arial" panose="020B0604020202020204" pitchFamily="34" charset="0"/>
              </a:rPr>
              <a:t> </a:t>
            </a:r>
            <a:r>
              <a:rPr lang="ru-RU" sz="1800" b="1" i="1" dirty="0" smtClean="0">
                <a:solidFill>
                  <a:schemeClr val="tx2">
                    <a:lumMod val="75000"/>
                  </a:schemeClr>
                </a:solidFill>
                <a:latin typeface="Arial" panose="020B0604020202020204" pitchFamily="34" charset="0"/>
                <a:cs typeface="Arial" panose="020B0604020202020204" pitchFamily="34" charset="0"/>
              </a:rPr>
              <a:t>бизнеса и потребителей, </a:t>
            </a:r>
            <a:r>
              <a:rPr lang="ru-RU" sz="1800" b="1" i="1" dirty="0">
                <a:solidFill>
                  <a:schemeClr val="tx2">
                    <a:lumMod val="75000"/>
                  </a:schemeClr>
                </a:solidFill>
                <a:latin typeface="Arial" panose="020B0604020202020204" pitchFamily="34" charset="0"/>
                <a:cs typeface="Arial" panose="020B0604020202020204" pitchFamily="34" charset="0"/>
              </a:rPr>
              <a:t>современного уровня </a:t>
            </a:r>
            <a:r>
              <a:rPr lang="ru-RU" sz="1800" b="1" i="1" dirty="0" smtClean="0">
                <a:solidFill>
                  <a:schemeClr val="tx2">
                    <a:lumMod val="75000"/>
                  </a:schemeClr>
                </a:solidFill>
                <a:latin typeface="Arial" panose="020B0604020202020204" pitchFamily="34" charset="0"/>
                <a:cs typeface="Arial" panose="020B0604020202020204" pitchFamily="34" charset="0"/>
              </a:rPr>
              <a:t/>
            </a:r>
            <a:br>
              <a:rPr lang="ru-RU" sz="1800" b="1" i="1" dirty="0" smtClean="0">
                <a:solidFill>
                  <a:schemeClr val="tx2">
                    <a:lumMod val="75000"/>
                  </a:schemeClr>
                </a:solidFill>
                <a:latin typeface="Arial" panose="020B0604020202020204" pitchFamily="34" charset="0"/>
                <a:cs typeface="Arial" panose="020B0604020202020204" pitchFamily="34" charset="0"/>
              </a:rPr>
            </a:br>
            <a:r>
              <a:rPr lang="ru-RU" sz="1800" b="1" i="1" dirty="0" smtClean="0">
                <a:solidFill>
                  <a:schemeClr val="tx2">
                    <a:lumMod val="75000"/>
                  </a:schemeClr>
                </a:solidFill>
                <a:latin typeface="Arial" panose="020B0604020202020204" pitchFamily="34" charset="0"/>
                <a:cs typeface="Arial" panose="020B0604020202020204" pitchFamily="34" charset="0"/>
              </a:rPr>
              <a:t>развития </a:t>
            </a:r>
            <a:r>
              <a:rPr lang="ru-RU" sz="1800" b="1" i="1" dirty="0">
                <a:solidFill>
                  <a:schemeClr val="tx2">
                    <a:lumMod val="75000"/>
                  </a:schemeClr>
                </a:solidFill>
                <a:latin typeface="Arial" panose="020B0604020202020204" pitchFamily="34" charset="0"/>
                <a:cs typeface="Arial" panose="020B0604020202020204" pitchFamily="34" charset="0"/>
              </a:rPr>
              <a:t>экономики и технологий </a:t>
            </a:r>
          </a:p>
        </p:txBody>
      </p:sp>
      <p:pic>
        <p:nvPicPr>
          <p:cNvPr id="13" name="Picture 2" descr="Emblem of the Eurasian Economic Union.svg"/>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7759709" y="138472"/>
            <a:ext cx="863445" cy="5570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0655625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2019" y="1291856"/>
            <a:ext cx="8739920" cy="5481084"/>
          </a:xfrm>
        </p:spPr>
        <p:txBody>
          <a:bodyPr/>
          <a:lstStyle/>
          <a:p>
            <a:pPr marL="0" lvl="0" indent="361950" algn="just" defTabSz="914400" eaLnBrk="1" hangingPunct="1">
              <a:spcBef>
                <a:spcPct val="0"/>
              </a:spcBef>
              <a:buNone/>
              <a:defRPr/>
            </a:pPr>
            <a:r>
              <a:rPr lang="ru-RU" sz="1400" dirty="0">
                <a:solidFill>
                  <a:srgbClr val="C00000"/>
                </a:solidFill>
                <a:latin typeface="Calibri" pitchFamily="34" charset="0"/>
                <a:ea typeface="+mn-ea"/>
                <a:cs typeface="Arial" charset="0"/>
              </a:rPr>
              <a:t>Пищевые добавки</a:t>
            </a:r>
            <a:r>
              <a:rPr lang="ru-RU" sz="1400" dirty="0">
                <a:solidFill>
                  <a:prstClr val="black"/>
                </a:solidFill>
                <a:latin typeface="Calibri" pitchFamily="34" charset="0"/>
                <a:ea typeface="+mn-ea"/>
                <a:cs typeface="Arial" charset="0"/>
              </a:rPr>
              <a:t>, </a:t>
            </a:r>
            <a:r>
              <a:rPr lang="ru-RU" sz="1400" dirty="0" err="1">
                <a:solidFill>
                  <a:prstClr val="black"/>
                </a:solidFill>
                <a:latin typeface="Calibri" pitchFamily="34" charset="0"/>
                <a:ea typeface="+mn-ea"/>
                <a:cs typeface="Arial" charset="0"/>
              </a:rPr>
              <a:t>ароматизаторы</a:t>
            </a:r>
            <a:r>
              <a:rPr lang="ru-RU" sz="1400" dirty="0">
                <a:solidFill>
                  <a:prstClr val="black"/>
                </a:solidFill>
                <a:latin typeface="Calibri" pitchFamily="34" charset="0"/>
                <a:ea typeface="+mn-ea"/>
                <a:cs typeface="Arial" charset="0"/>
              </a:rPr>
              <a:t>, биологически активные добавки, употребление которых может </a:t>
            </a:r>
            <a:r>
              <a:rPr lang="ru-RU" sz="1400" dirty="0">
                <a:solidFill>
                  <a:srgbClr val="C00000"/>
                </a:solidFill>
                <a:latin typeface="Calibri" pitchFamily="34" charset="0"/>
                <a:ea typeface="+mn-ea"/>
                <a:cs typeface="Arial" charset="0"/>
              </a:rPr>
              <a:t>вызвать аллергические реакции </a:t>
            </a:r>
            <a:r>
              <a:rPr lang="ru-RU" sz="1400" dirty="0">
                <a:solidFill>
                  <a:prstClr val="black"/>
                </a:solidFill>
                <a:latin typeface="Calibri" pitchFamily="34" charset="0"/>
                <a:ea typeface="+mn-ea"/>
                <a:cs typeface="Arial" charset="0"/>
              </a:rPr>
              <a:t>или противопоказано при отдельных видах заболеваний </a:t>
            </a:r>
            <a:r>
              <a:rPr lang="ru-RU" sz="1400" dirty="0">
                <a:solidFill>
                  <a:srgbClr val="C00000"/>
                </a:solidFill>
                <a:latin typeface="Calibri" pitchFamily="34" charset="0"/>
                <a:ea typeface="+mn-ea"/>
                <a:cs typeface="Arial" charset="0"/>
              </a:rPr>
              <a:t>указываются</a:t>
            </a:r>
            <a:r>
              <a:rPr lang="ru-RU" sz="1400" dirty="0">
                <a:solidFill>
                  <a:prstClr val="black"/>
                </a:solidFill>
                <a:latin typeface="Calibri" pitchFamily="34" charset="0"/>
                <a:ea typeface="+mn-ea"/>
                <a:cs typeface="Arial" charset="0"/>
              </a:rPr>
              <a:t> </a:t>
            </a:r>
            <a:r>
              <a:rPr lang="ru-RU" sz="1400" dirty="0">
                <a:solidFill>
                  <a:srgbClr val="C00000"/>
                </a:solidFill>
                <a:latin typeface="Calibri" pitchFamily="34" charset="0"/>
                <a:ea typeface="+mn-ea"/>
                <a:cs typeface="Arial" charset="0"/>
              </a:rPr>
              <a:t>в составе </a:t>
            </a:r>
            <a:r>
              <a:rPr lang="ru-RU" sz="1400" dirty="0">
                <a:solidFill>
                  <a:prstClr val="black"/>
                </a:solidFill>
                <a:latin typeface="Calibri" pitchFamily="34" charset="0"/>
                <a:ea typeface="+mn-ea"/>
                <a:cs typeface="Arial" charset="0"/>
              </a:rPr>
              <a:t>пищевой продукции независимо от их количества. </a:t>
            </a:r>
            <a:r>
              <a:rPr lang="ru-RU" sz="1400" u="sng" dirty="0">
                <a:solidFill>
                  <a:srgbClr val="C00000"/>
                </a:solidFill>
                <a:latin typeface="Calibri" pitchFamily="34" charset="0"/>
                <a:ea typeface="+mn-ea"/>
                <a:cs typeface="Arial" charset="0"/>
              </a:rPr>
              <a:t>К ним относятся:</a:t>
            </a:r>
            <a:r>
              <a:rPr lang="ru-RU" sz="1400" dirty="0">
                <a:solidFill>
                  <a:prstClr val="black"/>
                </a:solidFill>
                <a:latin typeface="Calibri" pitchFamily="34" charset="0"/>
                <a:ea typeface="+mn-ea"/>
                <a:cs typeface="Arial" charset="0"/>
              </a:rPr>
              <a:t>  </a:t>
            </a:r>
            <a:r>
              <a:rPr lang="ru-RU" sz="1400" i="1" dirty="0" smtClean="0">
                <a:solidFill>
                  <a:srgbClr val="C00000"/>
                </a:solidFill>
                <a:latin typeface="Calibri" pitchFamily="34" charset="0"/>
                <a:ea typeface="+mn-ea"/>
                <a:cs typeface="Arial" charset="0"/>
              </a:rPr>
              <a:t>арахис </a:t>
            </a:r>
            <a:r>
              <a:rPr lang="ru-RU" sz="1400" i="1" dirty="0">
                <a:solidFill>
                  <a:srgbClr val="C00000"/>
                </a:solidFill>
                <a:latin typeface="Calibri" pitchFamily="34" charset="0"/>
                <a:ea typeface="+mn-ea"/>
                <a:cs typeface="Arial" charset="0"/>
              </a:rPr>
              <a:t>и продукты его переработки;  аспартам и аспартам-</a:t>
            </a:r>
            <a:r>
              <a:rPr lang="ru-RU" sz="1400" i="1" dirty="0" err="1">
                <a:solidFill>
                  <a:srgbClr val="C00000"/>
                </a:solidFill>
                <a:latin typeface="Calibri" pitchFamily="34" charset="0"/>
                <a:ea typeface="+mn-ea"/>
                <a:cs typeface="Arial" charset="0"/>
              </a:rPr>
              <a:t>ацесульфама</a:t>
            </a:r>
            <a:r>
              <a:rPr lang="ru-RU" sz="1400" i="1" dirty="0">
                <a:solidFill>
                  <a:srgbClr val="C00000"/>
                </a:solidFill>
                <a:latin typeface="Calibri" pitchFamily="34" charset="0"/>
                <a:ea typeface="+mn-ea"/>
                <a:cs typeface="Arial" charset="0"/>
              </a:rPr>
              <a:t> соль;  горчица и продукты ее переработки; диоксид серы и сульфиты, если их общее содержание составляет более 10 миллиграммов на один килограмм или 10 миллиграммов на один литр в пересчете на диоксид серы; злаки, содержащие </a:t>
            </a:r>
            <a:r>
              <a:rPr lang="ru-RU" sz="1400" i="1" dirty="0" err="1">
                <a:solidFill>
                  <a:srgbClr val="C00000"/>
                </a:solidFill>
                <a:latin typeface="Calibri" pitchFamily="34" charset="0"/>
                <a:ea typeface="+mn-ea"/>
                <a:cs typeface="Arial" charset="0"/>
              </a:rPr>
              <a:t>глютен</a:t>
            </a:r>
            <a:r>
              <a:rPr lang="ru-RU" sz="1400" i="1" dirty="0">
                <a:solidFill>
                  <a:srgbClr val="C00000"/>
                </a:solidFill>
                <a:latin typeface="Calibri" pitchFamily="34" charset="0"/>
                <a:ea typeface="+mn-ea"/>
                <a:cs typeface="Arial" charset="0"/>
              </a:rPr>
              <a:t>, и продукты их переработки;  кунжут и люпин и продукты их переработки; моллюски и ракообразные и продукты их переработки; молоко и продукты его переработки (в том числе лактоза); орехи и продукты их переработки; рыба и продукты ее переработки (кроме рыбного желатина, используемого в качестве основы в препаратах, содержащих витамины и </a:t>
            </a:r>
            <a:r>
              <a:rPr lang="ru-RU" sz="1400" i="1" dirty="0" err="1">
                <a:solidFill>
                  <a:srgbClr val="C00000"/>
                </a:solidFill>
                <a:latin typeface="Calibri" pitchFamily="34" charset="0"/>
                <a:ea typeface="+mn-ea"/>
                <a:cs typeface="Arial" charset="0"/>
              </a:rPr>
              <a:t>каротиноиды</a:t>
            </a:r>
            <a:r>
              <a:rPr lang="ru-RU" sz="1400" i="1" dirty="0">
                <a:solidFill>
                  <a:srgbClr val="C00000"/>
                </a:solidFill>
                <a:latin typeface="Calibri" pitchFamily="34" charset="0"/>
                <a:ea typeface="+mn-ea"/>
                <a:cs typeface="Arial" charset="0"/>
              </a:rPr>
              <a:t>);сельдерей и продукты его переработки; соя и яйца и продукты их переработки.</a:t>
            </a:r>
          </a:p>
          <a:p>
            <a:pPr marL="0" lvl="0" indent="361950" algn="just" defTabSz="914400" eaLnBrk="1" hangingPunct="1">
              <a:spcBef>
                <a:spcPct val="0"/>
              </a:spcBef>
              <a:buNone/>
              <a:defRPr/>
            </a:pPr>
            <a:r>
              <a:rPr lang="ru-RU" sz="1400" dirty="0" smtClean="0">
                <a:solidFill>
                  <a:prstClr val="black"/>
                </a:solidFill>
                <a:latin typeface="Calibri" pitchFamily="34" charset="0"/>
                <a:ea typeface="+mn-ea"/>
                <a:cs typeface="Arial" charset="0"/>
              </a:rPr>
              <a:t>Сведения </a:t>
            </a:r>
            <a:r>
              <a:rPr lang="ru-RU" sz="1400" dirty="0">
                <a:solidFill>
                  <a:prstClr val="black"/>
                </a:solidFill>
                <a:latin typeface="Calibri" pitchFamily="34" charset="0"/>
                <a:ea typeface="+mn-ea"/>
                <a:cs typeface="Arial" charset="0"/>
              </a:rPr>
              <a:t>об аллергенных свойствах компонентов </a:t>
            </a:r>
            <a:r>
              <a:rPr lang="ru-RU" sz="1400" dirty="0">
                <a:solidFill>
                  <a:srgbClr val="C00000"/>
                </a:solidFill>
                <a:latin typeface="Calibri" pitchFamily="34" charset="0"/>
                <a:ea typeface="+mn-ea"/>
                <a:cs typeface="Arial" charset="0"/>
              </a:rPr>
              <a:t>не требуется </a:t>
            </a:r>
            <a:r>
              <a:rPr lang="ru-RU" sz="1400" dirty="0">
                <a:solidFill>
                  <a:prstClr val="black"/>
                </a:solidFill>
                <a:latin typeface="Calibri" pitchFamily="34" charset="0"/>
                <a:ea typeface="+mn-ea"/>
                <a:cs typeface="Arial" charset="0"/>
              </a:rPr>
              <a:t>указывать в маркировке пищевой продукции, за исключением  аспартама и аспартам-</a:t>
            </a:r>
            <a:r>
              <a:rPr lang="ru-RU" sz="1400" dirty="0" err="1">
                <a:solidFill>
                  <a:prstClr val="black"/>
                </a:solidFill>
                <a:latin typeface="Calibri" pitchFamily="34" charset="0"/>
                <a:ea typeface="+mn-ea"/>
                <a:cs typeface="Arial" charset="0"/>
              </a:rPr>
              <a:t>ацесульфама</a:t>
            </a:r>
            <a:r>
              <a:rPr lang="ru-RU" sz="1400" dirty="0">
                <a:solidFill>
                  <a:prstClr val="black"/>
                </a:solidFill>
                <a:latin typeface="Calibri" pitchFamily="34" charset="0"/>
                <a:ea typeface="+mn-ea"/>
                <a:cs typeface="Arial" charset="0"/>
              </a:rPr>
              <a:t> соли, в случае их использования в составе размещается надпись </a:t>
            </a:r>
            <a:r>
              <a:rPr lang="ru-RU" sz="1400" dirty="0">
                <a:solidFill>
                  <a:srgbClr val="C00000"/>
                </a:solidFill>
                <a:latin typeface="Calibri" pitchFamily="34" charset="0"/>
                <a:ea typeface="+mn-ea"/>
                <a:cs typeface="Arial" charset="0"/>
              </a:rPr>
              <a:t>"Содержит источник </a:t>
            </a:r>
            <a:r>
              <a:rPr lang="ru-RU" sz="1400" dirty="0" err="1">
                <a:solidFill>
                  <a:srgbClr val="C00000"/>
                </a:solidFill>
                <a:latin typeface="Calibri" pitchFamily="34" charset="0"/>
                <a:ea typeface="+mn-ea"/>
                <a:cs typeface="Arial" charset="0"/>
              </a:rPr>
              <a:t>фенилаланина</a:t>
            </a:r>
            <a:r>
              <a:rPr lang="ru-RU" sz="1400" dirty="0">
                <a:solidFill>
                  <a:prstClr val="black"/>
                </a:solidFill>
                <a:latin typeface="Calibri" pitchFamily="34" charset="0"/>
                <a:ea typeface="+mn-ea"/>
                <a:cs typeface="Arial" charset="0"/>
              </a:rPr>
              <a:t>".</a:t>
            </a:r>
          </a:p>
          <a:p>
            <a:pPr marL="0" lvl="0" indent="361950" algn="just" defTabSz="914400" eaLnBrk="1" hangingPunct="1">
              <a:spcBef>
                <a:spcPct val="0"/>
              </a:spcBef>
              <a:buNone/>
              <a:defRPr/>
            </a:pPr>
            <a:r>
              <a:rPr lang="ru-RU" sz="1400" dirty="0" smtClean="0">
                <a:solidFill>
                  <a:prstClr val="black"/>
                </a:solidFill>
                <a:latin typeface="Calibri" pitchFamily="34" charset="0"/>
                <a:ea typeface="+mn-ea"/>
                <a:cs typeface="Arial" charset="0"/>
              </a:rPr>
              <a:t>Для </a:t>
            </a:r>
            <a:r>
              <a:rPr lang="ru-RU" sz="1400" dirty="0">
                <a:solidFill>
                  <a:prstClr val="black"/>
                </a:solidFill>
                <a:latin typeface="Calibri" pitchFamily="34" charset="0"/>
                <a:ea typeface="+mn-ea"/>
                <a:cs typeface="Arial" charset="0"/>
              </a:rPr>
              <a:t>продукции, содержащей в своем составе зерновые компоненты, после указания состава продукта допускается размещать надпись «</a:t>
            </a:r>
            <a:r>
              <a:rPr lang="ru-RU" sz="1400" dirty="0">
                <a:solidFill>
                  <a:srgbClr val="C00000"/>
                </a:solidFill>
                <a:latin typeface="Calibri" pitchFamily="34" charset="0"/>
                <a:ea typeface="+mn-ea"/>
                <a:cs typeface="Arial" charset="0"/>
              </a:rPr>
              <a:t>Не содержит </a:t>
            </a:r>
            <a:r>
              <a:rPr lang="ru-RU" sz="1400" dirty="0" err="1">
                <a:solidFill>
                  <a:srgbClr val="C00000"/>
                </a:solidFill>
                <a:latin typeface="Calibri" pitchFamily="34" charset="0"/>
                <a:ea typeface="+mn-ea"/>
                <a:cs typeface="Arial" charset="0"/>
              </a:rPr>
              <a:t>глютена</a:t>
            </a:r>
            <a:r>
              <a:rPr lang="ru-RU" sz="1400" dirty="0">
                <a:solidFill>
                  <a:prstClr val="black"/>
                </a:solidFill>
                <a:latin typeface="Calibri" pitchFamily="34" charset="0"/>
                <a:ea typeface="+mn-ea"/>
                <a:cs typeface="Arial" charset="0"/>
              </a:rPr>
              <a:t>».</a:t>
            </a:r>
          </a:p>
          <a:p>
            <a:pPr marL="0" lvl="0" indent="361950" algn="just" defTabSz="914400" eaLnBrk="1" hangingPunct="1">
              <a:spcBef>
                <a:spcPct val="0"/>
              </a:spcBef>
              <a:buNone/>
              <a:defRPr/>
            </a:pPr>
            <a:r>
              <a:rPr lang="ru-RU" sz="1400" dirty="0" smtClean="0">
                <a:solidFill>
                  <a:prstClr val="black"/>
                </a:solidFill>
                <a:latin typeface="Calibri" pitchFamily="34" charset="0"/>
                <a:ea typeface="+mn-ea"/>
                <a:cs typeface="Arial" charset="0"/>
              </a:rPr>
              <a:t>В </a:t>
            </a:r>
            <a:r>
              <a:rPr lang="ru-RU" sz="1400" dirty="0">
                <a:solidFill>
                  <a:prstClr val="black"/>
                </a:solidFill>
                <a:latin typeface="Calibri" pitchFamily="34" charset="0"/>
                <a:ea typeface="+mn-ea"/>
                <a:cs typeface="Arial" charset="0"/>
              </a:rPr>
              <a:t>случаях, если определенные в п.14 ТР ТС компоненты не использовались при производстве пищевой продукции, но их наличие в продукции полностью исключить невозможно, информация о возможном наличии таких компонентов размещается непосредственно после указания состава продукции.</a:t>
            </a:r>
          </a:p>
          <a:p>
            <a:pPr marL="0" lvl="0" indent="361950" algn="just" defTabSz="914400" eaLnBrk="1" hangingPunct="1">
              <a:spcBef>
                <a:spcPct val="0"/>
              </a:spcBef>
              <a:buNone/>
              <a:defRPr/>
            </a:pPr>
            <a:r>
              <a:rPr lang="ru-RU" sz="1400" dirty="0" smtClean="0">
                <a:solidFill>
                  <a:prstClr val="black"/>
                </a:solidFill>
                <a:latin typeface="Calibri" pitchFamily="34" charset="0"/>
                <a:ea typeface="+mn-ea"/>
                <a:cs typeface="Arial" charset="0"/>
              </a:rPr>
              <a:t>Для  </a:t>
            </a:r>
            <a:r>
              <a:rPr lang="ru-RU" sz="1400" dirty="0">
                <a:solidFill>
                  <a:prstClr val="black"/>
                </a:solidFill>
                <a:latin typeface="Calibri" pitchFamily="34" charset="0"/>
                <a:ea typeface="+mn-ea"/>
                <a:cs typeface="Arial" charset="0"/>
              </a:rPr>
              <a:t>продуктов, содержащих красители (E122, E104, FCF E110, E129, </a:t>
            </a:r>
            <a:r>
              <a:rPr lang="ru-RU" sz="1400" dirty="0" err="1">
                <a:solidFill>
                  <a:prstClr val="black"/>
                </a:solidFill>
                <a:latin typeface="Calibri" pitchFamily="34" charset="0"/>
                <a:ea typeface="+mn-ea"/>
                <a:cs typeface="Arial" charset="0"/>
              </a:rPr>
              <a:t>понсо</a:t>
            </a:r>
            <a:r>
              <a:rPr lang="ru-RU" sz="1400" dirty="0">
                <a:solidFill>
                  <a:prstClr val="black"/>
                </a:solidFill>
                <a:latin typeface="Calibri" pitchFamily="34" charset="0"/>
                <a:ea typeface="+mn-ea"/>
                <a:cs typeface="Arial" charset="0"/>
              </a:rPr>
              <a:t> 4R E124 и </a:t>
            </a:r>
            <a:r>
              <a:rPr lang="ru-RU" sz="1400" dirty="0" err="1">
                <a:solidFill>
                  <a:prstClr val="black"/>
                </a:solidFill>
                <a:latin typeface="Calibri" pitchFamily="34" charset="0"/>
                <a:ea typeface="+mn-ea"/>
                <a:cs typeface="Arial" charset="0"/>
              </a:rPr>
              <a:t>тартразин</a:t>
            </a:r>
            <a:r>
              <a:rPr lang="ru-RU" sz="1400" dirty="0">
                <a:solidFill>
                  <a:prstClr val="black"/>
                </a:solidFill>
                <a:latin typeface="Calibri" pitchFamily="34" charset="0"/>
                <a:ea typeface="+mn-ea"/>
                <a:cs typeface="Arial" charset="0"/>
              </a:rPr>
              <a:t> E102) должна наноситься предупреждающая надпись: Содержит краситель (красители), который (которые) может (могут) оказывать отрицательное влияние на активность и внимание детей.</a:t>
            </a:r>
          </a:p>
          <a:p>
            <a:pPr marL="0" lvl="0" indent="361950" algn="just" defTabSz="914400" eaLnBrk="1" hangingPunct="1">
              <a:spcBef>
                <a:spcPct val="0"/>
              </a:spcBef>
              <a:buNone/>
              <a:defRPr/>
            </a:pPr>
            <a:r>
              <a:rPr lang="ru-RU" sz="1400" dirty="0" smtClean="0">
                <a:solidFill>
                  <a:srgbClr val="C00000"/>
                </a:solidFill>
                <a:latin typeface="Calibri" pitchFamily="34" charset="0"/>
                <a:ea typeface="+mn-ea"/>
                <a:cs typeface="Arial" charset="0"/>
              </a:rPr>
              <a:t>Исключение </a:t>
            </a:r>
            <a:r>
              <a:rPr lang="ru-RU" sz="1400" dirty="0">
                <a:solidFill>
                  <a:srgbClr val="C00000"/>
                </a:solidFill>
                <a:latin typeface="Calibri" pitchFamily="34" charset="0"/>
                <a:ea typeface="+mn-ea"/>
                <a:cs typeface="Arial" charset="0"/>
              </a:rPr>
              <a:t>составляют</a:t>
            </a:r>
            <a:r>
              <a:rPr lang="ru-RU" sz="1400" dirty="0">
                <a:solidFill>
                  <a:prstClr val="black"/>
                </a:solidFill>
                <a:latin typeface="Calibri" pitchFamily="34" charset="0"/>
                <a:ea typeface="+mn-ea"/>
                <a:cs typeface="Arial" charset="0"/>
              </a:rPr>
              <a:t> </a:t>
            </a:r>
            <a:r>
              <a:rPr lang="ru-RU" sz="1400" dirty="0">
                <a:solidFill>
                  <a:srgbClr val="C00000"/>
                </a:solidFill>
                <a:latin typeface="Calibri" pitchFamily="34" charset="0"/>
                <a:ea typeface="+mn-ea"/>
                <a:cs typeface="Arial" charset="0"/>
              </a:rPr>
              <a:t>алкогольные</a:t>
            </a:r>
            <a:r>
              <a:rPr lang="ru-RU" sz="1400" dirty="0">
                <a:solidFill>
                  <a:prstClr val="black"/>
                </a:solidFill>
                <a:latin typeface="Calibri" pitchFamily="34" charset="0"/>
                <a:ea typeface="+mn-ea"/>
                <a:cs typeface="Arial" charset="0"/>
              </a:rPr>
              <a:t> напитки и пищевые продукты, в которых указанные красители используются для маркировки продуктов убоя и мясной продукции либо для маркировки или декоративного окрашивания пасхальных яиц. </a:t>
            </a:r>
          </a:p>
          <a:p>
            <a:endParaRPr lang="ru-RU" dirty="0"/>
          </a:p>
        </p:txBody>
      </p:sp>
      <p:sp>
        <p:nvSpPr>
          <p:cNvPr id="4" name="TextBox 27"/>
          <p:cNvSpPr txBox="1">
            <a:spLocks noChangeArrowheads="1"/>
          </p:cNvSpPr>
          <p:nvPr/>
        </p:nvSpPr>
        <p:spPr bwMode="auto">
          <a:xfrm>
            <a:off x="2041524" y="43610"/>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
        <p:nvSpPr>
          <p:cNvPr id="5" name="Прямоугольник 1"/>
          <p:cNvSpPr>
            <a:spLocks noChangeArrowheads="1"/>
          </p:cNvSpPr>
          <p:nvPr/>
        </p:nvSpPr>
        <p:spPr bwMode="auto">
          <a:xfrm>
            <a:off x="107503" y="846227"/>
            <a:ext cx="8834436" cy="338554"/>
          </a:xfrm>
          <a:prstGeom prst="rect">
            <a:avLst/>
          </a:prstGeom>
          <a:solidFill>
            <a:srgbClr val="FFC000">
              <a:alpha val="31000"/>
            </a:srgb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50000"/>
              </a:spcBef>
              <a:defRPr/>
            </a:pPr>
            <a:r>
              <a:rPr kumimoji="1" lang="ru-RU" sz="1600" b="1" dirty="0">
                <a:solidFill>
                  <a:schemeClr val="tx2"/>
                </a:solidFill>
                <a:latin typeface="Arial" charset="0"/>
                <a:cs typeface="Arial" charset="0"/>
              </a:rPr>
              <a:t>4.4. Общие требования к указанию в маркировке состава пищевой продукции</a:t>
            </a:r>
          </a:p>
        </p:txBody>
      </p:sp>
    </p:spTree>
    <p:extLst>
      <p:ext uri="{BB962C8B-B14F-4D97-AF65-F5344CB8AC3E}">
        <p14:creationId xmlns:p14="http://schemas.microsoft.com/office/powerpoint/2010/main" xmlns="" val="29531877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2651" y="1431002"/>
            <a:ext cx="8729288" cy="5310040"/>
          </a:xfrm>
        </p:spPr>
        <p:txBody>
          <a:bodyPr/>
          <a:lstStyle/>
          <a:p>
            <a:pPr marL="0" lvl="0" indent="361950" algn="just" defTabSz="914400" eaLnBrk="1" hangingPunct="1">
              <a:spcBef>
                <a:spcPct val="0"/>
              </a:spcBef>
              <a:buNone/>
              <a:defRPr/>
            </a:pPr>
            <a:r>
              <a:rPr lang="ru-RU" sz="1500" dirty="0">
                <a:solidFill>
                  <a:srgbClr val="C00000"/>
                </a:solidFill>
                <a:latin typeface="Calibri" pitchFamily="34" charset="0"/>
                <a:ea typeface="+mn-ea"/>
                <a:cs typeface="Arial" charset="0"/>
              </a:rPr>
              <a:t>Количество</a:t>
            </a:r>
            <a:r>
              <a:rPr lang="ru-RU" sz="1500" dirty="0">
                <a:solidFill>
                  <a:prstClr val="black"/>
                </a:solidFill>
                <a:latin typeface="Calibri" pitchFamily="34" charset="0"/>
                <a:ea typeface="+mn-ea"/>
                <a:cs typeface="Arial" charset="0"/>
              </a:rPr>
              <a:t>  указывается в единицах </a:t>
            </a:r>
            <a:r>
              <a:rPr lang="ru-RU" sz="1500" dirty="0">
                <a:solidFill>
                  <a:srgbClr val="C00000"/>
                </a:solidFill>
                <a:latin typeface="Calibri" pitchFamily="34" charset="0"/>
                <a:ea typeface="+mn-ea"/>
                <a:cs typeface="Arial" charset="0"/>
              </a:rPr>
              <a:t>объема, массы  </a:t>
            </a:r>
            <a:r>
              <a:rPr lang="ru-RU" sz="1500" dirty="0">
                <a:solidFill>
                  <a:prstClr val="black"/>
                </a:solidFill>
                <a:latin typeface="Calibri" pitchFamily="34" charset="0"/>
                <a:ea typeface="+mn-ea"/>
                <a:cs typeface="Arial" charset="0"/>
              </a:rPr>
              <a:t>или </a:t>
            </a:r>
            <a:r>
              <a:rPr lang="ru-RU" sz="1500" dirty="0">
                <a:solidFill>
                  <a:srgbClr val="C00000"/>
                </a:solidFill>
                <a:latin typeface="Calibri" pitchFamily="34" charset="0"/>
                <a:ea typeface="+mn-ea"/>
                <a:cs typeface="Arial" charset="0"/>
              </a:rPr>
              <a:t>счета</a:t>
            </a:r>
            <a:r>
              <a:rPr lang="ru-RU" sz="1500" dirty="0">
                <a:solidFill>
                  <a:prstClr val="black"/>
                </a:solidFill>
                <a:latin typeface="Calibri" pitchFamily="34" charset="0"/>
                <a:ea typeface="+mn-ea"/>
                <a:cs typeface="Arial" charset="0"/>
              </a:rPr>
              <a:t>.</a:t>
            </a:r>
          </a:p>
          <a:p>
            <a:pPr marL="0" lvl="0" indent="361950" algn="just" defTabSz="914400" eaLnBrk="1" hangingPunct="1">
              <a:spcBef>
                <a:spcPct val="0"/>
              </a:spcBef>
              <a:buNone/>
              <a:defRPr/>
            </a:pPr>
            <a:r>
              <a:rPr lang="ru-RU" sz="1500" dirty="0" smtClean="0">
                <a:solidFill>
                  <a:srgbClr val="C00000"/>
                </a:solidFill>
                <a:latin typeface="Calibri" pitchFamily="34" charset="0"/>
                <a:ea typeface="+mn-ea"/>
                <a:cs typeface="Arial" charset="0"/>
              </a:rPr>
              <a:t>Выбор </a:t>
            </a:r>
            <a:r>
              <a:rPr lang="ru-RU" sz="1500" dirty="0">
                <a:solidFill>
                  <a:srgbClr val="C00000"/>
                </a:solidFill>
                <a:latin typeface="Calibri" pitchFamily="34" charset="0"/>
                <a:ea typeface="+mn-ea"/>
                <a:cs typeface="Arial" charset="0"/>
              </a:rPr>
              <a:t>величины </a:t>
            </a:r>
            <a:r>
              <a:rPr lang="ru-RU" sz="1500" dirty="0">
                <a:solidFill>
                  <a:prstClr val="black"/>
                </a:solidFill>
                <a:latin typeface="Calibri" pitchFamily="34" charset="0"/>
                <a:ea typeface="+mn-ea"/>
                <a:cs typeface="Arial" charset="0"/>
              </a:rPr>
              <a:t>для указания количества осуществляется с учетом </a:t>
            </a:r>
            <a:r>
              <a:rPr lang="ru-RU" sz="1500" dirty="0">
                <a:solidFill>
                  <a:srgbClr val="C00000"/>
                </a:solidFill>
                <a:latin typeface="Calibri" pitchFamily="34" charset="0"/>
                <a:ea typeface="+mn-ea"/>
                <a:cs typeface="Arial" charset="0"/>
              </a:rPr>
              <a:t>правил</a:t>
            </a:r>
            <a:r>
              <a:rPr lang="ru-RU" sz="1500" dirty="0">
                <a:solidFill>
                  <a:prstClr val="black"/>
                </a:solidFill>
                <a:latin typeface="Calibri" pitchFamily="34" charset="0"/>
                <a:ea typeface="+mn-ea"/>
                <a:cs typeface="Arial" charset="0"/>
              </a:rPr>
              <a:t>:</a:t>
            </a:r>
          </a:p>
          <a:p>
            <a:pPr marL="0" lvl="0" indent="361950" algn="just" defTabSz="914400" eaLnBrk="1" hangingPunct="1">
              <a:spcBef>
                <a:spcPct val="0"/>
              </a:spcBef>
              <a:buNone/>
              <a:defRPr/>
            </a:pPr>
            <a:r>
              <a:rPr lang="ru-RU" sz="1500" dirty="0">
                <a:solidFill>
                  <a:prstClr val="black"/>
                </a:solidFill>
                <a:latin typeface="Calibri" pitchFamily="34" charset="0"/>
                <a:ea typeface="+mn-ea"/>
                <a:cs typeface="Arial" charset="0"/>
              </a:rPr>
              <a:t>- если продукция жидкая, то указывается ее объем;</a:t>
            </a:r>
          </a:p>
          <a:p>
            <a:pPr marL="0" lvl="0" indent="361950" algn="just" defTabSz="914400" eaLnBrk="1" hangingPunct="1">
              <a:spcBef>
                <a:spcPct val="0"/>
              </a:spcBef>
              <a:buNone/>
              <a:defRPr/>
            </a:pPr>
            <a:r>
              <a:rPr lang="ru-RU" sz="1500" dirty="0">
                <a:solidFill>
                  <a:prstClr val="black"/>
                </a:solidFill>
                <a:latin typeface="Calibri" pitchFamily="34" charset="0"/>
                <a:ea typeface="+mn-ea"/>
                <a:cs typeface="Arial" charset="0"/>
              </a:rPr>
              <a:t>- если продукция пастообразная, вязкая, то указывается объем или масса;</a:t>
            </a:r>
          </a:p>
          <a:p>
            <a:pPr marL="0" lvl="0" indent="361950" algn="just" defTabSz="914400" eaLnBrk="1" hangingPunct="1">
              <a:spcBef>
                <a:spcPct val="0"/>
              </a:spcBef>
              <a:buNone/>
              <a:defRPr/>
            </a:pPr>
            <a:r>
              <a:rPr lang="ru-RU" sz="1500" dirty="0">
                <a:solidFill>
                  <a:prstClr val="black"/>
                </a:solidFill>
                <a:latin typeface="Calibri" pitchFamily="34" charset="0"/>
                <a:ea typeface="+mn-ea"/>
                <a:cs typeface="Arial" charset="0"/>
              </a:rPr>
              <a:t>- если продукция твердая, сыпучая, смесь твердого и жидкого вещества, то указывается ее масса.</a:t>
            </a:r>
          </a:p>
          <a:p>
            <a:pPr marL="0" lvl="0" indent="361950" algn="just" defTabSz="914400" eaLnBrk="1" hangingPunct="1">
              <a:spcBef>
                <a:spcPct val="0"/>
              </a:spcBef>
              <a:buNone/>
              <a:defRPr/>
            </a:pPr>
            <a:r>
              <a:rPr lang="ru-RU" sz="1500" dirty="0" smtClean="0">
                <a:solidFill>
                  <a:prstClr val="black"/>
                </a:solidFill>
                <a:latin typeface="Calibri" pitchFamily="34" charset="0"/>
                <a:ea typeface="+mn-ea"/>
                <a:cs typeface="Arial" charset="0"/>
              </a:rPr>
              <a:t>Допускается </a:t>
            </a:r>
            <a:r>
              <a:rPr lang="ru-RU" sz="1500" dirty="0">
                <a:solidFill>
                  <a:srgbClr val="C00000"/>
                </a:solidFill>
                <a:latin typeface="Calibri" pitchFamily="34" charset="0"/>
                <a:ea typeface="+mn-ea"/>
                <a:cs typeface="Arial" charset="0"/>
              </a:rPr>
              <a:t>одновременное указание двух величин количества </a:t>
            </a:r>
            <a:r>
              <a:rPr lang="ru-RU" sz="1500" dirty="0">
                <a:solidFill>
                  <a:prstClr val="black"/>
                </a:solidFill>
                <a:latin typeface="Calibri" pitchFamily="34" charset="0"/>
                <a:ea typeface="+mn-ea"/>
                <a:cs typeface="Arial" charset="0"/>
              </a:rPr>
              <a:t>продукции. </a:t>
            </a:r>
          </a:p>
          <a:p>
            <a:pPr marL="0" lvl="0" indent="361950" algn="just" defTabSz="914400" eaLnBrk="1" hangingPunct="1">
              <a:spcBef>
                <a:spcPct val="0"/>
              </a:spcBef>
              <a:buNone/>
              <a:defRPr/>
            </a:pPr>
            <a:r>
              <a:rPr lang="ru-RU" sz="1500" dirty="0" smtClean="0">
                <a:solidFill>
                  <a:prstClr val="black"/>
                </a:solidFill>
                <a:latin typeface="Calibri" pitchFamily="34" charset="0"/>
                <a:ea typeface="+mn-ea"/>
                <a:cs typeface="Arial" charset="0"/>
              </a:rPr>
              <a:t>Указание </a:t>
            </a:r>
            <a:r>
              <a:rPr lang="ru-RU" sz="1500" dirty="0">
                <a:solidFill>
                  <a:prstClr val="black"/>
                </a:solidFill>
                <a:latin typeface="Calibri" pitchFamily="34" charset="0"/>
                <a:ea typeface="+mn-ea"/>
                <a:cs typeface="Arial" charset="0"/>
              </a:rPr>
              <a:t>количества в </a:t>
            </a:r>
            <a:r>
              <a:rPr lang="ru-RU" sz="1500" dirty="0">
                <a:solidFill>
                  <a:srgbClr val="C00000"/>
                </a:solidFill>
                <a:latin typeface="Calibri" pitchFamily="34" charset="0"/>
                <a:ea typeface="+mn-ea"/>
                <a:cs typeface="Arial" charset="0"/>
              </a:rPr>
              <a:t>групповой упаковке </a:t>
            </a:r>
            <a:r>
              <a:rPr lang="ru-RU" sz="1500" dirty="0">
                <a:solidFill>
                  <a:prstClr val="black"/>
                </a:solidFill>
                <a:latin typeface="Calibri" pitchFamily="34" charset="0"/>
                <a:ea typeface="+mn-ea"/>
                <a:cs typeface="Arial" charset="0"/>
              </a:rPr>
              <a:t>:</a:t>
            </a:r>
          </a:p>
          <a:p>
            <a:pPr marL="0" lvl="0" indent="361950" algn="just" defTabSz="914400" eaLnBrk="1" hangingPunct="1">
              <a:spcBef>
                <a:spcPct val="0"/>
              </a:spcBef>
              <a:buNone/>
              <a:defRPr/>
            </a:pPr>
            <a:r>
              <a:rPr lang="ru-RU" sz="1500" dirty="0">
                <a:solidFill>
                  <a:prstClr val="black"/>
                </a:solidFill>
                <a:latin typeface="Calibri" pitchFamily="34" charset="0"/>
                <a:ea typeface="+mn-ea"/>
                <a:cs typeface="Arial" charset="0"/>
              </a:rPr>
              <a:t>-  если продукция одного наименования упакована в несколько потребительских упаковок, то на групповой упаковке  указываются общее количество продукции и число потребительских упаковок;</a:t>
            </a:r>
          </a:p>
          <a:p>
            <a:pPr marL="0" lvl="0" indent="361950" algn="just" defTabSz="914400" eaLnBrk="1" hangingPunct="1">
              <a:spcBef>
                <a:spcPct val="0"/>
              </a:spcBef>
              <a:buNone/>
              <a:defRPr/>
            </a:pPr>
            <a:r>
              <a:rPr lang="ru-RU" sz="1500" dirty="0">
                <a:solidFill>
                  <a:prstClr val="black"/>
                </a:solidFill>
                <a:latin typeface="Calibri" pitchFamily="34" charset="0"/>
                <a:ea typeface="+mn-ea"/>
                <a:cs typeface="Arial" charset="0"/>
              </a:rPr>
              <a:t>- если свойства групповой упаковки для упакованной продукции позволяют хорошо видеть сведения о количестве продукции и легко подсчитать число потребительских упаковок, то на групповой упаковке допускается их не указывать;</a:t>
            </a:r>
          </a:p>
          <a:p>
            <a:pPr marL="0" lvl="0" indent="361950" algn="just" defTabSz="914400" eaLnBrk="1" hangingPunct="1">
              <a:spcBef>
                <a:spcPct val="0"/>
              </a:spcBef>
              <a:buNone/>
              <a:defRPr/>
            </a:pPr>
            <a:r>
              <a:rPr lang="ru-RU" sz="1500" dirty="0">
                <a:solidFill>
                  <a:prstClr val="black"/>
                </a:solidFill>
                <a:latin typeface="Calibri" pitchFamily="34" charset="0"/>
                <a:ea typeface="+mn-ea"/>
                <a:cs typeface="Arial" charset="0"/>
              </a:rPr>
              <a:t>- если упакованная продукция состоит из нескольких потребительских упаковок с продукцией разных видов и наименований и (или) отдельных изделий различных наименований, то на групповой упаковке упакованной указывают наименование и количество продукции каждой потребительской упаковки и (или) наименование, количество штук либо массу каждого изделия.</a:t>
            </a:r>
          </a:p>
          <a:p>
            <a:pPr marL="0" lvl="0" indent="361950" algn="just" defTabSz="914400" eaLnBrk="1" hangingPunct="1">
              <a:spcBef>
                <a:spcPct val="0"/>
              </a:spcBef>
              <a:buNone/>
              <a:defRPr/>
            </a:pPr>
            <a:r>
              <a:rPr lang="ru-RU" sz="1500" dirty="0" smtClean="0">
                <a:solidFill>
                  <a:srgbClr val="C00000"/>
                </a:solidFill>
                <a:latin typeface="Calibri" pitchFamily="34" charset="0"/>
                <a:ea typeface="+mn-ea"/>
                <a:cs typeface="Arial" charset="0"/>
              </a:rPr>
              <a:t>Количество </a:t>
            </a:r>
            <a:r>
              <a:rPr lang="ru-RU" sz="1500" dirty="0">
                <a:solidFill>
                  <a:srgbClr val="C00000"/>
                </a:solidFill>
                <a:latin typeface="Calibri" pitchFamily="34" charset="0"/>
                <a:ea typeface="+mn-ea"/>
                <a:cs typeface="Arial" charset="0"/>
              </a:rPr>
              <a:t>продукции в  транспортной  упаковке  </a:t>
            </a:r>
            <a:r>
              <a:rPr lang="ru-RU" sz="1500" dirty="0">
                <a:solidFill>
                  <a:prstClr val="black"/>
                </a:solidFill>
                <a:latin typeface="Calibri" pitchFamily="34" charset="0"/>
                <a:ea typeface="+mn-ea"/>
                <a:cs typeface="Arial" charset="0"/>
              </a:rPr>
              <a:t>указывается в единицах </a:t>
            </a:r>
            <a:r>
              <a:rPr lang="ru-RU" sz="1500" dirty="0">
                <a:solidFill>
                  <a:srgbClr val="C00000"/>
                </a:solidFill>
                <a:latin typeface="Calibri" pitchFamily="34" charset="0"/>
                <a:ea typeface="+mn-ea"/>
                <a:cs typeface="Arial" charset="0"/>
              </a:rPr>
              <a:t>объема</a:t>
            </a:r>
            <a:r>
              <a:rPr lang="ru-RU" sz="1500" dirty="0">
                <a:solidFill>
                  <a:prstClr val="black"/>
                </a:solidFill>
                <a:latin typeface="Calibri" pitchFamily="34" charset="0"/>
                <a:ea typeface="+mn-ea"/>
                <a:cs typeface="Arial" charset="0"/>
              </a:rPr>
              <a:t> или </a:t>
            </a:r>
            <a:r>
              <a:rPr lang="ru-RU" sz="1500" dirty="0">
                <a:solidFill>
                  <a:srgbClr val="C00000"/>
                </a:solidFill>
                <a:latin typeface="Calibri" pitchFamily="34" charset="0"/>
                <a:ea typeface="+mn-ea"/>
                <a:cs typeface="Arial" charset="0"/>
              </a:rPr>
              <a:t>массы</a:t>
            </a:r>
            <a:r>
              <a:rPr lang="ru-RU" sz="1500" dirty="0">
                <a:solidFill>
                  <a:prstClr val="black"/>
                </a:solidFill>
                <a:latin typeface="Calibri" pitchFamily="34" charset="0"/>
                <a:ea typeface="+mn-ea"/>
                <a:cs typeface="Arial" charset="0"/>
              </a:rPr>
              <a:t> либо в штуках с указанием количества продукции, помещенной в каждую упаковочную единицу (</a:t>
            </a:r>
            <a:r>
              <a:rPr lang="ru-RU" sz="1500" dirty="0">
                <a:solidFill>
                  <a:srgbClr val="C00000"/>
                </a:solidFill>
                <a:latin typeface="Calibri" pitchFamily="34" charset="0"/>
                <a:ea typeface="+mn-ea"/>
                <a:cs typeface="Arial" charset="0"/>
              </a:rPr>
              <a:t>допускается сокращение данных единиц</a:t>
            </a:r>
            <a:r>
              <a:rPr lang="ru-RU" sz="1500" dirty="0">
                <a:solidFill>
                  <a:prstClr val="black"/>
                </a:solidFill>
                <a:latin typeface="Calibri" pitchFamily="34" charset="0"/>
                <a:ea typeface="+mn-ea"/>
                <a:cs typeface="Arial" charset="0"/>
              </a:rPr>
              <a:t>).</a:t>
            </a:r>
          </a:p>
          <a:p>
            <a:pPr marL="0" lvl="0" indent="361950" algn="just" defTabSz="914400" eaLnBrk="1" hangingPunct="1">
              <a:spcBef>
                <a:spcPct val="0"/>
              </a:spcBef>
              <a:buNone/>
              <a:defRPr/>
            </a:pPr>
            <a:r>
              <a:rPr lang="ru-RU" sz="1500" dirty="0" smtClean="0">
                <a:solidFill>
                  <a:prstClr val="black"/>
                </a:solidFill>
                <a:latin typeface="Calibri" pitchFamily="34" charset="0"/>
                <a:ea typeface="+mn-ea"/>
                <a:cs typeface="Arial" charset="0"/>
              </a:rPr>
              <a:t>В </a:t>
            </a:r>
            <a:r>
              <a:rPr lang="ru-RU" sz="1500" dirty="0">
                <a:solidFill>
                  <a:prstClr val="black"/>
                </a:solidFill>
                <a:latin typeface="Calibri" pitchFamily="34" charset="0"/>
                <a:ea typeface="+mn-ea"/>
                <a:cs typeface="Arial" charset="0"/>
              </a:rPr>
              <a:t>случае, если пищевая продукция помещена в </a:t>
            </a:r>
            <a:r>
              <a:rPr lang="ru-RU" sz="1500" dirty="0">
                <a:solidFill>
                  <a:srgbClr val="C00000"/>
                </a:solidFill>
                <a:latin typeface="Calibri" pitchFamily="34" charset="0"/>
                <a:ea typeface="+mn-ea"/>
                <a:cs typeface="Arial" charset="0"/>
              </a:rPr>
              <a:t>жидкую</a:t>
            </a:r>
            <a:r>
              <a:rPr lang="ru-RU" sz="1500" dirty="0">
                <a:solidFill>
                  <a:prstClr val="black"/>
                </a:solidFill>
                <a:latin typeface="Calibri" pitchFamily="34" charset="0"/>
                <a:ea typeface="+mn-ea"/>
                <a:cs typeface="Arial" charset="0"/>
              </a:rPr>
              <a:t> среду наряду указываются </a:t>
            </a:r>
            <a:r>
              <a:rPr lang="ru-RU" sz="1500" dirty="0">
                <a:solidFill>
                  <a:srgbClr val="C00000"/>
                </a:solidFill>
                <a:latin typeface="Calibri" pitchFamily="34" charset="0"/>
                <a:ea typeface="+mn-ea"/>
                <a:cs typeface="Arial" charset="0"/>
              </a:rPr>
              <a:t>объем или масса пищевой продукции, помещенной в жидкую среду. </a:t>
            </a:r>
          </a:p>
          <a:p>
            <a:pPr marL="0" lvl="0" indent="361950" algn="just" defTabSz="914400" eaLnBrk="1" hangingPunct="1">
              <a:spcBef>
                <a:spcPct val="0"/>
              </a:spcBef>
              <a:buNone/>
              <a:defRPr/>
            </a:pPr>
            <a:r>
              <a:rPr lang="ru-RU" sz="1500" dirty="0" smtClean="0">
                <a:solidFill>
                  <a:srgbClr val="C00000"/>
                </a:solidFill>
                <a:latin typeface="Calibri" pitchFamily="34" charset="0"/>
                <a:ea typeface="+mn-ea"/>
                <a:cs typeface="Arial" charset="0"/>
              </a:rPr>
              <a:t>Не </a:t>
            </a:r>
            <a:r>
              <a:rPr lang="ru-RU" sz="1500" dirty="0">
                <a:solidFill>
                  <a:srgbClr val="C00000"/>
                </a:solidFill>
                <a:latin typeface="Calibri" pitchFamily="34" charset="0"/>
                <a:ea typeface="+mn-ea"/>
                <a:cs typeface="Arial" charset="0"/>
              </a:rPr>
              <a:t>допускается </a:t>
            </a:r>
            <a:r>
              <a:rPr lang="ru-RU" sz="1500" dirty="0">
                <a:solidFill>
                  <a:prstClr val="black"/>
                </a:solidFill>
                <a:latin typeface="Calibri" pitchFamily="34" charset="0"/>
                <a:ea typeface="+mn-ea"/>
                <a:cs typeface="Arial" charset="0"/>
              </a:rPr>
              <a:t>неопределенное указание количества упакованной продукции и указание диапазона значений количества упакованной продукции.</a:t>
            </a:r>
          </a:p>
          <a:p>
            <a:endParaRPr lang="ru-RU" dirty="0"/>
          </a:p>
        </p:txBody>
      </p:sp>
      <p:sp>
        <p:nvSpPr>
          <p:cNvPr id="4" name="TextBox 27"/>
          <p:cNvSpPr txBox="1">
            <a:spLocks noChangeArrowheads="1"/>
          </p:cNvSpPr>
          <p:nvPr/>
        </p:nvSpPr>
        <p:spPr bwMode="auto">
          <a:xfrm>
            <a:off x="2041524" y="75509"/>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
        <p:nvSpPr>
          <p:cNvPr id="5" name="Прямоугольник 1"/>
          <p:cNvSpPr>
            <a:spLocks noChangeArrowheads="1"/>
          </p:cNvSpPr>
          <p:nvPr/>
        </p:nvSpPr>
        <p:spPr bwMode="auto">
          <a:xfrm>
            <a:off x="107503" y="846227"/>
            <a:ext cx="8834436" cy="584775"/>
          </a:xfrm>
          <a:prstGeom prst="rect">
            <a:avLst/>
          </a:prstGeom>
          <a:solidFill>
            <a:srgbClr val="FFC000">
              <a:alpha val="31000"/>
            </a:srgb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50000"/>
              </a:spcBef>
              <a:defRPr/>
            </a:pPr>
            <a:r>
              <a:rPr kumimoji="1" lang="ru-RU" sz="1600" b="1" dirty="0">
                <a:solidFill>
                  <a:schemeClr val="tx2"/>
                </a:solidFill>
                <a:latin typeface="Arial" charset="0"/>
                <a:cs typeface="Arial" charset="0"/>
              </a:rPr>
              <a:t>4.5. Общие требования к указанию в маркировке количества упакованной пищевой продукции</a:t>
            </a:r>
          </a:p>
        </p:txBody>
      </p:sp>
    </p:spTree>
    <p:extLst>
      <p:ext uri="{BB962C8B-B14F-4D97-AF65-F5344CB8AC3E}">
        <p14:creationId xmlns:p14="http://schemas.microsoft.com/office/powerpoint/2010/main" xmlns="" val="21999275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3916" y="1531088"/>
            <a:ext cx="8708022" cy="5082363"/>
          </a:xfrm>
        </p:spPr>
        <p:txBody>
          <a:bodyPr/>
          <a:lstStyle/>
          <a:p>
            <a:pPr lvl="0" indent="361950" defTabSz="914400" eaLnBrk="1" hangingPunct="1">
              <a:defRPr/>
            </a:pPr>
            <a:r>
              <a:rPr lang="ru-RU" sz="1600" dirty="0">
                <a:solidFill>
                  <a:prstClr val="black"/>
                </a:solidFill>
                <a:latin typeface="Times New Roman" panose="02020603050405020304" pitchFamily="18" charset="0"/>
                <a:ea typeface="+mn-ea"/>
                <a:cs typeface="Times New Roman" panose="02020603050405020304" pitchFamily="18" charset="0"/>
              </a:rPr>
              <a:t>Указание в </a:t>
            </a:r>
            <a:r>
              <a:rPr lang="ru-RU" sz="1600" dirty="0">
                <a:solidFill>
                  <a:srgbClr val="C00000"/>
                </a:solidFill>
                <a:latin typeface="Times New Roman" panose="02020603050405020304" pitchFamily="18" charset="0"/>
                <a:ea typeface="+mn-ea"/>
                <a:cs typeface="Times New Roman" panose="02020603050405020304" pitchFamily="18" charset="0"/>
              </a:rPr>
              <a:t>маркировке</a:t>
            </a:r>
            <a:r>
              <a:rPr lang="ru-RU" sz="1600" dirty="0">
                <a:solidFill>
                  <a:prstClr val="black"/>
                </a:solidFill>
                <a:latin typeface="Times New Roman" panose="02020603050405020304" pitchFamily="18" charset="0"/>
                <a:ea typeface="+mn-ea"/>
                <a:cs typeface="Times New Roman" panose="02020603050405020304" pitchFamily="18" charset="0"/>
              </a:rPr>
              <a:t> пищевой продукции даты ее изготовления в зависимости от срока ее годности осуществляется с использованием следующих слов:</a:t>
            </a:r>
            <a:br>
              <a:rPr lang="ru-RU" sz="1600" dirty="0">
                <a:solidFill>
                  <a:prstClr val="black"/>
                </a:solidFill>
                <a:latin typeface="Times New Roman" panose="02020603050405020304" pitchFamily="18" charset="0"/>
                <a:ea typeface="+mn-ea"/>
                <a:cs typeface="Times New Roman" panose="02020603050405020304" pitchFamily="18" charset="0"/>
              </a:rPr>
            </a:br>
            <a:r>
              <a:rPr lang="ru-RU" sz="1600" dirty="0">
                <a:solidFill>
                  <a:prstClr val="black"/>
                </a:solidFill>
                <a:latin typeface="Times New Roman" panose="02020603050405020304" pitchFamily="18" charset="0"/>
                <a:ea typeface="+mn-ea"/>
                <a:cs typeface="Times New Roman" panose="02020603050405020304" pitchFamily="18" charset="0"/>
              </a:rPr>
              <a:t>- "дата изготовления" с указанием часа, числа, месяца при сроке годности до 72 часов;</a:t>
            </a:r>
            <a:br>
              <a:rPr lang="ru-RU" sz="1600" dirty="0">
                <a:solidFill>
                  <a:prstClr val="black"/>
                </a:solidFill>
                <a:latin typeface="Times New Roman" panose="02020603050405020304" pitchFamily="18" charset="0"/>
                <a:ea typeface="+mn-ea"/>
                <a:cs typeface="Times New Roman" panose="02020603050405020304" pitchFamily="18" charset="0"/>
              </a:rPr>
            </a:br>
            <a:r>
              <a:rPr lang="ru-RU" sz="1600" dirty="0">
                <a:solidFill>
                  <a:prstClr val="black"/>
                </a:solidFill>
                <a:latin typeface="Times New Roman" panose="02020603050405020304" pitchFamily="18" charset="0"/>
                <a:ea typeface="+mn-ea"/>
                <a:cs typeface="Times New Roman" panose="02020603050405020304" pitchFamily="18" charset="0"/>
              </a:rPr>
              <a:t>- "дата изготовления" с указанием числа, месяца, года при сроке годности от 72 часов до трех месяцев;</a:t>
            </a:r>
            <a:br>
              <a:rPr lang="ru-RU" sz="1600" dirty="0">
                <a:solidFill>
                  <a:prstClr val="black"/>
                </a:solidFill>
                <a:latin typeface="Times New Roman" panose="02020603050405020304" pitchFamily="18" charset="0"/>
                <a:ea typeface="+mn-ea"/>
                <a:cs typeface="Times New Roman" panose="02020603050405020304" pitchFamily="18" charset="0"/>
              </a:rPr>
            </a:br>
            <a:r>
              <a:rPr lang="ru-RU" sz="1600" dirty="0">
                <a:solidFill>
                  <a:prstClr val="black"/>
                </a:solidFill>
                <a:latin typeface="Times New Roman" panose="02020603050405020304" pitchFamily="18" charset="0"/>
                <a:ea typeface="+mn-ea"/>
                <a:cs typeface="Times New Roman" panose="02020603050405020304" pitchFamily="18" charset="0"/>
              </a:rPr>
              <a:t>- "дата изготовления" с указанием месяца, года или числа, месяца, года при сроке годности три месяца и более;</a:t>
            </a:r>
            <a:br>
              <a:rPr lang="ru-RU" sz="1600" dirty="0">
                <a:solidFill>
                  <a:prstClr val="black"/>
                </a:solidFill>
                <a:latin typeface="Times New Roman" panose="02020603050405020304" pitchFamily="18" charset="0"/>
                <a:ea typeface="+mn-ea"/>
                <a:cs typeface="Times New Roman" panose="02020603050405020304" pitchFamily="18" charset="0"/>
              </a:rPr>
            </a:br>
            <a:r>
              <a:rPr lang="ru-RU" sz="1600" dirty="0">
                <a:solidFill>
                  <a:prstClr val="black"/>
                </a:solidFill>
                <a:latin typeface="Times New Roman" panose="02020603050405020304" pitchFamily="18" charset="0"/>
                <a:ea typeface="+mn-ea"/>
                <a:cs typeface="Times New Roman" panose="02020603050405020304" pitchFamily="18" charset="0"/>
              </a:rPr>
              <a:t>- "год изготовления" - для сахара.</a:t>
            </a:r>
            <a:br>
              <a:rPr lang="ru-RU" sz="1600" dirty="0">
                <a:solidFill>
                  <a:prstClr val="black"/>
                </a:solidFill>
                <a:latin typeface="Times New Roman" panose="02020603050405020304" pitchFamily="18" charset="0"/>
                <a:ea typeface="+mn-ea"/>
                <a:cs typeface="Times New Roman" panose="02020603050405020304" pitchFamily="18" charset="0"/>
              </a:rPr>
            </a:br>
            <a:r>
              <a:rPr lang="ru-RU" sz="1600" dirty="0">
                <a:solidFill>
                  <a:prstClr val="black"/>
                </a:solidFill>
                <a:latin typeface="Times New Roman" panose="02020603050405020304" pitchFamily="18" charset="0"/>
                <a:ea typeface="+mn-ea"/>
                <a:cs typeface="Times New Roman" panose="02020603050405020304" pitchFamily="18" charset="0"/>
              </a:rPr>
              <a:t>После слов "</a:t>
            </a:r>
            <a:r>
              <a:rPr lang="ru-RU" sz="1600" dirty="0">
                <a:solidFill>
                  <a:srgbClr val="C00000"/>
                </a:solidFill>
                <a:latin typeface="Times New Roman" panose="02020603050405020304" pitchFamily="18" charset="0"/>
                <a:ea typeface="+mn-ea"/>
                <a:cs typeface="Times New Roman" panose="02020603050405020304" pitchFamily="18" charset="0"/>
              </a:rPr>
              <a:t>дата изготовления</a:t>
            </a:r>
            <a:r>
              <a:rPr lang="ru-RU" sz="1600" dirty="0">
                <a:solidFill>
                  <a:prstClr val="black"/>
                </a:solidFill>
                <a:latin typeface="Times New Roman" panose="02020603050405020304" pitchFamily="18" charset="0"/>
                <a:ea typeface="+mn-ea"/>
                <a:cs typeface="Times New Roman" panose="02020603050405020304" pitchFamily="18" charset="0"/>
              </a:rPr>
              <a:t>" указывается </a:t>
            </a:r>
            <a:r>
              <a:rPr lang="ru-RU" sz="1600" dirty="0">
                <a:solidFill>
                  <a:srgbClr val="C00000"/>
                </a:solidFill>
                <a:latin typeface="Times New Roman" panose="02020603050405020304" pitchFamily="18" charset="0"/>
                <a:ea typeface="+mn-ea"/>
                <a:cs typeface="Times New Roman" panose="02020603050405020304" pitchFamily="18" charset="0"/>
              </a:rPr>
              <a:t>дата изготовления </a:t>
            </a:r>
            <a:r>
              <a:rPr lang="ru-RU" sz="1600" dirty="0">
                <a:solidFill>
                  <a:prstClr val="black"/>
                </a:solidFill>
                <a:latin typeface="Times New Roman" panose="02020603050405020304" pitchFamily="18" charset="0"/>
                <a:ea typeface="+mn-ea"/>
                <a:cs typeface="Times New Roman" panose="02020603050405020304" pitchFamily="18" charset="0"/>
              </a:rPr>
              <a:t>пищевой продукции или </a:t>
            </a:r>
            <a:r>
              <a:rPr lang="ru-RU" sz="1600" dirty="0">
                <a:solidFill>
                  <a:srgbClr val="C00000"/>
                </a:solidFill>
                <a:latin typeface="Times New Roman" panose="02020603050405020304" pitchFamily="18" charset="0"/>
                <a:ea typeface="+mn-ea"/>
                <a:cs typeface="Times New Roman" panose="02020603050405020304" pitchFamily="18" charset="0"/>
              </a:rPr>
              <a:t>место нанесения этой даты </a:t>
            </a:r>
            <a:r>
              <a:rPr lang="ru-RU" sz="1600" dirty="0">
                <a:solidFill>
                  <a:prstClr val="black"/>
                </a:solidFill>
                <a:latin typeface="Times New Roman" panose="02020603050405020304" pitchFamily="18" charset="0"/>
                <a:ea typeface="+mn-ea"/>
                <a:cs typeface="Times New Roman" panose="02020603050405020304" pitchFamily="18" charset="0"/>
              </a:rPr>
              <a:t>на потребительскую упаковку.</a:t>
            </a:r>
            <a:br>
              <a:rPr lang="ru-RU" sz="1600" dirty="0">
                <a:solidFill>
                  <a:prstClr val="black"/>
                </a:solidFill>
                <a:latin typeface="Times New Roman" panose="02020603050405020304" pitchFamily="18" charset="0"/>
                <a:ea typeface="+mn-ea"/>
                <a:cs typeface="Times New Roman" panose="02020603050405020304" pitchFamily="18" charset="0"/>
              </a:rPr>
            </a:br>
            <a:r>
              <a:rPr lang="ru-RU" sz="1600" dirty="0">
                <a:solidFill>
                  <a:prstClr val="black"/>
                </a:solidFill>
                <a:latin typeface="Times New Roman" panose="02020603050405020304" pitchFamily="18" charset="0"/>
                <a:ea typeface="+mn-ea"/>
                <a:cs typeface="Times New Roman" panose="02020603050405020304" pitchFamily="18" charset="0"/>
              </a:rPr>
              <a:t>Слова "</a:t>
            </a:r>
            <a:r>
              <a:rPr lang="ru-RU" sz="1600" dirty="0">
                <a:solidFill>
                  <a:srgbClr val="C00000"/>
                </a:solidFill>
                <a:latin typeface="Times New Roman" panose="02020603050405020304" pitchFamily="18" charset="0"/>
                <a:ea typeface="+mn-ea"/>
                <a:cs typeface="Times New Roman" panose="02020603050405020304" pitchFamily="18" charset="0"/>
              </a:rPr>
              <a:t>дата изготовления</a:t>
            </a:r>
            <a:r>
              <a:rPr lang="ru-RU" sz="1600" dirty="0">
                <a:solidFill>
                  <a:prstClr val="black"/>
                </a:solidFill>
                <a:latin typeface="Times New Roman" panose="02020603050405020304" pitchFamily="18" charset="0"/>
                <a:ea typeface="+mn-ea"/>
                <a:cs typeface="Times New Roman" panose="02020603050405020304" pitchFamily="18" charset="0"/>
              </a:rPr>
              <a:t>" в маркировке пищевой продукции могут быть заменены словами "</a:t>
            </a:r>
            <a:r>
              <a:rPr lang="ru-RU" sz="1600" dirty="0">
                <a:solidFill>
                  <a:srgbClr val="C00000"/>
                </a:solidFill>
                <a:latin typeface="Times New Roman" panose="02020603050405020304" pitchFamily="18" charset="0"/>
                <a:ea typeface="+mn-ea"/>
                <a:cs typeface="Times New Roman" panose="02020603050405020304" pitchFamily="18" charset="0"/>
              </a:rPr>
              <a:t>дата производства</a:t>
            </a:r>
            <a:r>
              <a:rPr lang="ru-RU" sz="1600" dirty="0">
                <a:solidFill>
                  <a:prstClr val="black"/>
                </a:solidFill>
                <a:latin typeface="Times New Roman" panose="02020603050405020304" pitchFamily="18" charset="0"/>
                <a:ea typeface="+mn-ea"/>
                <a:cs typeface="Times New Roman" panose="02020603050405020304" pitchFamily="18" charset="0"/>
              </a:rPr>
              <a:t>" или аналогичными по смыслу словами.</a:t>
            </a:r>
            <a:br>
              <a:rPr lang="ru-RU" sz="1600" dirty="0">
                <a:solidFill>
                  <a:prstClr val="black"/>
                </a:solidFill>
                <a:latin typeface="Times New Roman" panose="02020603050405020304" pitchFamily="18" charset="0"/>
                <a:ea typeface="+mn-ea"/>
                <a:cs typeface="Times New Roman" panose="02020603050405020304" pitchFamily="18" charset="0"/>
              </a:rPr>
            </a:br>
            <a:r>
              <a:rPr lang="ru-RU" sz="1600" dirty="0">
                <a:solidFill>
                  <a:prstClr val="black"/>
                </a:solidFill>
                <a:latin typeface="Times New Roman" panose="02020603050405020304" pitchFamily="18" charset="0"/>
                <a:ea typeface="+mn-ea"/>
                <a:cs typeface="Times New Roman" panose="02020603050405020304" pitchFamily="18" charset="0"/>
              </a:rPr>
              <a:t>В технических регламентах Таможенного союза на отдельные виды пищевой продукции вместо слов "дата изготовления" могут быть установлены </a:t>
            </a:r>
            <a:r>
              <a:rPr lang="ru-RU" sz="1600" dirty="0">
                <a:solidFill>
                  <a:srgbClr val="C00000"/>
                </a:solidFill>
                <a:latin typeface="Times New Roman" panose="02020603050405020304" pitchFamily="18" charset="0"/>
                <a:ea typeface="+mn-ea"/>
                <a:cs typeface="Times New Roman" panose="02020603050405020304" pitchFamily="18" charset="0"/>
              </a:rPr>
              <a:t>иные понятия</a:t>
            </a:r>
            <a:r>
              <a:rPr lang="ru-RU" sz="1600" dirty="0">
                <a:solidFill>
                  <a:prstClr val="black"/>
                </a:solidFill>
                <a:latin typeface="Times New Roman" panose="02020603050405020304" pitchFamily="18" charset="0"/>
                <a:ea typeface="+mn-ea"/>
                <a:cs typeface="Times New Roman" panose="02020603050405020304" pitchFamily="18" charset="0"/>
              </a:rPr>
              <a:t>, определяющие </a:t>
            </a:r>
            <a:r>
              <a:rPr lang="ru-RU" sz="1600" dirty="0">
                <a:solidFill>
                  <a:srgbClr val="C00000"/>
                </a:solidFill>
                <a:latin typeface="Times New Roman" panose="02020603050405020304" pitchFamily="18" charset="0"/>
                <a:ea typeface="+mn-ea"/>
                <a:cs typeface="Times New Roman" panose="02020603050405020304" pitchFamily="18" charset="0"/>
              </a:rPr>
              <a:t>дату окончания технологического процесса производства </a:t>
            </a:r>
            <a:r>
              <a:rPr lang="ru-RU" sz="1600" dirty="0">
                <a:solidFill>
                  <a:prstClr val="black"/>
                </a:solidFill>
                <a:latin typeface="Times New Roman" panose="02020603050405020304" pitchFamily="18" charset="0"/>
                <a:ea typeface="+mn-ea"/>
                <a:cs typeface="Times New Roman" panose="02020603050405020304" pitchFamily="18" charset="0"/>
              </a:rPr>
              <a:t>отдельных видов пищевой продукции, например дата розлива напитков, дата сортировки яиц, год урожая сельскохозяйственных культур, год сбора дикорастущих фруктов, орехов, продукции пчеловодства.</a:t>
            </a:r>
            <a:br>
              <a:rPr lang="ru-RU" sz="1600" dirty="0">
                <a:solidFill>
                  <a:prstClr val="black"/>
                </a:solidFill>
                <a:latin typeface="Times New Roman" panose="02020603050405020304" pitchFamily="18" charset="0"/>
                <a:ea typeface="+mn-ea"/>
                <a:cs typeface="Times New Roman" panose="02020603050405020304" pitchFamily="18" charset="0"/>
              </a:rPr>
            </a:br>
            <a:r>
              <a:rPr lang="ru-RU" sz="1600" dirty="0">
                <a:solidFill>
                  <a:srgbClr val="C00000"/>
                </a:solidFill>
                <a:latin typeface="Times New Roman" panose="02020603050405020304" pitchFamily="18" charset="0"/>
                <a:ea typeface="+mn-ea"/>
                <a:cs typeface="Times New Roman" panose="02020603050405020304" pitchFamily="18" charset="0"/>
              </a:rPr>
              <a:t>Дополнительные требования </a:t>
            </a:r>
            <a:r>
              <a:rPr lang="ru-RU" sz="1600" dirty="0">
                <a:solidFill>
                  <a:prstClr val="black"/>
                </a:solidFill>
                <a:latin typeface="Times New Roman" panose="02020603050405020304" pitchFamily="18" charset="0"/>
                <a:ea typeface="+mn-ea"/>
                <a:cs typeface="Times New Roman" panose="02020603050405020304" pitchFamily="18" charset="0"/>
              </a:rPr>
              <a:t>к указанию даты изготовления пищевой продукции, не противоречащие требованиям ТР ТС, могут быть установлены в технических регламентах Таможенного союза на отдельные виды пищевой продукции.</a:t>
            </a:r>
            <a:br>
              <a:rPr lang="ru-RU" sz="1600" dirty="0">
                <a:solidFill>
                  <a:prstClr val="black"/>
                </a:solidFill>
                <a:latin typeface="Times New Roman" panose="02020603050405020304" pitchFamily="18" charset="0"/>
                <a:ea typeface="+mn-ea"/>
                <a:cs typeface="Times New Roman" panose="02020603050405020304" pitchFamily="18" charset="0"/>
              </a:rPr>
            </a:br>
            <a:endParaRPr lang="ru-RU" sz="1600" dirty="0"/>
          </a:p>
        </p:txBody>
      </p:sp>
      <p:sp>
        <p:nvSpPr>
          <p:cNvPr id="4" name="TextBox 27"/>
          <p:cNvSpPr txBox="1">
            <a:spLocks noChangeArrowheads="1"/>
          </p:cNvSpPr>
          <p:nvPr/>
        </p:nvSpPr>
        <p:spPr bwMode="auto">
          <a:xfrm>
            <a:off x="2041524" y="75509"/>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
        <p:nvSpPr>
          <p:cNvPr id="5" name="Прямоугольник 1"/>
          <p:cNvSpPr>
            <a:spLocks noChangeArrowheads="1"/>
          </p:cNvSpPr>
          <p:nvPr/>
        </p:nvSpPr>
        <p:spPr bwMode="auto">
          <a:xfrm>
            <a:off x="107503" y="846227"/>
            <a:ext cx="8834436" cy="584775"/>
          </a:xfrm>
          <a:prstGeom prst="rect">
            <a:avLst/>
          </a:prstGeom>
          <a:solidFill>
            <a:srgbClr val="FFC000">
              <a:alpha val="31000"/>
            </a:srgb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50000"/>
              </a:spcBef>
              <a:defRPr/>
            </a:pPr>
            <a:r>
              <a:rPr kumimoji="1" lang="ru-RU" sz="1600" b="1" dirty="0">
                <a:solidFill>
                  <a:schemeClr val="tx2"/>
                </a:solidFill>
                <a:latin typeface="Arial" charset="0"/>
                <a:cs typeface="Arial" charset="0"/>
              </a:rPr>
              <a:t>4.6. Общие требования к указанию в маркировке даты изготовления пищевой продукции</a:t>
            </a:r>
          </a:p>
        </p:txBody>
      </p:sp>
    </p:spTree>
    <p:extLst>
      <p:ext uri="{BB962C8B-B14F-4D97-AF65-F5344CB8AC3E}">
        <p14:creationId xmlns:p14="http://schemas.microsoft.com/office/powerpoint/2010/main" xmlns="" val="38193479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Прямоугольник 1"/>
          <p:cNvSpPr>
            <a:spLocks noChangeArrowheads="1"/>
          </p:cNvSpPr>
          <p:nvPr/>
        </p:nvSpPr>
        <p:spPr bwMode="auto">
          <a:xfrm>
            <a:off x="251272" y="1340768"/>
            <a:ext cx="8713216" cy="5016758"/>
          </a:xfrm>
          <a:prstGeom prst="rect">
            <a:avLst/>
          </a:prstGeom>
          <a:solidFill>
            <a:schemeClr val="bg1">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defTabSz="914400">
              <a:defRPr/>
            </a:pPr>
            <a:r>
              <a:rPr lang="ru-RU" sz="1600" dirty="0">
                <a:solidFill>
                  <a:prstClr val="black"/>
                </a:solidFill>
                <a:latin typeface="Calibri" pitchFamily="34" charset="0"/>
              </a:rPr>
              <a:t>     Указание в </a:t>
            </a:r>
            <a:r>
              <a:rPr lang="ru-RU" sz="1600" dirty="0">
                <a:solidFill>
                  <a:srgbClr val="C00000"/>
                </a:solidFill>
                <a:latin typeface="Calibri" pitchFamily="34" charset="0"/>
              </a:rPr>
              <a:t>маркировке</a:t>
            </a:r>
            <a:r>
              <a:rPr lang="ru-RU" sz="1600" dirty="0">
                <a:solidFill>
                  <a:prstClr val="black"/>
                </a:solidFill>
                <a:latin typeface="Calibri" pitchFamily="34" charset="0"/>
              </a:rPr>
              <a:t> продукции срока ее годности осуществляется с использованием :</a:t>
            </a:r>
          </a:p>
          <a:p>
            <a:pPr defTabSz="914400">
              <a:defRPr/>
            </a:pPr>
            <a:r>
              <a:rPr lang="ru-RU" sz="1600" dirty="0">
                <a:solidFill>
                  <a:prstClr val="black"/>
                </a:solidFill>
                <a:latin typeface="Calibri" pitchFamily="34" charset="0"/>
              </a:rPr>
              <a:t>	- "годен до" с указанием часа, числа, месяца при сроке ее годности до 72 часов;</a:t>
            </a:r>
          </a:p>
          <a:p>
            <a:pPr defTabSz="914400">
              <a:defRPr/>
            </a:pPr>
            <a:r>
              <a:rPr lang="ru-RU" sz="1600" dirty="0">
                <a:solidFill>
                  <a:prstClr val="black"/>
                </a:solidFill>
                <a:latin typeface="Calibri" pitchFamily="34" charset="0"/>
              </a:rPr>
              <a:t>	- "годен до" с указанием числа, месяца, года при сроке ее годности от 72 часов до трех месяцев;</a:t>
            </a:r>
          </a:p>
          <a:p>
            <a:pPr defTabSz="914400">
              <a:defRPr/>
            </a:pPr>
            <a:r>
              <a:rPr lang="ru-RU" sz="1600" dirty="0">
                <a:solidFill>
                  <a:prstClr val="black"/>
                </a:solidFill>
                <a:latin typeface="Calibri" pitchFamily="34" charset="0"/>
              </a:rPr>
              <a:t>	- "годен до конца" с указанием месяца, года или "годен до" с указанием числа, месяца, года при сроке ее годности не менее трех месяцев.</a:t>
            </a:r>
          </a:p>
          <a:p>
            <a:pPr defTabSz="914400">
              <a:defRPr/>
            </a:pPr>
            <a:r>
              <a:rPr lang="ru-RU" sz="1600" dirty="0">
                <a:solidFill>
                  <a:prstClr val="black"/>
                </a:solidFill>
                <a:latin typeface="Calibri" pitchFamily="34" charset="0"/>
              </a:rPr>
              <a:t>	В целях указания срока годности пищевой продукции может использоваться слово "годен" с указанием количества суток, месяцев или лет либо при сроке годности до 72 часов слово "годен" с указанием количества часов.</a:t>
            </a:r>
          </a:p>
          <a:p>
            <a:pPr defTabSz="914400">
              <a:defRPr/>
            </a:pPr>
            <a:r>
              <a:rPr lang="ru-RU" sz="1600" dirty="0">
                <a:solidFill>
                  <a:prstClr val="black"/>
                </a:solidFill>
                <a:latin typeface="Calibri" pitchFamily="34" charset="0"/>
              </a:rPr>
              <a:t>	После слов "годен до", "годен", "годен до конца" указывается или срок годности пищевой продукции, или место нанесения этого срока на упаковку.</a:t>
            </a:r>
          </a:p>
          <a:p>
            <a:pPr defTabSz="914400">
              <a:defRPr/>
            </a:pPr>
            <a:r>
              <a:rPr lang="ru-RU" sz="1600" dirty="0">
                <a:solidFill>
                  <a:prstClr val="black"/>
                </a:solidFill>
                <a:latin typeface="Calibri" pitchFamily="34" charset="0"/>
              </a:rPr>
              <a:t>	Маркировка продукции, в отношении которой изготовителем устанавливается неограниченный срок годности, должна дополняться надписью </a:t>
            </a:r>
            <a:r>
              <a:rPr lang="ru-RU" sz="1600" dirty="0">
                <a:solidFill>
                  <a:srgbClr val="C00000"/>
                </a:solidFill>
                <a:latin typeface="Calibri" pitchFamily="34" charset="0"/>
              </a:rPr>
              <a:t>"Срок годности не ограничен при соблюдении условий хранения".</a:t>
            </a:r>
          </a:p>
          <a:p>
            <a:pPr defTabSz="914400">
              <a:defRPr/>
            </a:pPr>
            <a:r>
              <a:rPr lang="ru-RU" sz="1600" dirty="0">
                <a:solidFill>
                  <a:prstClr val="black"/>
                </a:solidFill>
                <a:latin typeface="Calibri" pitchFamily="34" charset="0"/>
              </a:rPr>
              <a:t>	Слова "годен до", "годен", "годен до конца" в маркировке пищевой продукции могут быть заменены словами "</a:t>
            </a:r>
            <a:r>
              <a:rPr lang="ru-RU" sz="1600" dirty="0">
                <a:solidFill>
                  <a:srgbClr val="C00000"/>
                </a:solidFill>
                <a:latin typeface="Calibri" pitchFamily="34" charset="0"/>
              </a:rPr>
              <a:t>срок годности", </a:t>
            </a:r>
            <a:r>
              <a:rPr lang="ru-RU" sz="1600" dirty="0">
                <a:solidFill>
                  <a:prstClr val="black"/>
                </a:solidFill>
                <a:latin typeface="Calibri" pitchFamily="34" charset="0"/>
              </a:rPr>
              <a:t>"</a:t>
            </a:r>
            <a:r>
              <a:rPr lang="ru-RU" sz="1600" dirty="0">
                <a:solidFill>
                  <a:srgbClr val="C00000"/>
                </a:solidFill>
                <a:latin typeface="Calibri" pitchFamily="34" charset="0"/>
              </a:rPr>
              <a:t>употребить до" </a:t>
            </a:r>
            <a:r>
              <a:rPr lang="ru-RU" sz="1600" dirty="0">
                <a:solidFill>
                  <a:prstClr val="black"/>
                </a:solidFill>
                <a:latin typeface="Calibri" pitchFamily="34" charset="0"/>
              </a:rPr>
              <a:t>или аналогичными по смыслу словами.</a:t>
            </a:r>
          </a:p>
          <a:p>
            <a:pPr defTabSz="914400">
              <a:defRPr/>
            </a:pPr>
            <a:r>
              <a:rPr lang="ru-RU" sz="1600" dirty="0">
                <a:solidFill>
                  <a:prstClr val="black"/>
                </a:solidFill>
                <a:latin typeface="Calibri" pitchFamily="34" charset="0"/>
              </a:rPr>
              <a:t> 	Дополнительные требования к указанию срока годности пищевой продукции, не противоречащие требованиям настоящего технического регламента Таможенного союза, могут быть установлены в технических регламентах Таможенного союза на отдельные виды пищевой продукции.</a:t>
            </a:r>
          </a:p>
        </p:txBody>
      </p:sp>
      <p:sp>
        <p:nvSpPr>
          <p:cNvPr id="7" name="Text Box 23"/>
          <p:cNvSpPr txBox="1">
            <a:spLocks noChangeArrowheads="1"/>
          </p:cNvSpPr>
          <p:nvPr/>
        </p:nvSpPr>
        <p:spPr bwMode="auto">
          <a:xfrm>
            <a:off x="179512" y="908720"/>
            <a:ext cx="8856984" cy="338554"/>
          </a:xfrm>
          <a:prstGeom prst="rect">
            <a:avLst/>
          </a:prstGeom>
          <a:solidFill>
            <a:schemeClr val="accent5">
              <a:lumMod val="20000"/>
              <a:lumOff val="80000"/>
            </a:scheme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a:spAutoFit/>
          </a:bodyPr>
          <a:lstStyle/>
          <a:p>
            <a:pPr algn="ctr" defTabSz="914400">
              <a:defRPr/>
            </a:pPr>
            <a:r>
              <a:rPr lang="ru-RU" sz="1600" dirty="0">
                <a:solidFill>
                  <a:srgbClr val="002060"/>
                </a:solidFill>
                <a:latin typeface="Arial" charset="0"/>
              </a:rPr>
              <a:t>4.7. Общие требования к указанию в маркировке срока годности пищевой продукции</a:t>
            </a:r>
          </a:p>
        </p:txBody>
      </p:sp>
      <p:sp>
        <p:nvSpPr>
          <p:cNvPr id="8" name="Rectangle 14"/>
          <p:cNvSpPr>
            <a:spLocks noChangeArrowheads="1"/>
          </p:cNvSpPr>
          <p:nvPr/>
        </p:nvSpPr>
        <p:spPr bwMode="auto">
          <a:xfrm>
            <a:off x="173483" y="44624"/>
            <a:ext cx="8863013" cy="75882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6"/>
          </a:lnRef>
          <a:fillRef idx="2">
            <a:schemeClr val="accent6"/>
          </a:fillRef>
          <a:effectRef idx="1">
            <a:schemeClr val="accent6"/>
          </a:effectRef>
          <a:fontRef idx="minor">
            <a:schemeClr val="dk1"/>
          </a:fontRef>
        </p:style>
        <p:txBody>
          <a:bodyPr/>
          <a:lstStyle/>
          <a:p>
            <a:pPr algn="ctr" defTabSz="914400" fontAlgn="auto">
              <a:spcBef>
                <a:spcPts val="0"/>
              </a:spcBef>
              <a:spcAft>
                <a:spcPts val="0"/>
              </a:spcAft>
              <a:defRPr/>
            </a:pPr>
            <a:r>
              <a:rPr lang="ru-RU" sz="1600" b="1" dirty="0">
                <a:solidFill>
                  <a:srgbClr val="0070C0"/>
                </a:solidFill>
                <a:latin typeface="Arial" pitchFamily="34" charset="0"/>
                <a:ea typeface="+mj-ea"/>
                <a:cs typeface="Arial" pitchFamily="34" charset="0"/>
              </a:rPr>
              <a:t>Технический регламент Таможенного союза </a:t>
            </a:r>
            <a:br>
              <a:rPr lang="ru-RU" sz="1600" b="1" dirty="0">
                <a:solidFill>
                  <a:srgbClr val="0070C0"/>
                </a:solidFill>
                <a:latin typeface="Arial" pitchFamily="34" charset="0"/>
                <a:ea typeface="+mj-ea"/>
                <a:cs typeface="Arial" pitchFamily="34" charset="0"/>
              </a:rPr>
            </a:br>
            <a:r>
              <a:rPr lang="ru-RU" sz="1600" b="1" dirty="0">
                <a:solidFill>
                  <a:srgbClr val="0070C0"/>
                </a:solidFill>
                <a:latin typeface="Arial" pitchFamily="34" charset="0"/>
                <a:ea typeface="+mj-ea"/>
                <a:cs typeface="Arial" pitchFamily="34" charset="0"/>
              </a:rPr>
              <a:t>«Пищевая продукция в части ее маркировки» ТР ТС 022/2011</a:t>
            </a:r>
          </a:p>
          <a:p>
            <a:pPr algn="ctr" defTabSz="914400" fontAlgn="auto">
              <a:spcBef>
                <a:spcPts val="0"/>
              </a:spcBef>
              <a:spcAft>
                <a:spcPts val="0"/>
              </a:spcAft>
              <a:defRPr/>
            </a:pPr>
            <a:endParaRPr lang="ru-RU" sz="1600" b="1" dirty="0">
              <a:solidFill>
                <a:srgbClr val="0070C0"/>
              </a:solidFill>
              <a:latin typeface="Arial" pitchFamily="34" charset="0"/>
              <a:ea typeface="+mj-ea"/>
              <a:cs typeface="Arial" pitchFamily="34" charset="0"/>
            </a:endParaRPr>
          </a:p>
        </p:txBody>
      </p:sp>
    </p:spTree>
    <p:extLst>
      <p:ext uri="{BB962C8B-B14F-4D97-AF65-F5344CB8AC3E}">
        <p14:creationId xmlns:p14="http://schemas.microsoft.com/office/powerpoint/2010/main" xmlns="" val="578564896"/>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Прямоугольник 1"/>
          <p:cNvSpPr>
            <a:spLocks noChangeArrowheads="1"/>
          </p:cNvSpPr>
          <p:nvPr/>
        </p:nvSpPr>
        <p:spPr bwMode="auto">
          <a:xfrm>
            <a:off x="179512" y="1484784"/>
            <a:ext cx="8784976" cy="5262979"/>
          </a:xfrm>
          <a:prstGeom prst="rect">
            <a:avLst/>
          </a:prstGeom>
          <a:solidFill>
            <a:schemeClr val="bg1">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defTabSz="914400">
              <a:defRPr/>
            </a:pPr>
            <a:r>
              <a:rPr lang="ru-RU" sz="1400" dirty="0">
                <a:solidFill>
                  <a:prstClr val="black"/>
                </a:solidFill>
                <a:latin typeface="Calibri" pitchFamily="34" charset="0"/>
              </a:rPr>
              <a:t>       </a:t>
            </a:r>
            <a:r>
              <a:rPr lang="ru-RU" sz="1400" dirty="0">
                <a:solidFill>
                  <a:srgbClr val="C00000"/>
                </a:solidFill>
                <a:latin typeface="Calibri" pitchFamily="34" charset="0"/>
              </a:rPr>
              <a:t>Наименование и место </a:t>
            </a:r>
            <a:r>
              <a:rPr lang="ru-RU" sz="1400" dirty="0">
                <a:solidFill>
                  <a:prstClr val="black"/>
                </a:solidFill>
                <a:latin typeface="Calibri" pitchFamily="34" charset="0"/>
              </a:rPr>
              <a:t>нахождения изготовителя продукции указываются в маркировке независимо от производства продукции на территории государств - членов  ТС или  </a:t>
            </a:r>
            <a:r>
              <a:rPr lang="ru-RU" sz="1400" dirty="0">
                <a:solidFill>
                  <a:srgbClr val="C00000"/>
                </a:solidFill>
                <a:latin typeface="Calibri" pitchFamily="34" charset="0"/>
              </a:rPr>
              <a:t>поставляемой из третьих стран</a:t>
            </a:r>
            <a:r>
              <a:rPr lang="ru-RU" sz="1400" dirty="0">
                <a:solidFill>
                  <a:prstClr val="black"/>
                </a:solidFill>
                <a:latin typeface="Calibri" pitchFamily="34" charset="0"/>
              </a:rPr>
              <a:t>. </a:t>
            </a:r>
          </a:p>
          <a:p>
            <a:pPr defTabSz="914400">
              <a:defRPr/>
            </a:pPr>
            <a:r>
              <a:rPr lang="ru-RU" sz="1400" dirty="0">
                <a:solidFill>
                  <a:prstClr val="black"/>
                </a:solidFill>
                <a:latin typeface="Calibri" pitchFamily="34" charset="0"/>
              </a:rPr>
              <a:t>       В </a:t>
            </a:r>
            <a:r>
              <a:rPr lang="ru-RU" sz="1400" dirty="0">
                <a:solidFill>
                  <a:srgbClr val="C00000"/>
                </a:solidFill>
                <a:latin typeface="Calibri" pitchFamily="34" charset="0"/>
              </a:rPr>
              <a:t>информации</a:t>
            </a:r>
            <a:r>
              <a:rPr lang="ru-RU" sz="1400" dirty="0">
                <a:solidFill>
                  <a:prstClr val="black"/>
                </a:solidFill>
                <a:latin typeface="Calibri" pitchFamily="34" charset="0"/>
              </a:rPr>
              <a:t>, предоставляемой потребителю  используется </a:t>
            </a:r>
            <a:r>
              <a:rPr lang="ru-RU" sz="1400" dirty="0">
                <a:solidFill>
                  <a:srgbClr val="C00000"/>
                </a:solidFill>
                <a:latin typeface="Calibri" pitchFamily="34" charset="0"/>
              </a:rPr>
              <a:t>официально</a:t>
            </a:r>
            <a:r>
              <a:rPr lang="ru-RU" sz="1400" dirty="0">
                <a:solidFill>
                  <a:prstClr val="black"/>
                </a:solidFill>
                <a:latin typeface="Calibri" pitchFamily="34" charset="0"/>
              </a:rPr>
              <a:t> зарегистрированное наименование и место нахождения (адрес, включая страну) изготовителя. При несовпадении с адресом изготовителя также указывают адрес(а) производств(а) и лица, уполномоченного изготовителем на принятие претензий от потребителей (приобретателей) на ее территории (при наличии).</a:t>
            </a:r>
          </a:p>
          <a:p>
            <a:pPr defTabSz="914400">
              <a:defRPr/>
            </a:pPr>
            <a:r>
              <a:rPr lang="ru-RU" sz="1400" dirty="0">
                <a:solidFill>
                  <a:prstClr val="black"/>
                </a:solidFill>
                <a:latin typeface="Calibri" pitchFamily="34" charset="0"/>
              </a:rPr>
              <a:t>       </a:t>
            </a:r>
            <a:r>
              <a:rPr lang="ru-RU" sz="1400" dirty="0">
                <a:solidFill>
                  <a:srgbClr val="C00000"/>
                </a:solidFill>
                <a:latin typeface="Calibri" pitchFamily="34" charset="0"/>
              </a:rPr>
              <a:t>Информацию о наименовании </a:t>
            </a:r>
            <a:r>
              <a:rPr lang="ru-RU" sz="1400" dirty="0">
                <a:solidFill>
                  <a:prstClr val="black"/>
                </a:solidFill>
                <a:latin typeface="Calibri" pitchFamily="34" charset="0"/>
              </a:rPr>
              <a:t>места нахождения изготовителя продукции, поставляемой из </a:t>
            </a:r>
            <a:r>
              <a:rPr lang="ru-RU" sz="1400" dirty="0">
                <a:solidFill>
                  <a:srgbClr val="C00000"/>
                </a:solidFill>
                <a:latin typeface="Calibri" pitchFamily="34" charset="0"/>
              </a:rPr>
              <a:t>третьих</a:t>
            </a:r>
            <a:r>
              <a:rPr lang="ru-RU" sz="1400" dirty="0">
                <a:solidFill>
                  <a:prstClr val="black"/>
                </a:solidFill>
                <a:latin typeface="Calibri" pitchFamily="34" charset="0"/>
              </a:rPr>
              <a:t> </a:t>
            </a:r>
            <a:r>
              <a:rPr lang="ru-RU" sz="1400" dirty="0">
                <a:solidFill>
                  <a:srgbClr val="C00000"/>
                </a:solidFill>
                <a:latin typeface="Calibri" pitchFamily="34" charset="0"/>
              </a:rPr>
              <a:t>стран</a:t>
            </a:r>
            <a:r>
              <a:rPr lang="ru-RU" sz="1400" dirty="0">
                <a:solidFill>
                  <a:prstClr val="black"/>
                </a:solidFill>
                <a:latin typeface="Calibri" pitchFamily="34" charset="0"/>
              </a:rPr>
              <a:t>, допускается указывать </a:t>
            </a:r>
            <a:r>
              <a:rPr lang="ru-RU" sz="1400" dirty="0">
                <a:solidFill>
                  <a:srgbClr val="C00000"/>
                </a:solidFill>
                <a:latin typeface="Calibri" pitchFamily="34" charset="0"/>
              </a:rPr>
              <a:t>буквами латинского алфавита </a:t>
            </a:r>
            <a:r>
              <a:rPr lang="ru-RU" sz="1400" dirty="0">
                <a:solidFill>
                  <a:prstClr val="black"/>
                </a:solidFill>
                <a:latin typeface="Calibri" pitchFamily="34" charset="0"/>
              </a:rPr>
              <a:t>и арабскими цифрами или на государственном(ых) языке(ах) страны по месту нахождения изготовителя пищевой продукции при условии указания наименования страны на русском языке.</a:t>
            </a:r>
          </a:p>
          <a:p>
            <a:pPr defTabSz="914400">
              <a:defRPr/>
            </a:pPr>
            <a:r>
              <a:rPr lang="ru-RU" sz="1400" dirty="0">
                <a:solidFill>
                  <a:prstClr val="black"/>
                </a:solidFill>
                <a:latin typeface="Calibri" pitchFamily="34" charset="0"/>
              </a:rPr>
              <a:t>       В маркировке пищевой продукции, производство которой осуществляется </a:t>
            </a:r>
            <a:r>
              <a:rPr lang="ru-RU" sz="1400" dirty="0">
                <a:solidFill>
                  <a:srgbClr val="C00000"/>
                </a:solidFill>
                <a:latin typeface="Calibri" pitchFamily="34" charset="0"/>
              </a:rPr>
              <a:t>несколькими</a:t>
            </a:r>
            <a:r>
              <a:rPr lang="ru-RU" sz="1400" dirty="0">
                <a:solidFill>
                  <a:prstClr val="black"/>
                </a:solidFill>
                <a:latin typeface="Calibri" pitchFamily="34" charset="0"/>
              </a:rPr>
              <a:t> </a:t>
            </a:r>
            <a:r>
              <a:rPr lang="ru-RU" sz="1400" dirty="0">
                <a:solidFill>
                  <a:srgbClr val="C00000"/>
                </a:solidFill>
                <a:latin typeface="Calibri" pitchFamily="34" charset="0"/>
              </a:rPr>
              <a:t>изготовителями</a:t>
            </a:r>
            <a:r>
              <a:rPr lang="ru-RU" sz="1400" dirty="0">
                <a:solidFill>
                  <a:prstClr val="black"/>
                </a:solidFill>
                <a:latin typeface="Calibri" pitchFamily="34" charset="0"/>
              </a:rPr>
              <a:t>, могут быть указаны наименование и место нахождения каждого изготовителя при условии, что способ доведения до потребителей (приобретателей) </a:t>
            </a:r>
            <a:r>
              <a:rPr lang="ru-RU" sz="1400" dirty="0">
                <a:solidFill>
                  <a:srgbClr val="C00000"/>
                </a:solidFill>
                <a:latin typeface="Calibri" pitchFamily="34" charset="0"/>
              </a:rPr>
              <a:t>информации</a:t>
            </a:r>
            <a:r>
              <a:rPr lang="ru-RU" sz="1400" dirty="0">
                <a:solidFill>
                  <a:prstClr val="black"/>
                </a:solidFill>
                <a:latin typeface="Calibri" pitchFamily="34" charset="0"/>
              </a:rPr>
              <a:t> о </a:t>
            </a:r>
            <a:r>
              <a:rPr lang="ru-RU" sz="1400" dirty="0">
                <a:solidFill>
                  <a:srgbClr val="C00000"/>
                </a:solidFill>
                <a:latin typeface="Calibri" pitchFamily="34" charset="0"/>
              </a:rPr>
              <a:t>каждом изготовителе</a:t>
            </a:r>
            <a:r>
              <a:rPr lang="ru-RU" sz="1400" dirty="0">
                <a:solidFill>
                  <a:prstClr val="black"/>
                </a:solidFill>
                <a:latin typeface="Calibri" pitchFamily="34" charset="0"/>
              </a:rPr>
              <a:t>, например использование букв, цифр, символов, выделений шрифтом иного начертания, должен позволять однозначно определять изготовителя конкретной пищевой продукции.</a:t>
            </a:r>
          </a:p>
          <a:p>
            <a:pPr defTabSz="914400">
              <a:defRPr/>
            </a:pPr>
            <a:endParaRPr lang="ru-RU" sz="1400" dirty="0">
              <a:solidFill>
                <a:prstClr val="black"/>
              </a:solidFill>
              <a:latin typeface="Calibri" pitchFamily="34" charset="0"/>
            </a:endParaRPr>
          </a:p>
          <a:p>
            <a:pPr defTabSz="914400">
              <a:defRPr/>
            </a:pPr>
            <a:endParaRPr lang="ru-RU" sz="1400" dirty="0">
              <a:solidFill>
                <a:prstClr val="black"/>
              </a:solidFill>
              <a:latin typeface="Calibri" pitchFamily="34" charset="0"/>
            </a:endParaRPr>
          </a:p>
          <a:p>
            <a:pPr defTabSz="914400">
              <a:defRPr/>
            </a:pPr>
            <a:endParaRPr lang="ru-RU" sz="1400" dirty="0">
              <a:solidFill>
                <a:prstClr val="black"/>
              </a:solidFill>
              <a:latin typeface="Calibri" pitchFamily="34" charset="0"/>
            </a:endParaRPr>
          </a:p>
          <a:p>
            <a:pPr defTabSz="914400">
              <a:defRPr/>
            </a:pPr>
            <a:endParaRPr lang="ru-RU" sz="1400" dirty="0">
              <a:solidFill>
                <a:prstClr val="black"/>
              </a:solidFill>
              <a:latin typeface="Calibri" pitchFamily="34" charset="0"/>
            </a:endParaRPr>
          </a:p>
          <a:p>
            <a:pPr defTabSz="914400">
              <a:defRPr/>
            </a:pPr>
            <a:endParaRPr lang="ru-RU" sz="1400" dirty="0">
              <a:solidFill>
                <a:prstClr val="black"/>
              </a:solidFill>
              <a:latin typeface="Calibri" pitchFamily="34" charset="0"/>
            </a:endParaRPr>
          </a:p>
          <a:p>
            <a:pPr defTabSz="914400">
              <a:defRPr/>
            </a:pPr>
            <a:endParaRPr lang="ru-RU" sz="1400" dirty="0">
              <a:solidFill>
                <a:prstClr val="black"/>
              </a:solidFill>
              <a:latin typeface="Calibri" pitchFamily="34" charset="0"/>
            </a:endParaRPr>
          </a:p>
          <a:p>
            <a:pPr algn="just" defTabSz="914400">
              <a:defRPr/>
            </a:pPr>
            <a:r>
              <a:rPr lang="ru-RU" sz="1400" dirty="0">
                <a:solidFill>
                  <a:prstClr val="black"/>
                </a:solidFill>
                <a:latin typeface="Calibri" pitchFamily="34" charset="0"/>
              </a:rPr>
              <a:t>      Если у изготовителя имеется </a:t>
            </a:r>
            <a:r>
              <a:rPr lang="ru-RU" sz="1400" dirty="0">
                <a:solidFill>
                  <a:srgbClr val="C00000"/>
                </a:solidFill>
                <a:latin typeface="Calibri" pitchFamily="34" charset="0"/>
              </a:rPr>
              <a:t>уполномоченное изготовителем лицо</a:t>
            </a:r>
            <a:r>
              <a:rPr lang="ru-RU" sz="1400" dirty="0">
                <a:solidFill>
                  <a:prstClr val="black"/>
                </a:solidFill>
                <a:latin typeface="Calibri" pitchFamily="34" charset="0"/>
              </a:rPr>
              <a:t>, наименование и место нахождения такого уполномоченного изготовителем лица должны быть указаны в маркировке продукции.</a:t>
            </a:r>
          </a:p>
          <a:p>
            <a:pPr defTabSz="914400">
              <a:defRPr/>
            </a:pPr>
            <a:r>
              <a:rPr lang="ru-RU" sz="1400" dirty="0">
                <a:solidFill>
                  <a:prstClr val="black"/>
                </a:solidFill>
                <a:latin typeface="Calibri" pitchFamily="34" charset="0"/>
              </a:rPr>
              <a:t>        В  маркировке  продукции из </a:t>
            </a:r>
            <a:r>
              <a:rPr lang="ru-RU" sz="1400" dirty="0">
                <a:solidFill>
                  <a:srgbClr val="C00000"/>
                </a:solidFill>
                <a:latin typeface="Calibri" pitchFamily="34" charset="0"/>
              </a:rPr>
              <a:t>третьих</a:t>
            </a:r>
            <a:r>
              <a:rPr lang="ru-RU" sz="1400" dirty="0">
                <a:solidFill>
                  <a:prstClr val="black"/>
                </a:solidFill>
                <a:latin typeface="Calibri" pitchFamily="34" charset="0"/>
              </a:rPr>
              <a:t> </a:t>
            </a:r>
            <a:r>
              <a:rPr lang="ru-RU" sz="1400" dirty="0">
                <a:solidFill>
                  <a:srgbClr val="C00000"/>
                </a:solidFill>
                <a:latin typeface="Calibri" pitchFamily="34" charset="0"/>
              </a:rPr>
              <a:t>стран</a:t>
            </a:r>
            <a:r>
              <a:rPr lang="ru-RU" sz="1400" dirty="0">
                <a:solidFill>
                  <a:prstClr val="black"/>
                </a:solidFill>
                <a:latin typeface="Calibri" pitchFamily="34" charset="0"/>
              </a:rPr>
              <a:t> указывается наименование и место нахождения </a:t>
            </a:r>
            <a:r>
              <a:rPr lang="ru-RU" sz="1400" dirty="0">
                <a:solidFill>
                  <a:srgbClr val="C00000"/>
                </a:solidFill>
                <a:latin typeface="Calibri" pitchFamily="34" charset="0"/>
              </a:rPr>
              <a:t>импортера</a:t>
            </a:r>
            <a:r>
              <a:rPr lang="ru-RU" sz="1400" dirty="0">
                <a:solidFill>
                  <a:prstClr val="black"/>
                </a:solidFill>
                <a:latin typeface="Calibri" pitchFamily="34" charset="0"/>
              </a:rPr>
              <a:t>.</a:t>
            </a:r>
            <a:endParaRPr lang="ru-RU" sz="1400" dirty="0">
              <a:solidFill>
                <a:srgbClr val="002060"/>
              </a:solidFill>
            </a:endParaRPr>
          </a:p>
        </p:txBody>
      </p:sp>
      <p:sp>
        <p:nvSpPr>
          <p:cNvPr id="7" name="Text Box 23"/>
          <p:cNvSpPr txBox="1">
            <a:spLocks noChangeArrowheads="1"/>
          </p:cNvSpPr>
          <p:nvPr/>
        </p:nvSpPr>
        <p:spPr bwMode="auto">
          <a:xfrm>
            <a:off x="179512" y="908720"/>
            <a:ext cx="8856984" cy="584775"/>
          </a:xfrm>
          <a:prstGeom prst="rect">
            <a:avLst/>
          </a:prstGeom>
          <a:solidFill>
            <a:schemeClr val="accent5">
              <a:lumMod val="20000"/>
              <a:lumOff val="80000"/>
            </a:scheme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a:spAutoFit/>
          </a:bodyPr>
          <a:lstStyle/>
          <a:p>
            <a:pPr algn="just" defTabSz="914400">
              <a:defRPr/>
            </a:pPr>
            <a:r>
              <a:rPr lang="ru-RU" sz="1600" dirty="0">
                <a:solidFill>
                  <a:srgbClr val="002060"/>
                </a:solidFill>
                <a:latin typeface="Arial" charset="0"/>
              </a:rPr>
              <a:t>4.8. Общие требования к указанию в маркировке наименования и места нахождения изготовителя пищевой продукции, уполномоченного изготовителем лица, импортера</a:t>
            </a:r>
          </a:p>
        </p:txBody>
      </p:sp>
      <p:sp>
        <p:nvSpPr>
          <p:cNvPr id="8" name="Rectangle 14"/>
          <p:cNvSpPr>
            <a:spLocks noChangeArrowheads="1"/>
          </p:cNvSpPr>
          <p:nvPr/>
        </p:nvSpPr>
        <p:spPr bwMode="auto">
          <a:xfrm>
            <a:off x="173483" y="116632"/>
            <a:ext cx="8863013" cy="75882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6"/>
          </a:lnRef>
          <a:fillRef idx="2">
            <a:schemeClr val="accent6"/>
          </a:fillRef>
          <a:effectRef idx="1">
            <a:schemeClr val="accent6"/>
          </a:effectRef>
          <a:fontRef idx="minor">
            <a:schemeClr val="dk1"/>
          </a:fontRef>
        </p:style>
        <p:txBody>
          <a:bodyPr/>
          <a:lstStyle/>
          <a:p>
            <a:pPr algn="ctr" defTabSz="914400" fontAlgn="auto">
              <a:spcBef>
                <a:spcPts val="0"/>
              </a:spcBef>
              <a:spcAft>
                <a:spcPts val="0"/>
              </a:spcAft>
              <a:defRPr/>
            </a:pPr>
            <a:r>
              <a:rPr lang="ru-RU" sz="1600" b="1" dirty="0">
                <a:solidFill>
                  <a:srgbClr val="0070C0"/>
                </a:solidFill>
                <a:latin typeface="Arial" pitchFamily="34" charset="0"/>
                <a:ea typeface="+mj-ea"/>
                <a:cs typeface="Arial" pitchFamily="34" charset="0"/>
              </a:rPr>
              <a:t>Технический регламент Таможенного союза </a:t>
            </a:r>
            <a:br>
              <a:rPr lang="ru-RU" sz="1600" b="1" dirty="0">
                <a:solidFill>
                  <a:srgbClr val="0070C0"/>
                </a:solidFill>
                <a:latin typeface="Arial" pitchFamily="34" charset="0"/>
                <a:ea typeface="+mj-ea"/>
                <a:cs typeface="Arial" pitchFamily="34" charset="0"/>
              </a:rPr>
            </a:br>
            <a:r>
              <a:rPr lang="ru-RU" sz="1600" b="1" dirty="0">
                <a:solidFill>
                  <a:srgbClr val="0070C0"/>
                </a:solidFill>
                <a:latin typeface="Arial" pitchFamily="34" charset="0"/>
                <a:ea typeface="+mj-ea"/>
                <a:cs typeface="Arial" pitchFamily="34" charset="0"/>
              </a:rPr>
              <a:t>«Пищевая продукция в части ее маркировки» ТР ТС 022/2011</a:t>
            </a:r>
          </a:p>
          <a:p>
            <a:pPr algn="ctr" defTabSz="914400" fontAlgn="auto">
              <a:spcBef>
                <a:spcPts val="0"/>
              </a:spcBef>
              <a:spcAft>
                <a:spcPts val="0"/>
              </a:spcAft>
              <a:defRPr/>
            </a:pPr>
            <a:endParaRPr lang="ru-RU" sz="1600" b="1" dirty="0">
              <a:solidFill>
                <a:srgbClr val="0070C0"/>
              </a:solidFill>
              <a:latin typeface="Arial" pitchFamily="34" charset="0"/>
              <a:ea typeface="+mj-ea"/>
              <a:cs typeface="Arial" pitchFamily="34" charset="0"/>
            </a:endParaRPr>
          </a:p>
        </p:txBody>
      </p:sp>
      <p:sp>
        <p:nvSpPr>
          <p:cNvPr id="5" name="Скругленный прямоугольник 4"/>
          <p:cNvSpPr/>
          <p:nvPr/>
        </p:nvSpPr>
        <p:spPr>
          <a:xfrm>
            <a:off x="250825" y="4797425"/>
            <a:ext cx="8677275" cy="1079500"/>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ru-RU" sz="1400" b="1" dirty="0">
                <a:solidFill>
                  <a:prstClr val="white"/>
                </a:solidFill>
              </a:rPr>
              <a:t> </a:t>
            </a:r>
            <a:r>
              <a:rPr lang="ru-RU" sz="1400" dirty="0">
                <a:solidFill>
                  <a:srgbClr val="002060"/>
                </a:solidFill>
              </a:rPr>
              <a:t>Продукты, упакованные </a:t>
            </a:r>
            <a:r>
              <a:rPr lang="ru-RU" sz="1400" dirty="0">
                <a:solidFill>
                  <a:srgbClr val="C00000"/>
                </a:solidFill>
              </a:rPr>
              <a:t>не в месте их изготовления </a:t>
            </a:r>
            <a:r>
              <a:rPr lang="ru-RU" sz="1400" dirty="0">
                <a:solidFill>
                  <a:srgbClr val="002060"/>
                </a:solidFill>
              </a:rPr>
              <a:t>(за исключением упаковывания продукции в потребительскую упаковку в розничной торговле), должны содержать информацию об изготовителе и юридическом лице или индивидуальном предпринимателе, осуществляющих упаковывание пищевой продукции не в месте ее изготовления для ее последующей реализации или по заказу другого </a:t>
            </a:r>
          </a:p>
          <a:p>
            <a:pPr algn="ctr" defTabSz="914400">
              <a:defRPr/>
            </a:pPr>
            <a:r>
              <a:rPr lang="ru-RU" sz="1400" dirty="0">
                <a:solidFill>
                  <a:srgbClr val="002060"/>
                </a:solidFill>
              </a:rPr>
              <a:t>юридического лица или индивидуального предпринимателя</a:t>
            </a:r>
            <a:r>
              <a:rPr lang="ru-RU" sz="1400" b="1" dirty="0">
                <a:solidFill>
                  <a:srgbClr val="002060"/>
                </a:solidFill>
              </a:rPr>
              <a:t>.</a:t>
            </a:r>
            <a:endParaRPr lang="ru-RU" sz="1400" b="1" dirty="0">
              <a:solidFill>
                <a:srgbClr val="002060"/>
              </a:solidFill>
              <a:latin typeface="Arial" charset="0"/>
              <a:cs typeface="Arial" charset="0"/>
            </a:endParaRPr>
          </a:p>
        </p:txBody>
      </p:sp>
    </p:spTree>
    <p:extLst>
      <p:ext uri="{BB962C8B-B14F-4D97-AF65-F5344CB8AC3E}">
        <p14:creationId xmlns:p14="http://schemas.microsoft.com/office/powerpoint/2010/main" xmlns="" val="1873927157"/>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Прямоугольник 1"/>
          <p:cNvSpPr>
            <a:spLocks noChangeArrowheads="1"/>
          </p:cNvSpPr>
          <p:nvPr/>
        </p:nvSpPr>
        <p:spPr bwMode="auto">
          <a:xfrm>
            <a:off x="179512" y="1412776"/>
            <a:ext cx="8784976" cy="5401479"/>
          </a:xfrm>
          <a:prstGeom prst="rect">
            <a:avLst/>
          </a:prstGeom>
          <a:solidFill>
            <a:schemeClr val="bg1">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defTabSz="914400">
              <a:defRPr/>
            </a:pPr>
            <a:r>
              <a:rPr lang="ru-RU" sz="1500" dirty="0">
                <a:solidFill>
                  <a:prstClr val="black"/>
                </a:solidFill>
                <a:latin typeface="Calibri" pitchFamily="34" charset="0"/>
              </a:rPr>
              <a:t>     Пищевая </a:t>
            </a:r>
            <a:r>
              <a:rPr lang="ru-RU" sz="1500" dirty="0">
                <a:solidFill>
                  <a:srgbClr val="C00000"/>
                </a:solidFill>
                <a:latin typeface="Calibri" pitchFamily="34" charset="0"/>
              </a:rPr>
              <a:t>ценность</a:t>
            </a:r>
            <a:r>
              <a:rPr lang="ru-RU" sz="1500" dirty="0">
                <a:solidFill>
                  <a:prstClr val="black"/>
                </a:solidFill>
                <a:latin typeface="Calibri" pitchFamily="34" charset="0"/>
              </a:rPr>
              <a:t> пищевой продукции, указываемая в ее маркировке, включает:</a:t>
            </a:r>
          </a:p>
          <a:p>
            <a:pPr defTabSz="914400">
              <a:defRPr/>
            </a:pPr>
            <a:r>
              <a:rPr lang="ru-RU" sz="1500" dirty="0">
                <a:solidFill>
                  <a:srgbClr val="C00000"/>
                </a:solidFill>
                <a:latin typeface="Calibri" pitchFamily="34" charset="0"/>
              </a:rPr>
              <a:t>энергетическую ценность (калорийность); количество белков, жиров, углеводов; количество витаминов и минеральных веществ.</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Пищевая ценность </a:t>
            </a:r>
            <a:r>
              <a:rPr lang="ru-RU" sz="1500" dirty="0">
                <a:solidFill>
                  <a:prstClr val="black"/>
                </a:solidFill>
                <a:latin typeface="Calibri" pitchFamily="34" charset="0"/>
              </a:rPr>
              <a:t>ароматизаторов, жевательной резинки, кофе, природной минеральной воды, бутилированной питьевой воды, пищевых добавок, пищевой продукции в сыром виде (грибов, продуктов убоя продуктивных животных и птицы, рыбы, овощей (включая картофель), фруктов (включая ягоды)), поваренной соли, пряностей, специй, уксуса, чая может </a:t>
            </a:r>
            <a:r>
              <a:rPr lang="ru-RU" sz="1500" dirty="0">
                <a:solidFill>
                  <a:srgbClr val="C00000"/>
                </a:solidFill>
                <a:latin typeface="Calibri" pitchFamily="34" charset="0"/>
              </a:rPr>
              <a:t>не указываться.</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Пищевая ценность </a:t>
            </a:r>
            <a:r>
              <a:rPr lang="ru-RU" sz="1500" dirty="0">
                <a:solidFill>
                  <a:prstClr val="black"/>
                </a:solidFill>
                <a:latin typeface="Calibri" pitchFamily="34" charset="0"/>
              </a:rPr>
              <a:t>продукции должна быть приведена в расчете на 100 граммов или 100 миллилитров и (или) на одну порцию (определенное количество пищевой продукции, указанное в ее маркировке как одна порция при обязательном указании количества такой порции) продукции.</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Энергетическая ценность </a:t>
            </a:r>
            <a:r>
              <a:rPr lang="ru-RU" sz="1500" dirty="0">
                <a:solidFill>
                  <a:prstClr val="black"/>
                </a:solidFill>
                <a:latin typeface="Calibri" pitchFamily="34" charset="0"/>
              </a:rPr>
              <a:t>(калорийность) продукции должна быть указана в джоулях и калориях или в кратных или дольных единицах указанных величин.</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Количество пищевых веществ</a:t>
            </a:r>
            <a:r>
              <a:rPr lang="ru-RU" sz="1500" dirty="0">
                <a:solidFill>
                  <a:prstClr val="black"/>
                </a:solidFill>
                <a:latin typeface="Calibri" pitchFamily="34" charset="0"/>
              </a:rPr>
              <a:t>, в том числе белков, жиров, углеводов, в продукции должно быть указано в граммах или в кратных или дольных единицах указанных величин.</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Количество витаминов и минеральных веществ </a:t>
            </a:r>
            <a:r>
              <a:rPr lang="ru-RU" sz="1500" dirty="0">
                <a:solidFill>
                  <a:prstClr val="black"/>
                </a:solidFill>
                <a:latin typeface="Calibri" pitchFamily="34" charset="0"/>
              </a:rPr>
              <a:t>в пищевой продукции должно быть указано в единицах величин Международной системы единиц (миллиграммах или микрограммах);.</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Количество белков, жиров, углеводов и энергетическая ценность </a:t>
            </a:r>
            <a:r>
              <a:rPr lang="ru-RU" sz="1500" dirty="0">
                <a:solidFill>
                  <a:prstClr val="black"/>
                </a:solidFill>
                <a:latin typeface="Calibri" pitchFamily="34" charset="0"/>
              </a:rPr>
              <a:t>(калорийность) продукции должно указываться в их отношении белков, жиров, углеводов и энергетической ценности (калорийности), для которых такое количество в 100 граммах или 100 миллилитрах либо в одной порции пищевой продукции составляет 2 % и более величин, отражающих среднюю суточную потребность взрослого человека в белках, жирах, углеводах и энергии. </a:t>
            </a:r>
            <a:endParaRPr lang="ru-RU" sz="1500" dirty="0">
              <a:solidFill>
                <a:srgbClr val="C00000"/>
              </a:solidFill>
              <a:latin typeface="Calibri" pitchFamily="34" charset="0"/>
            </a:endParaRPr>
          </a:p>
          <a:p>
            <a:pPr defTabSz="914400">
              <a:defRPr/>
            </a:pPr>
            <a:r>
              <a:rPr lang="ru-RU" sz="1500" dirty="0">
                <a:solidFill>
                  <a:srgbClr val="C00000"/>
                </a:solidFill>
                <a:latin typeface="Calibri" pitchFamily="34" charset="0"/>
              </a:rPr>
              <a:t>     Количество витаминов и минеральных </a:t>
            </a:r>
            <a:r>
              <a:rPr lang="ru-RU" sz="1500" dirty="0">
                <a:solidFill>
                  <a:prstClr val="black"/>
                </a:solidFill>
                <a:latin typeface="Calibri" pitchFamily="34" charset="0"/>
              </a:rPr>
              <a:t>веществ в продукции должно указываться в случае, если витамины и минеральные вещества добавлены в пищевую продукцию при ее производстве. </a:t>
            </a:r>
          </a:p>
        </p:txBody>
      </p:sp>
      <p:sp>
        <p:nvSpPr>
          <p:cNvPr id="7" name="Text Box 23"/>
          <p:cNvSpPr txBox="1">
            <a:spLocks noChangeArrowheads="1"/>
          </p:cNvSpPr>
          <p:nvPr/>
        </p:nvSpPr>
        <p:spPr bwMode="auto">
          <a:xfrm>
            <a:off x="147613" y="980728"/>
            <a:ext cx="8964488" cy="338554"/>
          </a:xfrm>
          <a:prstGeom prst="rect">
            <a:avLst/>
          </a:prstGeom>
          <a:solidFill>
            <a:schemeClr val="accent5">
              <a:lumMod val="20000"/>
              <a:lumOff val="80000"/>
            </a:scheme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a:spAutoFit/>
          </a:bodyPr>
          <a:lstStyle/>
          <a:p>
            <a:pPr algn="just" defTabSz="914400">
              <a:defRPr/>
            </a:pPr>
            <a:r>
              <a:rPr lang="ru-RU" sz="1600" dirty="0">
                <a:solidFill>
                  <a:srgbClr val="002060"/>
                </a:solidFill>
                <a:latin typeface="Arial" charset="0"/>
              </a:rPr>
              <a:t>4.9. Общие требования к указанию в маркировке пищевой ценности пищевой продукции</a:t>
            </a:r>
          </a:p>
        </p:txBody>
      </p:sp>
      <p:sp>
        <p:nvSpPr>
          <p:cNvPr id="8" name="Rectangle 14"/>
          <p:cNvSpPr>
            <a:spLocks noChangeArrowheads="1"/>
          </p:cNvSpPr>
          <p:nvPr/>
        </p:nvSpPr>
        <p:spPr bwMode="auto">
          <a:xfrm>
            <a:off x="173483" y="116632"/>
            <a:ext cx="8863013" cy="75882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6"/>
          </a:lnRef>
          <a:fillRef idx="2">
            <a:schemeClr val="accent6"/>
          </a:fillRef>
          <a:effectRef idx="1">
            <a:schemeClr val="accent6"/>
          </a:effectRef>
          <a:fontRef idx="minor">
            <a:schemeClr val="dk1"/>
          </a:fontRef>
        </p:style>
        <p:txBody>
          <a:bodyPr/>
          <a:lstStyle/>
          <a:p>
            <a:pPr algn="ctr" defTabSz="914400" fontAlgn="auto">
              <a:spcBef>
                <a:spcPts val="0"/>
              </a:spcBef>
              <a:spcAft>
                <a:spcPts val="0"/>
              </a:spcAft>
              <a:defRPr/>
            </a:pPr>
            <a:r>
              <a:rPr lang="ru-RU" b="1" dirty="0">
                <a:solidFill>
                  <a:srgbClr val="0070C0"/>
                </a:solidFill>
                <a:latin typeface="Arial" pitchFamily="34" charset="0"/>
                <a:ea typeface="+mj-ea"/>
                <a:cs typeface="Arial" pitchFamily="34" charset="0"/>
              </a:rPr>
              <a:t>Технический регламент Таможенного союза </a:t>
            </a:r>
            <a:br>
              <a:rPr lang="ru-RU" b="1" dirty="0">
                <a:solidFill>
                  <a:srgbClr val="0070C0"/>
                </a:solidFill>
                <a:latin typeface="Arial" pitchFamily="34" charset="0"/>
                <a:ea typeface="+mj-ea"/>
                <a:cs typeface="Arial" pitchFamily="34" charset="0"/>
              </a:rPr>
            </a:br>
            <a:r>
              <a:rPr lang="ru-RU" b="1" dirty="0">
                <a:solidFill>
                  <a:srgbClr val="0070C0"/>
                </a:solidFill>
                <a:latin typeface="Arial" pitchFamily="34" charset="0"/>
                <a:ea typeface="+mj-ea"/>
                <a:cs typeface="Arial" pitchFamily="34" charset="0"/>
              </a:rPr>
              <a:t>«Пищевая продукция в части ее маркировки» ТР ТС 022/2011</a:t>
            </a:r>
          </a:p>
          <a:p>
            <a:pPr algn="ctr" defTabSz="914400" fontAlgn="auto">
              <a:spcBef>
                <a:spcPts val="0"/>
              </a:spcBef>
              <a:spcAft>
                <a:spcPts val="0"/>
              </a:spcAft>
              <a:defRPr/>
            </a:pPr>
            <a:endParaRPr lang="ru-RU" b="1" dirty="0">
              <a:solidFill>
                <a:srgbClr val="0070C0"/>
              </a:solidFill>
              <a:latin typeface="Arial" pitchFamily="34" charset="0"/>
              <a:ea typeface="+mj-ea"/>
              <a:cs typeface="Arial" pitchFamily="34" charset="0"/>
            </a:endParaRPr>
          </a:p>
        </p:txBody>
      </p:sp>
    </p:spTree>
    <p:extLst>
      <p:ext uri="{BB962C8B-B14F-4D97-AF65-F5344CB8AC3E}">
        <p14:creationId xmlns:p14="http://schemas.microsoft.com/office/powerpoint/2010/main" xmlns="" val="2364962837"/>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Прямоугольник 1"/>
          <p:cNvSpPr>
            <a:spLocks noChangeArrowheads="1"/>
          </p:cNvSpPr>
          <p:nvPr/>
        </p:nvSpPr>
        <p:spPr bwMode="auto">
          <a:xfrm>
            <a:off x="179512" y="1412776"/>
            <a:ext cx="8856984" cy="5170646"/>
          </a:xfrm>
          <a:prstGeom prst="rect">
            <a:avLst/>
          </a:prstGeom>
          <a:solidFill>
            <a:schemeClr val="bg1">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Для биологически активных добавок </a:t>
            </a:r>
            <a:r>
              <a:rPr lang="ru-RU" sz="1500" dirty="0">
                <a:solidFill>
                  <a:prstClr val="black"/>
                </a:solidFill>
                <a:latin typeface="Calibri" pitchFamily="34" charset="0"/>
              </a:rPr>
              <a:t>к пище в отношении веществ, источником которых являются данные биологически активные добавки, а для обогащенной пищевой продукции - в отношении веществ, использованных для обогащения такой пищевой продукции, дополнительно должна быть указана пищевая ценность в процентном отношении к величинам.</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Значения показателей пищевой ценности </a:t>
            </a:r>
            <a:r>
              <a:rPr lang="ru-RU" sz="1500" dirty="0">
                <a:solidFill>
                  <a:prstClr val="black"/>
                </a:solidFill>
                <a:latin typeface="Calibri" pitchFamily="34" charset="0"/>
              </a:rPr>
              <a:t>пищевой продукции, приготовление которой должно осуществляться потребителями, указываются в маркировке такой пищевой продукции без учета ее дальнейшего приготовления.</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Показатели пищевой ценности пищевой продукции </a:t>
            </a:r>
            <a:r>
              <a:rPr lang="ru-RU" sz="1500" dirty="0">
                <a:solidFill>
                  <a:prstClr val="black"/>
                </a:solidFill>
                <a:latin typeface="Calibri" pitchFamily="34" charset="0"/>
              </a:rPr>
              <a:t>определяются изготовителем пищевой продукции аналитическим или расчетным путем. В отношении показателей пищевой ценности пищевой продукции маркировка может дополняться надписью: "Средние значения".</a:t>
            </a:r>
          </a:p>
          <a:p>
            <a:pPr defTabSz="914400">
              <a:defRPr/>
            </a:pPr>
            <a:r>
              <a:rPr lang="ru-RU" sz="1500" dirty="0">
                <a:solidFill>
                  <a:prstClr val="black"/>
                </a:solidFill>
                <a:latin typeface="Calibri" pitchFamily="34" charset="0"/>
              </a:rPr>
              <a:t>При определении энергетической ценности (калорийности) пищевой продукции должны использоваться коэффициенты пересчета основных пищевых веществ пищевой продукции в энергетическую ценность (калорийность) пищевой продукции в соответствии с приложением 4 к ТР ТС.</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При определении содержания углеводов </a:t>
            </a:r>
            <a:r>
              <a:rPr lang="ru-RU" sz="1500" dirty="0">
                <a:solidFill>
                  <a:prstClr val="black"/>
                </a:solidFill>
                <a:latin typeface="Calibri" pitchFamily="34" charset="0"/>
              </a:rPr>
              <a:t>в пищевой продукции учитывается их количество, содержащееся в пищевой продукции (за исключением пищевых волокон) и участвующее в обмене веществ в организме человека, а также количество подсластителей-сахароспиртов.</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При определении количества витамина A </a:t>
            </a:r>
            <a:r>
              <a:rPr lang="ru-RU" sz="1500" dirty="0">
                <a:solidFill>
                  <a:prstClr val="black"/>
                </a:solidFill>
                <a:latin typeface="Calibri" pitchFamily="34" charset="0"/>
              </a:rPr>
              <a:t>и провитамина A используется переводной коэффициент из расчета, что один микрограмм ретинола или ретинолового эквивалента соответствует шести микрограммам бета-каротина.</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Дополнительные требования </a:t>
            </a:r>
            <a:r>
              <a:rPr lang="ru-RU" sz="1500" dirty="0">
                <a:solidFill>
                  <a:prstClr val="black"/>
                </a:solidFill>
                <a:latin typeface="Calibri" pitchFamily="34" charset="0"/>
              </a:rPr>
              <a:t>к указанию пищевой ценности пищевой продукции, </a:t>
            </a:r>
            <a:r>
              <a:rPr lang="ru-RU" sz="1500" dirty="0">
                <a:solidFill>
                  <a:srgbClr val="C00000"/>
                </a:solidFill>
                <a:latin typeface="Calibri" pitchFamily="34" charset="0"/>
              </a:rPr>
              <a:t>не противоречащие требованиям </a:t>
            </a:r>
            <a:r>
              <a:rPr lang="ru-RU" sz="1500" dirty="0">
                <a:solidFill>
                  <a:prstClr val="black"/>
                </a:solidFill>
                <a:latin typeface="Calibri" pitchFamily="34" charset="0"/>
              </a:rPr>
              <a:t>настоящего технического регламента Таможенного союза, могут быть установлены в технических регламентах Таможенного союза на отдельные виды пищевой продукции.</a:t>
            </a:r>
          </a:p>
        </p:txBody>
      </p:sp>
      <p:sp>
        <p:nvSpPr>
          <p:cNvPr id="8" name="Rectangle 14"/>
          <p:cNvSpPr>
            <a:spLocks noChangeArrowheads="1"/>
          </p:cNvSpPr>
          <p:nvPr/>
        </p:nvSpPr>
        <p:spPr bwMode="auto">
          <a:xfrm>
            <a:off x="173483" y="116632"/>
            <a:ext cx="8863013" cy="75882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6"/>
          </a:lnRef>
          <a:fillRef idx="2">
            <a:schemeClr val="accent6"/>
          </a:fillRef>
          <a:effectRef idx="1">
            <a:schemeClr val="accent6"/>
          </a:effectRef>
          <a:fontRef idx="minor">
            <a:schemeClr val="dk1"/>
          </a:fontRef>
        </p:style>
        <p:txBody>
          <a:bodyPr/>
          <a:lstStyle/>
          <a:p>
            <a:pPr algn="ctr" defTabSz="914400" fontAlgn="auto">
              <a:spcBef>
                <a:spcPts val="0"/>
              </a:spcBef>
              <a:spcAft>
                <a:spcPts val="0"/>
              </a:spcAft>
              <a:defRPr/>
            </a:pPr>
            <a:r>
              <a:rPr lang="ru-RU" b="1" dirty="0">
                <a:solidFill>
                  <a:srgbClr val="0070C0"/>
                </a:solidFill>
                <a:latin typeface="Arial" pitchFamily="34" charset="0"/>
                <a:ea typeface="+mj-ea"/>
                <a:cs typeface="Arial" pitchFamily="34" charset="0"/>
              </a:rPr>
              <a:t>Технический регламент Таможенного союза </a:t>
            </a:r>
            <a:br>
              <a:rPr lang="ru-RU" b="1" dirty="0">
                <a:solidFill>
                  <a:srgbClr val="0070C0"/>
                </a:solidFill>
                <a:latin typeface="Arial" pitchFamily="34" charset="0"/>
                <a:ea typeface="+mj-ea"/>
                <a:cs typeface="Arial" pitchFamily="34" charset="0"/>
              </a:rPr>
            </a:br>
            <a:r>
              <a:rPr lang="ru-RU" b="1" dirty="0">
                <a:solidFill>
                  <a:srgbClr val="0070C0"/>
                </a:solidFill>
                <a:latin typeface="Arial" pitchFamily="34" charset="0"/>
                <a:ea typeface="+mj-ea"/>
                <a:cs typeface="Arial" pitchFamily="34" charset="0"/>
              </a:rPr>
              <a:t>«Пищевая продукция в части ее маркировки» ТР ТС 022/2011</a:t>
            </a:r>
          </a:p>
          <a:p>
            <a:pPr algn="ctr" defTabSz="914400" fontAlgn="auto">
              <a:spcBef>
                <a:spcPts val="0"/>
              </a:spcBef>
              <a:spcAft>
                <a:spcPts val="0"/>
              </a:spcAft>
              <a:defRPr/>
            </a:pPr>
            <a:endParaRPr lang="ru-RU" b="1" dirty="0">
              <a:solidFill>
                <a:srgbClr val="0070C0"/>
              </a:solidFill>
              <a:latin typeface="Arial" pitchFamily="34" charset="0"/>
              <a:ea typeface="+mj-ea"/>
              <a:cs typeface="Arial" pitchFamily="34" charset="0"/>
            </a:endParaRPr>
          </a:p>
        </p:txBody>
      </p:sp>
      <p:sp>
        <p:nvSpPr>
          <p:cNvPr id="5" name="Text Box 23"/>
          <p:cNvSpPr txBox="1">
            <a:spLocks noChangeArrowheads="1"/>
          </p:cNvSpPr>
          <p:nvPr/>
        </p:nvSpPr>
        <p:spPr bwMode="auto">
          <a:xfrm>
            <a:off x="147613" y="980728"/>
            <a:ext cx="8964488" cy="338554"/>
          </a:xfrm>
          <a:prstGeom prst="rect">
            <a:avLst/>
          </a:prstGeom>
          <a:solidFill>
            <a:schemeClr val="accent5">
              <a:lumMod val="20000"/>
              <a:lumOff val="80000"/>
            </a:scheme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a:spAutoFit/>
          </a:bodyPr>
          <a:lstStyle/>
          <a:p>
            <a:pPr algn="just" defTabSz="914400">
              <a:defRPr/>
            </a:pPr>
            <a:r>
              <a:rPr lang="ru-RU" sz="1600" dirty="0">
                <a:solidFill>
                  <a:srgbClr val="002060"/>
                </a:solidFill>
                <a:latin typeface="Arial" charset="0"/>
              </a:rPr>
              <a:t>4.9. Общие требования к указанию в маркировке пищевой ценности пищевой продукции</a:t>
            </a:r>
          </a:p>
        </p:txBody>
      </p:sp>
    </p:spTree>
    <p:extLst>
      <p:ext uri="{BB962C8B-B14F-4D97-AF65-F5344CB8AC3E}">
        <p14:creationId xmlns:p14="http://schemas.microsoft.com/office/powerpoint/2010/main" xmlns="" val="1153078139"/>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Прямоугольник 1"/>
          <p:cNvSpPr>
            <a:spLocks noChangeArrowheads="1"/>
          </p:cNvSpPr>
          <p:nvPr/>
        </p:nvSpPr>
        <p:spPr bwMode="auto">
          <a:xfrm>
            <a:off x="323528" y="1772816"/>
            <a:ext cx="8640960" cy="4708981"/>
          </a:xfrm>
          <a:prstGeom prst="rect">
            <a:avLst/>
          </a:prstGeom>
          <a:solidFill>
            <a:schemeClr val="bg1">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Информация об отличительных признаках </a:t>
            </a:r>
            <a:r>
              <a:rPr lang="ru-RU" sz="1500" dirty="0">
                <a:solidFill>
                  <a:prstClr val="black"/>
                </a:solidFill>
                <a:latin typeface="Calibri" pitchFamily="34" charset="0"/>
              </a:rPr>
              <a:t>пищевой продукции указывается при маркировке </a:t>
            </a:r>
            <a:r>
              <a:rPr lang="ru-RU" sz="1500" dirty="0">
                <a:solidFill>
                  <a:srgbClr val="C00000"/>
                </a:solidFill>
                <a:latin typeface="Calibri" pitchFamily="34" charset="0"/>
              </a:rPr>
              <a:t>на добровольной основе.</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Информация об отличительных </a:t>
            </a:r>
            <a:r>
              <a:rPr lang="ru-RU" sz="1500" dirty="0">
                <a:solidFill>
                  <a:prstClr val="black"/>
                </a:solidFill>
                <a:latin typeface="Calibri" pitchFamily="34" charset="0"/>
              </a:rPr>
              <a:t>признаках пищевой продукции, в том числе </a:t>
            </a:r>
            <a:r>
              <a:rPr lang="ru-RU" sz="1500" dirty="0">
                <a:solidFill>
                  <a:srgbClr val="C00000"/>
                </a:solidFill>
                <a:latin typeface="Calibri" pitchFamily="34" charset="0"/>
              </a:rPr>
              <a:t>об отсутствии </a:t>
            </a:r>
            <a:r>
              <a:rPr lang="ru-RU" sz="1500" dirty="0">
                <a:solidFill>
                  <a:prstClr val="black"/>
                </a:solidFill>
                <a:latin typeface="Calibri" pitchFamily="34" charset="0"/>
              </a:rPr>
              <a:t>в пищевой продукции компонентов, полученных </a:t>
            </a:r>
            <a:r>
              <a:rPr lang="ru-RU" sz="1500" dirty="0">
                <a:solidFill>
                  <a:srgbClr val="C00000"/>
                </a:solidFill>
                <a:latin typeface="Calibri" pitchFamily="34" charset="0"/>
              </a:rPr>
              <a:t>из ГМО</a:t>
            </a:r>
            <a:r>
              <a:rPr lang="ru-RU" sz="1500" dirty="0">
                <a:solidFill>
                  <a:prstClr val="black"/>
                </a:solidFill>
                <a:latin typeface="Calibri" pitchFamily="34" charset="0"/>
              </a:rPr>
              <a:t> (или) с использованием ГМО, должна быть подтверждена доказательствами, сформированными лицом, указавшим это заявление, в маркировке пищевой продукции самостоятельно или полученными им с участием других лиц. </a:t>
            </a:r>
            <a:r>
              <a:rPr lang="ru-RU" sz="1500" dirty="0">
                <a:solidFill>
                  <a:srgbClr val="C00000"/>
                </a:solidFill>
                <a:latin typeface="Calibri" pitchFamily="34" charset="0"/>
              </a:rPr>
              <a:t>Доказательства наличия отличительных признаков</a:t>
            </a:r>
            <a:r>
              <a:rPr lang="ru-RU" sz="1500" dirty="0">
                <a:solidFill>
                  <a:prstClr val="black"/>
                </a:solidFill>
                <a:latin typeface="Calibri" pitchFamily="34" charset="0"/>
              </a:rPr>
              <a:t> пищевой продукции </a:t>
            </a:r>
            <a:r>
              <a:rPr lang="ru-RU" sz="1500" dirty="0">
                <a:solidFill>
                  <a:srgbClr val="C00000"/>
                </a:solidFill>
                <a:latin typeface="Calibri" pitchFamily="34" charset="0"/>
              </a:rPr>
              <a:t>подлежат хранению в организациях </a:t>
            </a:r>
            <a:r>
              <a:rPr lang="ru-RU" sz="1500" dirty="0">
                <a:solidFill>
                  <a:prstClr val="black"/>
                </a:solidFill>
                <a:latin typeface="Calibri" pitchFamily="34" charset="0"/>
              </a:rPr>
              <a:t>или у индивидуальных предпринимателей, выпускающих данную пищевую продукцию в обращение на единой таможенной территории Таможенного союза, и предъявляются в случаях, предусмотренных законодательством Таможенного союза.</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Информация об отличительных </a:t>
            </a:r>
            <a:r>
              <a:rPr lang="ru-RU" sz="1500" dirty="0">
                <a:solidFill>
                  <a:prstClr val="black"/>
                </a:solidFill>
                <a:latin typeface="Calibri" pitchFamily="34" charset="0"/>
              </a:rPr>
              <a:t>признаках пищевой продукции, указанных в приложении 5 к ТР ТС, может быть использована только при соблюдении условий, приведенных в указанном приложении, если иное не установлено техническими регламентами Таможенного союза на отдельные виды пищевой продукции. </a:t>
            </a:r>
            <a:r>
              <a:rPr lang="ru-RU" sz="1500" dirty="0">
                <a:solidFill>
                  <a:srgbClr val="C00000"/>
                </a:solidFill>
                <a:latin typeface="Calibri" pitchFamily="34" charset="0"/>
              </a:rPr>
              <a:t>Не указанная </a:t>
            </a:r>
            <a:r>
              <a:rPr lang="ru-RU" sz="1500" dirty="0">
                <a:solidFill>
                  <a:prstClr val="black"/>
                </a:solidFill>
                <a:latin typeface="Calibri" pitchFamily="34" charset="0"/>
              </a:rPr>
              <a:t>в приложении 5 к ТР ТС информация об отличительных признаках пищевой продукции </a:t>
            </a:r>
            <a:r>
              <a:rPr lang="ru-RU" sz="1500" dirty="0">
                <a:solidFill>
                  <a:srgbClr val="C00000"/>
                </a:solidFill>
                <a:latin typeface="Calibri" pitchFamily="34" charset="0"/>
              </a:rPr>
              <a:t>может быть использована в маркировке </a:t>
            </a:r>
            <a:r>
              <a:rPr lang="ru-RU" sz="1500" dirty="0">
                <a:solidFill>
                  <a:prstClr val="black"/>
                </a:solidFill>
                <a:latin typeface="Calibri" pitchFamily="34" charset="0"/>
              </a:rPr>
              <a:t>пищевой продукции при соблюдении требований  пункта 2 части 4.10 статьи или требований, установленных техническими регламентами Таможенного союза на отдельные виды пищевой продукции.</a:t>
            </a:r>
          </a:p>
          <a:p>
            <a:pPr defTabSz="914400">
              <a:defRPr/>
            </a:pPr>
            <a:r>
              <a:rPr lang="ru-RU" sz="1500" dirty="0">
                <a:solidFill>
                  <a:prstClr val="black"/>
                </a:solidFill>
                <a:latin typeface="Calibri" pitchFamily="34" charset="0"/>
              </a:rPr>
              <a:t>	</a:t>
            </a:r>
            <a:r>
              <a:rPr lang="ru-RU" sz="1500" dirty="0">
                <a:solidFill>
                  <a:srgbClr val="C00000"/>
                </a:solidFill>
                <a:latin typeface="Calibri" pitchFamily="34" charset="0"/>
              </a:rPr>
              <a:t>Информация об отличительных </a:t>
            </a:r>
            <a:r>
              <a:rPr lang="ru-RU" sz="1500" dirty="0">
                <a:solidFill>
                  <a:prstClr val="black"/>
                </a:solidFill>
                <a:latin typeface="Calibri" pitchFamily="34" charset="0"/>
              </a:rPr>
              <a:t>признаках пищевой продукции в части ее пищевой ценности должна сопровождаться указанием в маркировке пищевой продукции количества соответствующих пищевых веществ, определяющих пищевую ценность пищевой продукции. </a:t>
            </a:r>
          </a:p>
        </p:txBody>
      </p:sp>
      <p:sp>
        <p:nvSpPr>
          <p:cNvPr id="7" name="Text Box 23"/>
          <p:cNvSpPr txBox="1">
            <a:spLocks noChangeArrowheads="1"/>
          </p:cNvSpPr>
          <p:nvPr/>
        </p:nvSpPr>
        <p:spPr bwMode="auto">
          <a:xfrm>
            <a:off x="251520" y="980728"/>
            <a:ext cx="8712968" cy="584775"/>
          </a:xfrm>
          <a:prstGeom prst="rect">
            <a:avLst/>
          </a:prstGeom>
          <a:solidFill>
            <a:schemeClr val="accent5">
              <a:lumMod val="20000"/>
              <a:lumOff val="80000"/>
            </a:scheme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a:spAutoFit/>
          </a:bodyPr>
          <a:lstStyle/>
          <a:p>
            <a:pPr algn="ctr" defTabSz="914400">
              <a:spcBef>
                <a:spcPct val="50000"/>
              </a:spcBef>
              <a:defRPr/>
            </a:pPr>
            <a:r>
              <a:rPr lang="ru-RU" sz="1600" dirty="0">
                <a:solidFill>
                  <a:srgbClr val="002060"/>
                </a:solidFill>
                <a:latin typeface="Arial" charset="0"/>
              </a:rPr>
              <a:t>4.10. Общие требования к указанию в маркировке информации об отличительных признаках пищевой продукции</a:t>
            </a:r>
          </a:p>
        </p:txBody>
      </p:sp>
      <p:sp>
        <p:nvSpPr>
          <p:cNvPr id="8" name="Rectangle 14"/>
          <p:cNvSpPr>
            <a:spLocks noChangeArrowheads="1"/>
          </p:cNvSpPr>
          <p:nvPr/>
        </p:nvSpPr>
        <p:spPr bwMode="auto">
          <a:xfrm>
            <a:off x="173483" y="116632"/>
            <a:ext cx="8863013" cy="75882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6"/>
          </a:lnRef>
          <a:fillRef idx="2">
            <a:schemeClr val="accent6"/>
          </a:fillRef>
          <a:effectRef idx="1">
            <a:schemeClr val="accent6"/>
          </a:effectRef>
          <a:fontRef idx="minor">
            <a:schemeClr val="dk1"/>
          </a:fontRef>
        </p:style>
        <p:txBody>
          <a:bodyPr/>
          <a:lstStyle/>
          <a:p>
            <a:pPr algn="ctr" defTabSz="914400" fontAlgn="auto">
              <a:spcBef>
                <a:spcPts val="0"/>
              </a:spcBef>
              <a:spcAft>
                <a:spcPts val="0"/>
              </a:spcAft>
              <a:defRPr/>
            </a:pPr>
            <a:r>
              <a:rPr lang="ru-RU" b="1" dirty="0">
                <a:solidFill>
                  <a:srgbClr val="0070C0"/>
                </a:solidFill>
                <a:latin typeface="Arial" pitchFamily="34" charset="0"/>
                <a:ea typeface="+mj-ea"/>
                <a:cs typeface="Arial" pitchFamily="34" charset="0"/>
              </a:rPr>
              <a:t>Технический регламент Таможенного союза </a:t>
            </a:r>
            <a:br>
              <a:rPr lang="ru-RU" b="1" dirty="0">
                <a:solidFill>
                  <a:srgbClr val="0070C0"/>
                </a:solidFill>
                <a:latin typeface="Arial" pitchFamily="34" charset="0"/>
                <a:ea typeface="+mj-ea"/>
                <a:cs typeface="Arial" pitchFamily="34" charset="0"/>
              </a:rPr>
            </a:br>
            <a:r>
              <a:rPr lang="ru-RU" b="1" dirty="0">
                <a:solidFill>
                  <a:srgbClr val="0070C0"/>
                </a:solidFill>
                <a:latin typeface="Arial" pitchFamily="34" charset="0"/>
                <a:ea typeface="+mj-ea"/>
                <a:cs typeface="Arial" pitchFamily="34" charset="0"/>
              </a:rPr>
              <a:t>«Пищевая продукция в части ее маркировки» ТР ТС 022/2011</a:t>
            </a:r>
          </a:p>
          <a:p>
            <a:pPr algn="ctr" defTabSz="914400" fontAlgn="auto">
              <a:spcBef>
                <a:spcPts val="0"/>
              </a:spcBef>
              <a:spcAft>
                <a:spcPts val="0"/>
              </a:spcAft>
              <a:defRPr/>
            </a:pPr>
            <a:endParaRPr lang="ru-RU" b="1" dirty="0">
              <a:solidFill>
                <a:srgbClr val="0070C0"/>
              </a:solidFill>
              <a:latin typeface="Arial" pitchFamily="34" charset="0"/>
              <a:ea typeface="+mj-ea"/>
              <a:cs typeface="Arial" pitchFamily="34" charset="0"/>
            </a:endParaRPr>
          </a:p>
        </p:txBody>
      </p:sp>
    </p:spTree>
    <p:extLst>
      <p:ext uri="{BB962C8B-B14F-4D97-AF65-F5344CB8AC3E}">
        <p14:creationId xmlns:p14="http://schemas.microsoft.com/office/powerpoint/2010/main" xmlns="" val="3579854731"/>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2019" y="1685264"/>
            <a:ext cx="8739920" cy="5151474"/>
          </a:xfrm>
        </p:spPr>
        <p:txBody>
          <a:bodyPr/>
          <a:lstStyle/>
          <a:p>
            <a:pPr marL="0" lvl="0" indent="361950" algn="just" defTabSz="914400" eaLnBrk="1" hangingPunct="1">
              <a:spcBef>
                <a:spcPct val="0"/>
              </a:spcBef>
              <a:buNone/>
              <a:defRPr/>
            </a:pPr>
            <a:r>
              <a:rPr lang="ru-RU" sz="1500" dirty="0">
                <a:solidFill>
                  <a:prstClr val="black"/>
                </a:solidFill>
                <a:latin typeface="Calibri" pitchFamily="34" charset="0"/>
                <a:ea typeface="+mn-ea"/>
                <a:cs typeface="Arial" charset="0"/>
              </a:rPr>
              <a:t>Для пищевой продукции, полученной с применением ГМО, в том числе не содержащей ДНК и белок, должна быть приведена информация: "генетически модифицированная продукция" или "продукция, полученная из генно-модифицированных организмов", или "продукция содержит компоненты генно-модифицированных организмов".</a:t>
            </a:r>
          </a:p>
          <a:p>
            <a:pPr marL="0" lvl="0" indent="361950" algn="just" defTabSz="914400" eaLnBrk="1" hangingPunct="1">
              <a:spcBef>
                <a:spcPct val="0"/>
              </a:spcBef>
              <a:buNone/>
              <a:defRPr/>
            </a:pPr>
            <a:r>
              <a:rPr lang="ru-RU" sz="1500" dirty="0" smtClean="0">
                <a:solidFill>
                  <a:prstClr val="black"/>
                </a:solidFill>
                <a:latin typeface="Calibri" pitchFamily="34" charset="0"/>
                <a:ea typeface="+mn-ea"/>
                <a:cs typeface="Arial" charset="0"/>
              </a:rPr>
              <a:t>В </a:t>
            </a:r>
            <a:r>
              <a:rPr lang="ru-RU" sz="1500" dirty="0">
                <a:solidFill>
                  <a:prstClr val="black"/>
                </a:solidFill>
                <a:latin typeface="Calibri" pitchFamily="34" charset="0"/>
                <a:ea typeface="+mn-ea"/>
                <a:cs typeface="Arial" charset="0"/>
              </a:rPr>
              <a:t>случае, если изготовитель при производстве пищевой продукции не использовал генно-модифицированные организмы, содержание в пищевой продукции 0,9 %и менее ГМО является случайной или технически неустранимой примесью, и такая пищевая продукция не относится к пищевой продукции, содержащей ГМО. При маркировке такой пищевой продукции сведения о наличии ГМО не указывается.</a:t>
            </a:r>
          </a:p>
          <a:p>
            <a:pPr marL="0" lvl="0" indent="361950" algn="just" defTabSz="914400" eaLnBrk="1" hangingPunct="1">
              <a:spcBef>
                <a:spcPct val="0"/>
              </a:spcBef>
              <a:buNone/>
              <a:defRPr/>
            </a:pPr>
            <a:r>
              <a:rPr lang="ru-RU" sz="1500" dirty="0" smtClean="0">
                <a:solidFill>
                  <a:prstClr val="black"/>
                </a:solidFill>
                <a:latin typeface="Calibri" pitchFamily="34" charset="0"/>
                <a:ea typeface="+mn-ea"/>
                <a:cs typeface="Arial" charset="0"/>
              </a:rPr>
              <a:t>Для </a:t>
            </a:r>
            <a:r>
              <a:rPr lang="ru-RU" sz="1500" dirty="0">
                <a:solidFill>
                  <a:prstClr val="black"/>
                </a:solidFill>
                <a:latin typeface="Calibri" pitchFamily="34" charset="0"/>
                <a:ea typeface="+mn-ea"/>
                <a:cs typeface="Arial" charset="0"/>
              </a:rPr>
              <a:t>пищевой продукции, полученной из генно-модифицированных микроорганизмов (бактерий, дрожжей и </a:t>
            </a:r>
            <a:r>
              <a:rPr lang="ru-RU" sz="1500" dirty="0" err="1">
                <a:solidFill>
                  <a:prstClr val="black"/>
                </a:solidFill>
                <a:latin typeface="Calibri" pitchFamily="34" charset="0"/>
                <a:ea typeface="+mn-ea"/>
                <a:cs typeface="Arial" charset="0"/>
              </a:rPr>
              <a:t>мицелиальных</a:t>
            </a:r>
            <a:r>
              <a:rPr lang="ru-RU" sz="1500" dirty="0">
                <a:solidFill>
                  <a:prstClr val="black"/>
                </a:solidFill>
                <a:latin typeface="Calibri" pitchFamily="34" charset="0"/>
                <a:ea typeface="+mn-ea"/>
                <a:cs typeface="Arial" charset="0"/>
              </a:rPr>
              <a:t> грибов, генетический материал которых изменен с применением методов генной инженерии) (далее - ГММ) или с их использованием, обязательна информация:</a:t>
            </a:r>
          </a:p>
          <a:p>
            <a:pPr marL="0" lvl="0" indent="361950" algn="just" defTabSz="914400" eaLnBrk="1" hangingPunct="1">
              <a:spcBef>
                <a:spcPct val="0"/>
              </a:spcBef>
              <a:buNone/>
              <a:defRPr/>
            </a:pPr>
            <a:r>
              <a:rPr lang="ru-RU" sz="1500" dirty="0">
                <a:solidFill>
                  <a:prstClr val="black"/>
                </a:solidFill>
                <a:latin typeface="Calibri" pitchFamily="34" charset="0"/>
                <a:ea typeface="+mn-ea"/>
                <a:cs typeface="Arial" charset="0"/>
              </a:rPr>
              <a:t>- для содержащих живые ГММ - "Продукт содержит живые генно-модифицированные микроорганизмы";</a:t>
            </a:r>
          </a:p>
          <a:p>
            <a:pPr marL="0" lvl="0" indent="361950" algn="just" defTabSz="914400" eaLnBrk="1" hangingPunct="1">
              <a:spcBef>
                <a:spcPct val="0"/>
              </a:spcBef>
              <a:buNone/>
              <a:defRPr/>
            </a:pPr>
            <a:r>
              <a:rPr lang="ru-RU" sz="1500" dirty="0">
                <a:solidFill>
                  <a:prstClr val="black"/>
                </a:solidFill>
                <a:latin typeface="Calibri" pitchFamily="34" charset="0"/>
                <a:ea typeface="+mn-ea"/>
                <a:cs typeface="Arial" charset="0"/>
              </a:rPr>
              <a:t>- для содержащих нежизнеспособные ГММ - "Продукт получен с использованием генно-модифицированных микроорганизмов";</a:t>
            </a:r>
          </a:p>
          <a:p>
            <a:pPr marL="0" lvl="0" indent="361950" algn="just" defTabSz="914400" eaLnBrk="1" hangingPunct="1">
              <a:spcBef>
                <a:spcPct val="0"/>
              </a:spcBef>
              <a:buNone/>
              <a:defRPr/>
            </a:pPr>
            <a:r>
              <a:rPr lang="ru-RU" sz="1500" dirty="0">
                <a:solidFill>
                  <a:prstClr val="black"/>
                </a:solidFill>
                <a:latin typeface="Calibri" pitchFamily="34" charset="0"/>
                <a:ea typeface="+mn-ea"/>
                <a:cs typeface="Arial" charset="0"/>
              </a:rPr>
              <a:t>- для освобожденных от технологических ГММ или для полученных с использованием компонентов, освобожденных от ГММ, - "Продукт содержит компоненты, полученные с использованием генно-модифицированных микроорганизмов".</a:t>
            </a:r>
          </a:p>
          <a:p>
            <a:pPr marL="0" lvl="0" indent="361950" algn="just" defTabSz="914400" eaLnBrk="1" hangingPunct="1">
              <a:spcBef>
                <a:spcPct val="0"/>
              </a:spcBef>
              <a:buNone/>
              <a:defRPr/>
            </a:pPr>
            <a:r>
              <a:rPr lang="ru-RU" sz="1500" dirty="0" smtClean="0">
                <a:solidFill>
                  <a:prstClr val="black"/>
                </a:solidFill>
                <a:latin typeface="Calibri" pitchFamily="34" charset="0"/>
                <a:ea typeface="+mn-ea"/>
                <a:cs typeface="Arial" charset="0"/>
              </a:rPr>
              <a:t>В </a:t>
            </a:r>
            <a:r>
              <a:rPr lang="ru-RU" sz="1500" dirty="0">
                <a:solidFill>
                  <a:prstClr val="black"/>
                </a:solidFill>
                <a:latin typeface="Calibri" pitchFamily="34" charset="0"/>
                <a:ea typeface="+mn-ea"/>
                <a:cs typeface="Arial" charset="0"/>
              </a:rPr>
              <a:t>маркировке пищевой продукции сведения о наличии ГМО не указываются в отношении использованных технологических вспомогательных средств, изготовленных из или с использованием ГМО.</a:t>
            </a:r>
          </a:p>
          <a:p>
            <a:endParaRPr lang="ru-RU" dirty="0"/>
          </a:p>
        </p:txBody>
      </p:sp>
      <p:sp>
        <p:nvSpPr>
          <p:cNvPr id="4" name="TextBox 27"/>
          <p:cNvSpPr txBox="1">
            <a:spLocks noChangeArrowheads="1"/>
          </p:cNvSpPr>
          <p:nvPr/>
        </p:nvSpPr>
        <p:spPr bwMode="auto">
          <a:xfrm>
            <a:off x="2041524" y="75509"/>
            <a:ext cx="7000875" cy="615553"/>
          </a:xfrm>
          <a:prstGeom prst="rect">
            <a:avLst/>
          </a:prstGeom>
          <a:noFill/>
          <a:ln w="9525">
            <a:noFill/>
            <a:miter lim="800000"/>
            <a:headEnd/>
            <a:tailEnd/>
          </a:ln>
        </p:spPr>
        <p:txBody>
          <a:bodyPr>
            <a:spAutoFit/>
          </a:bodyPr>
          <a:lstStyle/>
          <a:p>
            <a:pPr algn="ctr"/>
            <a:r>
              <a:rPr kumimoji="1" lang="ru-RU" sz="1700" b="1" dirty="0">
                <a:solidFill>
                  <a:srgbClr val="877849"/>
                </a:solidFill>
                <a:latin typeface="Arial" panose="020B0604020202020204" pitchFamily="34" charset="0"/>
                <a:ea typeface="Times"/>
                <a:cs typeface="Arial" panose="020B0604020202020204" pitchFamily="34" charset="0"/>
              </a:rPr>
              <a:t>Технический регламент Таможенного союза </a:t>
            </a:r>
            <a:br>
              <a:rPr kumimoji="1" lang="ru-RU" sz="1700" b="1" dirty="0">
                <a:solidFill>
                  <a:srgbClr val="877849"/>
                </a:solidFill>
                <a:latin typeface="Arial" panose="020B0604020202020204" pitchFamily="34" charset="0"/>
                <a:ea typeface="Times"/>
                <a:cs typeface="Arial" panose="020B0604020202020204" pitchFamily="34" charset="0"/>
              </a:rPr>
            </a:br>
            <a:r>
              <a:rPr kumimoji="1" lang="ru-RU" sz="1700" b="1" dirty="0">
                <a:solidFill>
                  <a:srgbClr val="877849"/>
                </a:solidFill>
                <a:latin typeface="Arial" panose="020B0604020202020204" pitchFamily="34" charset="0"/>
                <a:ea typeface="Times"/>
                <a:cs typeface="Arial" panose="020B0604020202020204" pitchFamily="34" charset="0"/>
              </a:rPr>
              <a:t>«Пищевая продукция в части ее маркировки» ТР ТС 022/2011</a:t>
            </a:r>
          </a:p>
        </p:txBody>
      </p:sp>
      <p:sp>
        <p:nvSpPr>
          <p:cNvPr id="5" name="Прямоугольник 1"/>
          <p:cNvSpPr>
            <a:spLocks noChangeArrowheads="1"/>
          </p:cNvSpPr>
          <p:nvPr/>
        </p:nvSpPr>
        <p:spPr bwMode="auto">
          <a:xfrm>
            <a:off x="107503" y="846227"/>
            <a:ext cx="8834436" cy="830997"/>
          </a:xfrm>
          <a:prstGeom prst="rect">
            <a:avLst/>
          </a:prstGeom>
          <a:solidFill>
            <a:srgbClr val="FFC000">
              <a:alpha val="31000"/>
            </a:srgb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wrap="square">
            <a:spAutoFit/>
          </a:bodyPr>
          <a:lstStyle/>
          <a:p>
            <a:pPr algn="ctr">
              <a:spcBef>
                <a:spcPct val="50000"/>
              </a:spcBef>
              <a:defRPr/>
            </a:pPr>
            <a:r>
              <a:rPr kumimoji="1" lang="ru-RU" sz="1600" b="1" dirty="0">
                <a:solidFill>
                  <a:schemeClr val="tx2"/>
                </a:solidFill>
                <a:latin typeface="Arial" charset="0"/>
                <a:cs typeface="Arial" charset="0"/>
              </a:rPr>
              <a:t>4.11. Требования к указанию в маркировке сведений о наличии в пищевой продукции компонентов, полученных с применением генно-модифицированных организмов</a:t>
            </a:r>
          </a:p>
        </p:txBody>
      </p:sp>
    </p:spTree>
    <p:extLst>
      <p:ext uri="{BB962C8B-B14F-4D97-AF65-F5344CB8AC3E}">
        <p14:creationId xmlns:p14="http://schemas.microsoft.com/office/powerpoint/2010/main" xmlns="" val="99681774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Прямоугольник 1"/>
          <p:cNvSpPr>
            <a:spLocks noChangeArrowheads="1"/>
          </p:cNvSpPr>
          <p:nvPr/>
        </p:nvSpPr>
        <p:spPr bwMode="auto">
          <a:xfrm>
            <a:off x="251520" y="1620083"/>
            <a:ext cx="8712968" cy="5170646"/>
          </a:xfrm>
          <a:prstGeom prst="rect">
            <a:avLst/>
          </a:prstGeom>
          <a:solidFill>
            <a:schemeClr val="bg1">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defTabSz="914400">
              <a:defRPr/>
            </a:pPr>
            <a:r>
              <a:rPr lang="ru-RU" sz="1500" dirty="0">
                <a:solidFill>
                  <a:prstClr val="black"/>
                </a:solidFill>
                <a:latin typeface="Calibri" pitchFamily="34" charset="0"/>
              </a:rPr>
              <a:t>	Для пищевой продукции, полученной с применением ГМО, в том числе не содержащей ДНК и белок, должна быть приведена информация: "генетически модифицированная продукция" или "продукция, полученная из генно-модифицированных организмов", или "продукция содержит компоненты генно-модифицированных организмов".</a:t>
            </a:r>
          </a:p>
          <a:p>
            <a:pPr defTabSz="914400">
              <a:defRPr/>
            </a:pPr>
            <a:r>
              <a:rPr lang="ru-RU" sz="1500" dirty="0">
                <a:solidFill>
                  <a:prstClr val="black"/>
                </a:solidFill>
                <a:latin typeface="Calibri" pitchFamily="34" charset="0"/>
              </a:rPr>
              <a:t>	В случае, если изготовитель при производстве пищевой продукции не использовал генно-модифицированные организмы, содержание в пищевой продукции 0,9 %и менее ГМО является случайной или технически неустранимой примесью, и такая пищевая продукция не относится к пищевой продукции, содержащей ГМО. При маркировке такой пищевой продукции сведения о наличии ГМО не указывается.</a:t>
            </a:r>
          </a:p>
          <a:p>
            <a:pPr defTabSz="914400">
              <a:defRPr/>
            </a:pPr>
            <a:r>
              <a:rPr lang="ru-RU" sz="1500" dirty="0">
                <a:solidFill>
                  <a:prstClr val="black"/>
                </a:solidFill>
                <a:latin typeface="Calibri" pitchFamily="34" charset="0"/>
              </a:rPr>
              <a:t>	Для пищевой продукции, полученной из генно-модифицированных микроорганизмов (бактерий, дрожжей и мицелиальных грибов, генетический материал которых изменен с применением методов генной инженерии) (далее - ГММ) или с их использованием, обязательна информация:</a:t>
            </a:r>
          </a:p>
          <a:p>
            <a:pPr defTabSz="914400">
              <a:defRPr/>
            </a:pPr>
            <a:r>
              <a:rPr lang="ru-RU" sz="1500" dirty="0">
                <a:solidFill>
                  <a:prstClr val="black"/>
                </a:solidFill>
                <a:latin typeface="Calibri" pitchFamily="34" charset="0"/>
              </a:rPr>
              <a:t>- для содержащих живые ГММ - "Продукт содержит живые генно-модифицированные микроорганизмы";</a:t>
            </a:r>
          </a:p>
          <a:p>
            <a:pPr defTabSz="914400">
              <a:defRPr/>
            </a:pPr>
            <a:r>
              <a:rPr lang="ru-RU" sz="1500" dirty="0">
                <a:solidFill>
                  <a:prstClr val="black"/>
                </a:solidFill>
                <a:latin typeface="Calibri" pitchFamily="34" charset="0"/>
              </a:rPr>
              <a:t>- для содержащих нежизнеспособные ГММ - "Продукт получен с использованием генно-модифицированных микроорганизмов";</a:t>
            </a:r>
          </a:p>
          <a:p>
            <a:pPr defTabSz="914400">
              <a:defRPr/>
            </a:pPr>
            <a:r>
              <a:rPr lang="ru-RU" sz="1500" dirty="0">
                <a:solidFill>
                  <a:prstClr val="black"/>
                </a:solidFill>
                <a:latin typeface="Calibri" pitchFamily="34" charset="0"/>
              </a:rPr>
              <a:t>- для освобожденных от технологических ГММ или для полученных с использованием компонентов, освобожденных от ГММ, - "Продукт содержит компоненты, полученные с использованием генно-модифицированных микроорганизмов".</a:t>
            </a:r>
          </a:p>
          <a:p>
            <a:pPr defTabSz="914400">
              <a:defRPr/>
            </a:pPr>
            <a:r>
              <a:rPr lang="ru-RU" sz="1500" dirty="0">
                <a:solidFill>
                  <a:prstClr val="black"/>
                </a:solidFill>
                <a:latin typeface="Calibri" pitchFamily="34" charset="0"/>
              </a:rPr>
              <a:t>	В маркировке пищевой продукции сведения о наличии ГМО не указываются в отношении использованных технологических вспомогательных средств, изготовленных из или с использованием ГМО.</a:t>
            </a:r>
          </a:p>
        </p:txBody>
      </p:sp>
      <p:sp>
        <p:nvSpPr>
          <p:cNvPr id="7" name="Text Box 23"/>
          <p:cNvSpPr txBox="1">
            <a:spLocks noChangeArrowheads="1"/>
          </p:cNvSpPr>
          <p:nvPr/>
        </p:nvSpPr>
        <p:spPr bwMode="auto">
          <a:xfrm>
            <a:off x="251520" y="980728"/>
            <a:ext cx="8784976" cy="584775"/>
          </a:xfrm>
          <a:prstGeom prst="rect">
            <a:avLst/>
          </a:prstGeom>
          <a:solidFill>
            <a:schemeClr val="accent5">
              <a:lumMod val="20000"/>
              <a:lumOff val="80000"/>
            </a:scheme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a:spAutoFit/>
          </a:bodyPr>
          <a:lstStyle/>
          <a:p>
            <a:pPr algn="ctr" defTabSz="914400">
              <a:spcBef>
                <a:spcPct val="50000"/>
              </a:spcBef>
              <a:defRPr/>
            </a:pPr>
            <a:r>
              <a:rPr lang="ru-RU" sz="1600" dirty="0">
                <a:solidFill>
                  <a:srgbClr val="002060"/>
                </a:solidFill>
                <a:latin typeface="Arial" charset="0"/>
              </a:rPr>
              <a:t>4.11. Требования к указанию в маркировке сведений о наличии в пищевой продукции компонентов, полученных с применением генно-модифицированных организмов</a:t>
            </a:r>
          </a:p>
        </p:txBody>
      </p:sp>
      <p:sp>
        <p:nvSpPr>
          <p:cNvPr id="8" name="Rectangle 14"/>
          <p:cNvSpPr>
            <a:spLocks noChangeArrowheads="1"/>
          </p:cNvSpPr>
          <p:nvPr/>
        </p:nvSpPr>
        <p:spPr bwMode="auto">
          <a:xfrm>
            <a:off x="173483" y="116632"/>
            <a:ext cx="8863013" cy="75882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6"/>
          </a:lnRef>
          <a:fillRef idx="2">
            <a:schemeClr val="accent6"/>
          </a:fillRef>
          <a:effectRef idx="1">
            <a:schemeClr val="accent6"/>
          </a:effectRef>
          <a:fontRef idx="minor">
            <a:schemeClr val="dk1"/>
          </a:fontRef>
        </p:style>
        <p:txBody>
          <a:bodyPr/>
          <a:lstStyle/>
          <a:p>
            <a:pPr algn="ctr" defTabSz="914400" fontAlgn="auto">
              <a:spcBef>
                <a:spcPts val="0"/>
              </a:spcBef>
              <a:spcAft>
                <a:spcPts val="0"/>
              </a:spcAft>
              <a:defRPr/>
            </a:pPr>
            <a:r>
              <a:rPr lang="ru-RU" b="1" dirty="0">
                <a:solidFill>
                  <a:srgbClr val="0070C0"/>
                </a:solidFill>
                <a:latin typeface="Arial" pitchFamily="34" charset="0"/>
                <a:ea typeface="+mj-ea"/>
                <a:cs typeface="Arial" pitchFamily="34" charset="0"/>
              </a:rPr>
              <a:t>Технический регламент Таможенного союза </a:t>
            </a:r>
            <a:br>
              <a:rPr lang="ru-RU" b="1" dirty="0">
                <a:solidFill>
                  <a:srgbClr val="0070C0"/>
                </a:solidFill>
                <a:latin typeface="Arial" pitchFamily="34" charset="0"/>
                <a:ea typeface="+mj-ea"/>
                <a:cs typeface="Arial" pitchFamily="34" charset="0"/>
              </a:rPr>
            </a:br>
            <a:r>
              <a:rPr lang="ru-RU" b="1" dirty="0">
                <a:solidFill>
                  <a:srgbClr val="0070C0"/>
                </a:solidFill>
                <a:latin typeface="Arial" pitchFamily="34" charset="0"/>
                <a:ea typeface="+mj-ea"/>
                <a:cs typeface="Arial" pitchFamily="34" charset="0"/>
              </a:rPr>
              <a:t>«Пищевая продукция в части ее маркировки» ТР ТС 022/2011</a:t>
            </a:r>
          </a:p>
          <a:p>
            <a:pPr algn="ctr" defTabSz="914400" fontAlgn="auto">
              <a:spcBef>
                <a:spcPts val="0"/>
              </a:spcBef>
              <a:spcAft>
                <a:spcPts val="0"/>
              </a:spcAft>
              <a:defRPr/>
            </a:pPr>
            <a:endParaRPr lang="ru-RU" b="1" dirty="0">
              <a:solidFill>
                <a:srgbClr val="0070C0"/>
              </a:solidFill>
              <a:latin typeface="Arial" pitchFamily="34" charset="0"/>
              <a:ea typeface="+mj-ea"/>
              <a:cs typeface="Arial" pitchFamily="34" charset="0"/>
            </a:endParaRPr>
          </a:p>
        </p:txBody>
      </p:sp>
    </p:spTree>
    <p:extLst>
      <p:ext uri="{BB962C8B-B14F-4D97-AF65-F5344CB8AC3E}">
        <p14:creationId xmlns:p14="http://schemas.microsoft.com/office/powerpoint/2010/main" xmlns="" val="340538722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513973" y="1348908"/>
            <a:ext cx="8146378" cy="360040"/>
          </a:xfrm>
          <a:prstGeom prst="roundRect">
            <a:avLst/>
          </a:prstGeom>
          <a:solidFill>
            <a:schemeClr val="bg1"/>
          </a:solid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400" b="1" i="1" dirty="0" smtClean="0">
                <a:solidFill>
                  <a:srgbClr val="002060"/>
                </a:solidFill>
                <a:latin typeface="+mj-lt"/>
                <a:cs typeface="Arial" panose="020B0604020202020204" pitchFamily="34" charset="0"/>
              </a:rPr>
              <a:t>«О </a:t>
            </a:r>
            <a:r>
              <a:rPr lang="ru-RU" sz="1400" b="1" i="1" dirty="0">
                <a:solidFill>
                  <a:srgbClr val="002060"/>
                </a:solidFill>
                <a:latin typeface="+mj-lt"/>
                <a:cs typeface="Arial" panose="020B0604020202020204" pitchFamily="34" charset="0"/>
              </a:rPr>
              <a:t>безопасности пищевой </a:t>
            </a:r>
            <a:r>
              <a:rPr lang="ru-RU" sz="1400" b="1" i="1" dirty="0" smtClean="0">
                <a:solidFill>
                  <a:srgbClr val="002060"/>
                </a:solidFill>
                <a:latin typeface="+mj-lt"/>
                <a:cs typeface="Arial" panose="020B0604020202020204" pitchFamily="34" charset="0"/>
              </a:rPr>
              <a:t>продукции» (ТР ТС 021/2011)</a:t>
            </a:r>
            <a:endParaRPr lang="ru-RU" sz="1400" b="1" i="1" dirty="0">
              <a:solidFill>
                <a:srgbClr val="002060"/>
              </a:solidFill>
              <a:latin typeface="+mj-lt"/>
              <a:cs typeface="Arial" panose="020B0604020202020204" pitchFamily="34" charset="0"/>
            </a:endParaRPr>
          </a:p>
        </p:txBody>
      </p:sp>
      <p:sp>
        <p:nvSpPr>
          <p:cNvPr id="4" name="Скругленный прямоугольник 3"/>
          <p:cNvSpPr/>
          <p:nvPr/>
        </p:nvSpPr>
        <p:spPr>
          <a:xfrm>
            <a:off x="513972" y="1745230"/>
            <a:ext cx="8146379" cy="360040"/>
          </a:xfrm>
          <a:prstGeom prst="roundRect">
            <a:avLst/>
          </a:prstGeom>
          <a:solidFill>
            <a:schemeClr val="bg1"/>
          </a:solidFill>
          <a:ln>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1400" b="1" i="1" dirty="0">
                <a:solidFill>
                  <a:srgbClr val="002060"/>
                </a:solidFill>
                <a:latin typeface="+mj-lt"/>
                <a:cs typeface="Arial" panose="020B0604020202020204" pitchFamily="34" charset="0"/>
              </a:rPr>
              <a:t>«Пищевая продукция в части маркировки</a:t>
            </a:r>
            <a:r>
              <a:rPr lang="ru-RU" sz="1400" b="1" i="1" dirty="0" smtClean="0">
                <a:solidFill>
                  <a:srgbClr val="002060"/>
                </a:solidFill>
                <a:latin typeface="+mj-lt"/>
                <a:cs typeface="Arial" panose="020B0604020202020204" pitchFamily="34" charset="0"/>
              </a:rPr>
              <a:t>» (ТР ТС 022/2011)</a:t>
            </a:r>
            <a:endParaRPr lang="ru-RU" sz="1400" b="1" i="1" dirty="0">
              <a:solidFill>
                <a:srgbClr val="002060"/>
              </a:solidFill>
              <a:latin typeface="+mj-lt"/>
              <a:cs typeface="Arial" panose="020B0604020202020204" pitchFamily="34" charset="0"/>
            </a:endParaRPr>
          </a:p>
        </p:txBody>
      </p:sp>
      <p:sp>
        <p:nvSpPr>
          <p:cNvPr id="3" name="Скругленный прямоугольник 2"/>
          <p:cNvSpPr/>
          <p:nvPr/>
        </p:nvSpPr>
        <p:spPr>
          <a:xfrm>
            <a:off x="285733" y="3805135"/>
            <a:ext cx="1628127" cy="1185532"/>
          </a:xfrm>
          <a:prstGeom prst="roundRect">
            <a:avLst/>
          </a:prstGeom>
          <a:solidFill>
            <a:schemeClr val="bg1"/>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200" b="1" i="1" dirty="0">
                <a:solidFill>
                  <a:srgbClr val="002060"/>
                </a:solidFill>
                <a:cs typeface="Arial" panose="020B0604020202020204" pitchFamily="34" charset="0"/>
              </a:rPr>
              <a:t>«Технический регламент </a:t>
            </a:r>
          </a:p>
          <a:p>
            <a:pPr algn="ctr"/>
            <a:r>
              <a:rPr lang="ru-RU" sz="1200" b="1" i="1" dirty="0">
                <a:solidFill>
                  <a:srgbClr val="002060"/>
                </a:solidFill>
                <a:cs typeface="Arial" panose="020B0604020202020204" pitchFamily="34" charset="0"/>
              </a:rPr>
              <a:t>на соковую продукцию из фруктов и овощей</a:t>
            </a:r>
            <a:r>
              <a:rPr lang="ru-RU" sz="1200" b="1" i="1" dirty="0" smtClean="0">
                <a:solidFill>
                  <a:srgbClr val="002060"/>
                </a:solidFill>
                <a:cs typeface="Arial" panose="020B0604020202020204" pitchFamily="34" charset="0"/>
              </a:rPr>
              <a:t>»         (ТР ТС 023/2011)</a:t>
            </a:r>
            <a:endParaRPr lang="ru-RU" sz="1200" b="1" i="1" dirty="0">
              <a:solidFill>
                <a:srgbClr val="002060"/>
              </a:solidFill>
              <a:cs typeface="Arial" panose="020B0604020202020204" pitchFamily="34" charset="0"/>
            </a:endParaRPr>
          </a:p>
        </p:txBody>
      </p:sp>
      <p:sp>
        <p:nvSpPr>
          <p:cNvPr id="6" name="Скругленный прямоугольник 5"/>
          <p:cNvSpPr/>
          <p:nvPr/>
        </p:nvSpPr>
        <p:spPr>
          <a:xfrm>
            <a:off x="1988288" y="3805135"/>
            <a:ext cx="1403498" cy="1176218"/>
          </a:xfrm>
          <a:prstGeom prst="roundRect">
            <a:avLst/>
          </a:prstGeom>
          <a:solidFill>
            <a:schemeClr val="bg1"/>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200" b="1" i="1" dirty="0">
                <a:solidFill>
                  <a:srgbClr val="002060"/>
                </a:solidFill>
                <a:cs typeface="Arial" panose="020B0604020202020204" pitchFamily="34" charset="0"/>
              </a:rPr>
              <a:t>«Технический регламент </a:t>
            </a:r>
          </a:p>
          <a:p>
            <a:pPr algn="ctr"/>
            <a:r>
              <a:rPr lang="ru-RU" sz="1200" b="1" i="1" dirty="0">
                <a:solidFill>
                  <a:srgbClr val="002060"/>
                </a:solidFill>
                <a:cs typeface="Arial" panose="020B0604020202020204" pitchFamily="34" charset="0"/>
              </a:rPr>
              <a:t>на масложировую продукцию</a:t>
            </a:r>
            <a:r>
              <a:rPr lang="ru-RU" sz="1200" b="1" i="1" dirty="0" smtClean="0">
                <a:solidFill>
                  <a:srgbClr val="002060"/>
                </a:solidFill>
                <a:cs typeface="Arial" panose="020B0604020202020204" pitchFamily="34" charset="0"/>
              </a:rPr>
              <a:t>»  </a:t>
            </a:r>
            <a:br>
              <a:rPr lang="ru-RU" sz="1200" b="1" i="1" dirty="0" smtClean="0">
                <a:solidFill>
                  <a:srgbClr val="002060"/>
                </a:solidFill>
                <a:cs typeface="Arial" panose="020B0604020202020204" pitchFamily="34" charset="0"/>
              </a:rPr>
            </a:br>
            <a:r>
              <a:rPr lang="ru-RU" sz="1200" b="1" i="1" dirty="0" smtClean="0">
                <a:solidFill>
                  <a:srgbClr val="002060"/>
                </a:solidFill>
                <a:cs typeface="Arial" panose="020B0604020202020204" pitchFamily="34" charset="0"/>
              </a:rPr>
              <a:t>(ТР ТС 024/2011)</a:t>
            </a:r>
            <a:endParaRPr lang="ru-RU" sz="1200" b="1" i="1" dirty="0">
              <a:solidFill>
                <a:srgbClr val="002060"/>
              </a:solidFill>
              <a:cs typeface="Arial" panose="020B0604020202020204" pitchFamily="34" charset="0"/>
            </a:endParaRPr>
          </a:p>
        </p:txBody>
      </p:sp>
      <p:sp>
        <p:nvSpPr>
          <p:cNvPr id="8" name="Скругленный прямоугольник 7"/>
          <p:cNvSpPr/>
          <p:nvPr/>
        </p:nvSpPr>
        <p:spPr>
          <a:xfrm>
            <a:off x="3498113" y="3814449"/>
            <a:ext cx="2711302" cy="1176217"/>
          </a:xfrm>
          <a:prstGeom prst="roundRect">
            <a:avLst/>
          </a:prstGeom>
          <a:solidFill>
            <a:schemeClr val="bg1"/>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200" b="1" i="1" dirty="0">
                <a:solidFill>
                  <a:srgbClr val="002060"/>
                </a:solidFill>
                <a:cs typeface="Arial" panose="020B0604020202020204" pitchFamily="34" charset="0"/>
              </a:rPr>
              <a:t>«О безопасности отдельных видов специализированной пищевой продукции, </a:t>
            </a:r>
            <a:r>
              <a:rPr lang="ru-RU" sz="1200" b="1" i="1" dirty="0" smtClean="0">
                <a:solidFill>
                  <a:srgbClr val="002060"/>
                </a:solidFill>
                <a:cs typeface="Arial" panose="020B0604020202020204" pitchFamily="34" charset="0"/>
              </a:rPr>
              <a:t>в </a:t>
            </a:r>
            <a:r>
              <a:rPr lang="ru-RU" sz="1200" b="1" i="1" dirty="0">
                <a:solidFill>
                  <a:srgbClr val="002060"/>
                </a:solidFill>
                <a:cs typeface="Arial" panose="020B0604020202020204" pitchFamily="34" charset="0"/>
              </a:rPr>
              <a:t>том числе диетического лечебного </a:t>
            </a:r>
            <a:r>
              <a:rPr lang="ru-RU" sz="1200" b="1" i="1" dirty="0" smtClean="0">
                <a:solidFill>
                  <a:srgbClr val="002060"/>
                </a:solidFill>
                <a:cs typeface="Arial" panose="020B0604020202020204" pitchFamily="34" charset="0"/>
              </a:rPr>
              <a:t>и </a:t>
            </a:r>
            <a:r>
              <a:rPr lang="ru-RU" sz="1200" b="1" i="1" dirty="0">
                <a:solidFill>
                  <a:srgbClr val="002060"/>
                </a:solidFill>
                <a:cs typeface="Arial" panose="020B0604020202020204" pitchFamily="34" charset="0"/>
              </a:rPr>
              <a:t>диетического профилактического питания​</a:t>
            </a:r>
            <a:r>
              <a:rPr lang="ru-RU" sz="1200" b="1" i="1" dirty="0" smtClean="0">
                <a:solidFill>
                  <a:srgbClr val="002060"/>
                </a:solidFill>
                <a:cs typeface="Arial" panose="020B0604020202020204" pitchFamily="34" charset="0"/>
              </a:rPr>
              <a:t>»  (ТР ТС 027/2012)</a:t>
            </a:r>
            <a:endParaRPr lang="ru-RU" sz="1200" b="1" i="1" dirty="0">
              <a:solidFill>
                <a:srgbClr val="002060"/>
              </a:solidFill>
              <a:cs typeface="Arial" panose="020B0604020202020204" pitchFamily="34" charset="0"/>
            </a:endParaRPr>
          </a:p>
        </p:txBody>
      </p:sp>
      <p:sp>
        <p:nvSpPr>
          <p:cNvPr id="9" name="Скругленный прямоугольник 8"/>
          <p:cNvSpPr/>
          <p:nvPr/>
        </p:nvSpPr>
        <p:spPr>
          <a:xfrm>
            <a:off x="513971" y="2135888"/>
            <a:ext cx="8146379" cy="537906"/>
          </a:xfrm>
          <a:prstGeom prst="roundRect">
            <a:avLst/>
          </a:prstGeom>
          <a:solidFill>
            <a:schemeClr val="bg1"/>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400" b="1" i="1" dirty="0">
                <a:solidFill>
                  <a:srgbClr val="002060"/>
                </a:solidFill>
                <a:cs typeface="Arial" panose="020B0604020202020204" pitchFamily="34" charset="0"/>
              </a:rPr>
              <a:t>«Требования к безопасности пищевых добавок, </a:t>
            </a:r>
            <a:r>
              <a:rPr lang="ru-RU" sz="1400" b="1" i="1" dirty="0" smtClean="0">
                <a:solidFill>
                  <a:srgbClr val="002060"/>
                </a:solidFill>
                <a:cs typeface="Arial" panose="020B0604020202020204" pitchFamily="34" charset="0"/>
              </a:rPr>
              <a:t>ароматизаторов и </a:t>
            </a:r>
            <a:r>
              <a:rPr lang="ru-RU" sz="1400" b="1" i="1" dirty="0">
                <a:solidFill>
                  <a:srgbClr val="002060"/>
                </a:solidFill>
                <a:cs typeface="Arial" panose="020B0604020202020204" pitchFamily="34" charset="0"/>
              </a:rPr>
              <a:t>технологических вспомогательных средств​​</a:t>
            </a:r>
            <a:r>
              <a:rPr lang="ru-RU" sz="1400" b="1" i="1" dirty="0" smtClean="0">
                <a:solidFill>
                  <a:srgbClr val="002060"/>
                </a:solidFill>
                <a:cs typeface="Arial" panose="020B0604020202020204" pitchFamily="34" charset="0"/>
              </a:rPr>
              <a:t>» (ТР ТС 029/2012)</a:t>
            </a:r>
            <a:endParaRPr lang="ru-RU" sz="1400" b="1" i="1" dirty="0">
              <a:solidFill>
                <a:srgbClr val="002060"/>
              </a:solidFill>
              <a:cs typeface="Arial" panose="020B0604020202020204" pitchFamily="34" charset="0"/>
            </a:endParaRPr>
          </a:p>
        </p:txBody>
      </p:sp>
      <p:sp>
        <p:nvSpPr>
          <p:cNvPr id="10" name="Скругленный прямоугольник 9"/>
          <p:cNvSpPr/>
          <p:nvPr/>
        </p:nvSpPr>
        <p:spPr>
          <a:xfrm>
            <a:off x="285733" y="5133589"/>
            <a:ext cx="1902869" cy="920055"/>
          </a:xfrm>
          <a:prstGeom prst="roundRect">
            <a:avLst/>
          </a:prstGeom>
          <a:solidFill>
            <a:schemeClr val="bg1"/>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200" b="1" i="1" dirty="0">
                <a:solidFill>
                  <a:srgbClr val="002060"/>
                </a:solidFill>
                <a:cs typeface="Arial" panose="020B0604020202020204" pitchFamily="34" charset="0"/>
              </a:rPr>
              <a:t>«О безопасности молока </a:t>
            </a:r>
            <a:r>
              <a:rPr lang="ru-RU" sz="1200" b="1" i="1" dirty="0" smtClean="0">
                <a:solidFill>
                  <a:srgbClr val="002060"/>
                </a:solidFill>
                <a:cs typeface="Arial" panose="020B0604020202020204" pitchFamily="34" charset="0"/>
              </a:rPr>
              <a:t>и </a:t>
            </a:r>
            <a:r>
              <a:rPr lang="ru-RU" sz="1200" b="1" i="1" dirty="0">
                <a:solidFill>
                  <a:srgbClr val="002060"/>
                </a:solidFill>
                <a:cs typeface="Arial" panose="020B0604020202020204" pitchFamily="34" charset="0"/>
              </a:rPr>
              <a:t>молочной продукции​​</a:t>
            </a:r>
            <a:r>
              <a:rPr lang="ru-RU" sz="1200" b="1" i="1" dirty="0" smtClean="0">
                <a:solidFill>
                  <a:srgbClr val="002060"/>
                </a:solidFill>
                <a:cs typeface="Arial" panose="020B0604020202020204" pitchFamily="34" charset="0"/>
              </a:rPr>
              <a:t>»     </a:t>
            </a:r>
            <a:br>
              <a:rPr lang="ru-RU" sz="1200" b="1" i="1" dirty="0" smtClean="0">
                <a:solidFill>
                  <a:srgbClr val="002060"/>
                </a:solidFill>
                <a:cs typeface="Arial" panose="020B0604020202020204" pitchFamily="34" charset="0"/>
              </a:rPr>
            </a:br>
            <a:r>
              <a:rPr lang="ru-RU" sz="1200" b="1" i="1" dirty="0" smtClean="0">
                <a:solidFill>
                  <a:srgbClr val="002060"/>
                </a:solidFill>
                <a:cs typeface="Arial" panose="020B0604020202020204" pitchFamily="34" charset="0"/>
              </a:rPr>
              <a:t>(ТР ТС 033/2013)</a:t>
            </a:r>
          </a:p>
          <a:p>
            <a:pPr algn="ctr"/>
            <a:r>
              <a:rPr lang="ru-RU" sz="1200" b="1" i="1" dirty="0" smtClean="0">
                <a:solidFill>
                  <a:srgbClr val="FF0000"/>
                </a:solidFill>
                <a:cs typeface="Arial" panose="020B0604020202020204" pitchFamily="34" charset="0"/>
              </a:rPr>
              <a:t>вступил в силу </a:t>
            </a:r>
          </a:p>
          <a:p>
            <a:pPr algn="ctr"/>
            <a:r>
              <a:rPr lang="ru-RU" sz="1200" b="1" i="1" dirty="0" smtClean="0">
                <a:solidFill>
                  <a:srgbClr val="FF0000"/>
                </a:solidFill>
                <a:cs typeface="Arial" panose="020B0604020202020204" pitchFamily="34" charset="0"/>
              </a:rPr>
              <a:t>с 1 мая 2014 г.</a:t>
            </a:r>
            <a:endParaRPr lang="ru-RU" sz="1200" b="1" i="1" dirty="0">
              <a:solidFill>
                <a:srgbClr val="FF0000"/>
              </a:solidFill>
              <a:cs typeface="Arial" panose="020B0604020202020204" pitchFamily="34" charset="0"/>
            </a:endParaRPr>
          </a:p>
        </p:txBody>
      </p:sp>
      <p:sp>
        <p:nvSpPr>
          <p:cNvPr id="11" name="Скругленный прямоугольник 10"/>
          <p:cNvSpPr/>
          <p:nvPr/>
        </p:nvSpPr>
        <p:spPr>
          <a:xfrm>
            <a:off x="2306216" y="5133589"/>
            <a:ext cx="1794673" cy="911299"/>
          </a:xfrm>
          <a:prstGeom prst="roundRect">
            <a:avLst/>
          </a:prstGeom>
          <a:solidFill>
            <a:schemeClr val="bg1"/>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endParaRPr lang="ru-RU" sz="1200" b="1" i="1" dirty="0" smtClean="0">
              <a:solidFill>
                <a:srgbClr val="002060"/>
              </a:solidFill>
              <a:cs typeface="Arial" panose="020B0604020202020204" pitchFamily="34" charset="0"/>
            </a:endParaRPr>
          </a:p>
          <a:p>
            <a:pPr algn="ctr"/>
            <a:r>
              <a:rPr lang="ru-RU" sz="1200" b="1" i="1" dirty="0" smtClean="0">
                <a:solidFill>
                  <a:srgbClr val="002060"/>
                </a:solidFill>
                <a:cs typeface="Arial" panose="020B0604020202020204" pitchFamily="34" charset="0"/>
              </a:rPr>
              <a:t>«</a:t>
            </a:r>
            <a:r>
              <a:rPr lang="ru-RU" sz="1200" b="1" i="1" dirty="0">
                <a:solidFill>
                  <a:srgbClr val="002060"/>
                </a:solidFill>
                <a:cs typeface="Arial" panose="020B0604020202020204" pitchFamily="34" charset="0"/>
              </a:rPr>
              <a:t>О безопасности </a:t>
            </a:r>
            <a:r>
              <a:rPr lang="ru-RU" sz="1200" b="1" i="1" dirty="0" smtClean="0">
                <a:solidFill>
                  <a:srgbClr val="002060"/>
                </a:solidFill>
                <a:cs typeface="Arial" panose="020B0604020202020204" pitchFamily="34" charset="0"/>
              </a:rPr>
              <a:t>мяса и мясной продукции</a:t>
            </a:r>
            <a:r>
              <a:rPr lang="ru-RU" sz="1200" b="1" i="1" dirty="0">
                <a:solidFill>
                  <a:srgbClr val="002060"/>
                </a:solidFill>
                <a:cs typeface="Arial" panose="020B0604020202020204" pitchFamily="34" charset="0"/>
              </a:rPr>
              <a:t>​​</a:t>
            </a:r>
            <a:r>
              <a:rPr lang="ru-RU" sz="1200" b="1" i="1" dirty="0" smtClean="0">
                <a:solidFill>
                  <a:srgbClr val="002060"/>
                </a:solidFill>
                <a:cs typeface="Arial" panose="020B0604020202020204" pitchFamily="34" charset="0"/>
              </a:rPr>
              <a:t>» </a:t>
            </a:r>
            <a:br>
              <a:rPr lang="ru-RU" sz="1200" b="1" i="1" dirty="0" smtClean="0">
                <a:solidFill>
                  <a:srgbClr val="002060"/>
                </a:solidFill>
                <a:cs typeface="Arial" panose="020B0604020202020204" pitchFamily="34" charset="0"/>
              </a:rPr>
            </a:br>
            <a:r>
              <a:rPr lang="ru-RU" sz="1200" b="1" i="1" dirty="0" smtClean="0">
                <a:solidFill>
                  <a:srgbClr val="002060"/>
                </a:solidFill>
                <a:cs typeface="Arial" panose="020B0604020202020204" pitchFamily="34" charset="0"/>
              </a:rPr>
              <a:t>(ТР ТС 034/2013)</a:t>
            </a:r>
          </a:p>
          <a:p>
            <a:pPr algn="ctr"/>
            <a:r>
              <a:rPr lang="ru-RU" sz="1200" b="1" i="1" dirty="0">
                <a:solidFill>
                  <a:srgbClr val="FF0000"/>
                </a:solidFill>
                <a:cs typeface="Arial" panose="020B0604020202020204" pitchFamily="34" charset="0"/>
              </a:rPr>
              <a:t>вступил в силу </a:t>
            </a:r>
          </a:p>
          <a:p>
            <a:pPr algn="ctr"/>
            <a:r>
              <a:rPr lang="ru-RU" sz="1200" b="1" i="1" dirty="0">
                <a:solidFill>
                  <a:srgbClr val="FF0000"/>
                </a:solidFill>
                <a:cs typeface="Arial" panose="020B0604020202020204" pitchFamily="34" charset="0"/>
              </a:rPr>
              <a:t>с 1 мая 2014 г.</a:t>
            </a:r>
          </a:p>
          <a:p>
            <a:pPr algn="ctr"/>
            <a:endParaRPr lang="ru-RU" sz="1200" b="1" i="1" dirty="0">
              <a:solidFill>
                <a:srgbClr val="002060"/>
              </a:solidFill>
              <a:cs typeface="Arial" panose="020B0604020202020204" pitchFamily="34" charset="0"/>
            </a:endParaRPr>
          </a:p>
        </p:txBody>
      </p:sp>
      <p:sp>
        <p:nvSpPr>
          <p:cNvPr id="12" name="Text Box 23"/>
          <p:cNvSpPr txBox="1">
            <a:spLocks noChangeArrowheads="1"/>
          </p:cNvSpPr>
          <p:nvPr/>
        </p:nvSpPr>
        <p:spPr bwMode="auto">
          <a:xfrm>
            <a:off x="245133" y="702816"/>
            <a:ext cx="8640960" cy="576064"/>
          </a:xfrm>
          <a:prstGeom prst="rect">
            <a:avLst/>
          </a:prstGeom>
          <a:solidFill>
            <a:srgbClr val="002060"/>
          </a:solidFill>
          <a:ln w="9525">
            <a:noFill/>
            <a:miter lim="800000"/>
            <a:headEnd/>
            <a:tailEnd/>
          </a:ln>
          <a:effec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ctr" defTabSz="457200" eaLnBrk="0" fontAlgn="auto" hangingPunct="0">
              <a:spcBef>
                <a:spcPts val="0"/>
              </a:spcBef>
              <a:spcAft>
                <a:spcPts val="0"/>
              </a:spcAft>
              <a:defRPr sz="2000" b="1">
                <a:solidFill>
                  <a:schemeClr val="tx2">
                    <a:lumMod val="75000"/>
                  </a:schemeClr>
                </a:solidFill>
                <a:latin typeface="Arial" pitchFamily="34" charset="0"/>
                <a:ea typeface="+mj-ea"/>
                <a:cs typeface="Arial" pitchFamily="34" charset="0"/>
              </a:defRPr>
            </a:lvl1pPr>
            <a:lvl2pPr defTabSz="457200" eaLnBrk="0" fontAlgn="base" hangingPunct="0">
              <a:spcBef>
                <a:spcPct val="0"/>
              </a:spcBef>
              <a:spcAft>
                <a:spcPct val="0"/>
              </a:spcAft>
              <a:defRPr sz="4400"/>
            </a:lvl2pPr>
            <a:lvl3pPr defTabSz="457200" eaLnBrk="0" fontAlgn="base" hangingPunct="0">
              <a:spcBef>
                <a:spcPct val="0"/>
              </a:spcBef>
              <a:spcAft>
                <a:spcPct val="0"/>
              </a:spcAft>
              <a:defRPr sz="4400"/>
            </a:lvl3pPr>
            <a:lvl4pPr defTabSz="457200" eaLnBrk="0" fontAlgn="base" hangingPunct="0">
              <a:spcBef>
                <a:spcPct val="0"/>
              </a:spcBef>
              <a:spcAft>
                <a:spcPct val="0"/>
              </a:spcAft>
              <a:defRPr sz="4400"/>
            </a:lvl4pPr>
            <a:lvl5pPr defTabSz="457200" eaLnBrk="0" fontAlgn="base" hangingPunct="0">
              <a:spcBef>
                <a:spcPct val="0"/>
              </a:spcBef>
              <a:spcAft>
                <a:spcPct val="0"/>
              </a:spcAft>
              <a:defRPr sz="4400"/>
            </a:lvl5pPr>
            <a:lvl6pPr marL="457200" defTabSz="457200" fontAlgn="base">
              <a:spcBef>
                <a:spcPct val="0"/>
              </a:spcBef>
              <a:spcAft>
                <a:spcPct val="0"/>
              </a:spcAft>
              <a:defRPr/>
            </a:lvl6pPr>
            <a:lvl7pPr marL="914400" defTabSz="457200" fontAlgn="base">
              <a:spcBef>
                <a:spcPct val="0"/>
              </a:spcBef>
              <a:spcAft>
                <a:spcPct val="0"/>
              </a:spcAft>
              <a:defRPr/>
            </a:lvl7pPr>
            <a:lvl8pPr marL="1371600" defTabSz="457200" fontAlgn="base">
              <a:spcBef>
                <a:spcPct val="0"/>
              </a:spcBef>
              <a:spcAft>
                <a:spcPct val="0"/>
              </a:spcAft>
              <a:defRPr/>
            </a:lvl8pPr>
            <a:lvl9pPr marL="1828800" defTabSz="457200" fontAlgn="base">
              <a:spcBef>
                <a:spcPct val="0"/>
              </a:spcBef>
              <a:spcAft>
                <a:spcPct val="0"/>
              </a:spcAft>
              <a:defRPr/>
            </a:lvl9pPr>
          </a:lstStyle>
          <a:p>
            <a:r>
              <a:rPr lang="ru-RU" sz="1600" i="1" dirty="0" smtClean="0">
                <a:solidFill>
                  <a:schemeClr val="bg1"/>
                </a:solidFill>
                <a:latin typeface="+mj-lt"/>
              </a:rPr>
              <a:t>Единые технические регламенты, устанавливающие общие требования (горизонтальные): </a:t>
            </a:r>
            <a:endParaRPr lang="ru-RU" sz="1600" i="1" dirty="0">
              <a:solidFill>
                <a:schemeClr val="bg1"/>
              </a:solidFill>
              <a:latin typeface="+mj-lt"/>
            </a:endParaRPr>
          </a:p>
        </p:txBody>
      </p:sp>
      <p:sp>
        <p:nvSpPr>
          <p:cNvPr id="13" name="Text Box 23"/>
          <p:cNvSpPr txBox="1">
            <a:spLocks noChangeArrowheads="1"/>
          </p:cNvSpPr>
          <p:nvPr/>
        </p:nvSpPr>
        <p:spPr bwMode="auto">
          <a:xfrm>
            <a:off x="245133" y="3063503"/>
            <a:ext cx="8640960" cy="576064"/>
          </a:xfrm>
          <a:prstGeom prst="rect">
            <a:avLst/>
          </a:prstGeom>
          <a:solidFill>
            <a:srgbClr val="002060"/>
          </a:solidFill>
          <a:ln w="9525">
            <a:noFill/>
            <a:miter lim="800000"/>
            <a:headEnd/>
            <a:tailEnd/>
          </a:ln>
          <a:effec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ctr" defTabSz="457200" eaLnBrk="0" fontAlgn="auto" hangingPunct="0">
              <a:spcBef>
                <a:spcPts val="0"/>
              </a:spcBef>
              <a:spcAft>
                <a:spcPts val="0"/>
              </a:spcAft>
              <a:defRPr sz="2000" b="1">
                <a:solidFill>
                  <a:schemeClr val="tx2">
                    <a:lumMod val="75000"/>
                  </a:schemeClr>
                </a:solidFill>
                <a:latin typeface="Arial" pitchFamily="34" charset="0"/>
                <a:ea typeface="+mj-ea"/>
                <a:cs typeface="Arial" pitchFamily="34" charset="0"/>
              </a:defRPr>
            </a:lvl1pPr>
            <a:lvl2pPr defTabSz="457200" eaLnBrk="0" fontAlgn="base" hangingPunct="0">
              <a:spcBef>
                <a:spcPct val="0"/>
              </a:spcBef>
              <a:spcAft>
                <a:spcPct val="0"/>
              </a:spcAft>
              <a:defRPr sz="4400"/>
            </a:lvl2pPr>
            <a:lvl3pPr defTabSz="457200" eaLnBrk="0" fontAlgn="base" hangingPunct="0">
              <a:spcBef>
                <a:spcPct val="0"/>
              </a:spcBef>
              <a:spcAft>
                <a:spcPct val="0"/>
              </a:spcAft>
              <a:defRPr sz="4400"/>
            </a:lvl3pPr>
            <a:lvl4pPr defTabSz="457200" eaLnBrk="0" fontAlgn="base" hangingPunct="0">
              <a:spcBef>
                <a:spcPct val="0"/>
              </a:spcBef>
              <a:spcAft>
                <a:spcPct val="0"/>
              </a:spcAft>
              <a:defRPr sz="4400"/>
            </a:lvl4pPr>
            <a:lvl5pPr defTabSz="457200" eaLnBrk="0" fontAlgn="base" hangingPunct="0">
              <a:spcBef>
                <a:spcPct val="0"/>
              </a:spcBef>
              <a:spcAft>
                <a:spcPct val="0"/>
              </a:spcAft>
              <a:defRPr sz="4400"/>
            </a:lvl5pPr>
            <a:lvl6pPr marL="457200" defTabSz="457200" fontAlgn="base">
              <a:spcBef>
                <a:spcPct val="0"/>
              </a:spcBef>
              <a:spcAft>
                <a:spcPct val="0"/>
              </a:spcAft>
              <a:defRPr/>
            </a:lvl6pPr>
            <a:lvl7pPr marL="914400" defTabSz="457200" fontAlgn="base">
              <a:spcBef>
                <a:spcPct val="0"/>
              </a:spcBef>
              <a:spcAft>
                <a:spcPct val="0"/>
              </a:spcAft>
              <a:defRPr/>
            </a:lvl7pPr>
            <a:lvl8pPr marL="1371600" defTabSz="457200" fontAlgn="base">
              <a:spcBef>
                <a:spcPct val="0"/>
              </a:spcBef>
              <a:spcAft>
                <a:spcPct val="0"/>
              </a:spcAft>
              <a:defRPr/>
            </a:lvl8pPr>
            <a:lvl9pPr marL="1828800" defTabSz="457200" fontAlgn="base">
              <a:spcBef>
                <a:spcPct val="0"/>
              </a:spcBef>
              <a:spcAft>
                <a:spcPct val="0"/>
              </a:spcAft>
              <a:defRPr/>
            </a:lvl9pPr>
          </a:lstStyle>
          <a:p>
            <a:r>
              <a:rPr lang="ru-RU" sz="1600" i="1" dirty="0">
                <a:solidFill>
                  <a:schemeClr val="bg1"/>
                </a:solidFill>
                <a:latin typeface="+mj-lt"/>
              </a:rPr>
              <a:t>Единые технические регламенты, </a:t>
            </a:r>
            <a:r>
              <a:rPr lang="ru-RU" sz="1600" i="1" dirty="0" smtClean="0">
                <a:solidFill>
                  <a:schemeClr val="bg1"/>
                </a:solidFill>
                <a:latin typeface="+mj-lt"/>
              </a:rPr>
              <a:t>на отдельные виды </a:t>
            </a:r>
          </a:p>
          <a:p>
            <a:r>
              <a:rPr lang="ru-RU" sz="1600" i="1" dirty="0" smtClean="0">
                <a:solidFill>
                  <a:schemeClr val="bg1"/>
                </a:solidFill>
                <a:latin typeface="+mj-lt"/>
              </a:rPr>
              <a:t>пищевой продукции (вертикальные):</a:t>
            </a:r>
            <a:endParaRPr lang="ru-RU" sz="1600" i="1" dirty="0">
              <a:solidFill>
                <a:schemeClr val="bg1"/>
              </a:solidFill>
              <a:latin typeface="+mj-lt"/>
            </a:endParaRPr>
          </a:p>
        </p:txBody>
      </p:sp>
      <p:sp>
        <p:nvSpPr>
          <p:cNvPr id="15" name="Скругленный прямоугольник 14"/>
          <p:cNvSpPr/>
          <p:nvPr/>
        </p:nvSpPr>
        <p:spPr>
          <a:xfrm>
            <a:off x="285733" y="6191102"/>
            <a:ext cx="2446834" cy="477392"/>
          </a:xfrm>
          <a:prstGeom prst="roundRect">
            <a:avLst/>
          </a:prstGeom>
          <a:solidFill>
            <a:schemeClr val="accent1">
              <a:lumMod val="20000"/>
              <a:lumOff val="80000"/>
            </a:schemeClr>
          </a:solidFill>
          <a:ln w="9525">
            <a:solidFill>
              <a:srgbClr val="002060"/>
            </a:solidFill>
            <a:prstDash val="dash"/>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200" dirty="0">
                <a:solidFill>
                  <a:srgbClr val="002060"/>
                </a:solidFill>
                <a:cs typeface="Arial" panose="020B0604020202020204" pitchFamily="34" charset="0"/>
              </a:rPr>
              <a:t>«О безопасности </a:t>
            </a:r>
            <a:r>
              <a:rPr lang="ru-RU" sz="1200" dirty="0" smtClean="0">
                <a:solidFill>
                  <a:srgbClr val="002060"/>
                </a:solidFill>
                <a:cs typeface="Arial" panose="020B0604020202020204" pitchFamily="34" charset="0"/>
              </a:rPr>
              <a:t>алкогольной продукции</a:t>
            </a:r>
            <a:r>
              <a:rPr lang="ru-RU" sz="1200" dirty="0">
                <a:solidFill>
                  <a:srgbClr val="002060"/>
                </a:solidFill>
                <a:cs typeface="Arial" panose="020B0604020202020204" pitchFamily="34" charset="0"/>
              </a:rPr>
              <a:t>​​»</a:t>
            </a:r>
          </a:p>
        </p:txBody>
      </p:sp>
      <p:sp>
        <p:nvSpPr>
          <p:cNvPr id="17" name="Скругленный прямоугольник 16"/>
          <p:cNvSpPr/>
          <p:nvPr/>
        </p:nvSpPr>
        <p:spPr>
          <a:xfrm>
            <a:off x="7553132" y="3814449"/>
            <a:ext cx="1495175" cy="2012193"/>
          </a:xfrm>
          <a:prstGeom prst="roundRect">
            <a:avLst/>
          </a:prstGeom>
          <a:solidFill>
            <a:schemeClr val="bg1"/>
          </a:solidFill>
          <a:ln w="9525">
            <a:solidFill>
              <a:srgbClr val="002060"/>
            </a:solidFill>
            <a:prstDash val="solid"/>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200" b="1" i="1" dirty="0">
                <a:solidFill>
                  <a:srgbClr val="002060"/>
                </a:solidFill>
                <a:cs typeface="Arial" panose="020B0604020202020204" pitchFamily="34" charset="0"/>
              </a:rPr>
              <a:t>«О безопасности </a:t>
            </a:r>
            <a:r>
              <a:rPr lang="ru-RU" sz="1200" b="1" i="1" dirty="0" smtClean="0">
                <a:solidFill>
                  <a:srgbClr val="002060"/>
                </a:solidFill>
                <a:cs typeface="Arial" panose="020B0604020202020204" pitchFamily="34" charset="0"/>
              </a:rPr>
              <a:t>упакованной питьевой </a:t>
            </a:r>
            <a:r>
              <a:rPr lang="ru-RU" sz="1200" b="1" i="1" dirty="0">
                <a:solidFill>
                  <a:srgbClr val="002060"/>
                </a:solidFill>
                <a:cs typeface="Arial" panose="020B0604020202020204" pitchFamily="34" charset="0"/>
              </a:rPr>
              <a:t>воды, </a:t>
            </a:r>
            <a:r>
              <a:rPr lang="ru-RU" sz="1200" b="1" i="1" dirty="0" smtClean="0">
                <a:solidFill>
                  <a:srgbClr val="002060"/>
                </a:solidFill>
                <a:cs typeface="Arial" panose="020B0604020202020204" pitchFamily="34" charset="0"/>
              </a:rPr>
              <a:t>включая природную минеральную воду» </a:t>
            </a:r>
            <a:br>
              <a:rPr lang="ru-RU" sz="1200" b="1" i="1" dirty="0" smtClean="0">
                <a:solidFill>
                  <a:srgbClr val="002060"/>
                </a:solidFill>
                <a:cs typeface="Arial" panose="020B0604020202020204" pitchFamily="34" charset="0"/>
              </a:rPr>
            </a:br>
            <a:r>
              <a:rPr lang="ru-RU" sz="1200" b="1" i="1" dirty="0" smtClean="0">
                <a:solidFill>
                  <a:srgbClr val="002060"/>
                </a:solidFill>
                <a:cs typeface="Arial" panose="020B0604020202020204" pitchFamily="34" charset="0"/>
              </a:rPr>
              <a:t>(</a:t>
            </a:r>
            <a:r>
              <a:rPr lang="ru-RU" sz="1200" b="1" i="1" dirty="0">
                <a:solidFill>
                  <a:srgbClr val="002060"/>
                </a:solidFill>
                <a:cs typeface="Arial" panose="020B0604020202020204" pitchFamily="34" charset="0"/>
              </a:rPr>
              <a:t>ТР ЕАЭС </a:t>
            </a:r>
            <a:r>
              <a:rPr lang="ru-RU" sz="1200" b="1" i="1" dirty="0" smtClean="0">
                <a:solidFill>
                  <a:srgbClr val="002060"/>
                </a:solidFill>
                <a:cs typeface="Arial" panose="020B0604020202020204" pitchFamily="34" charset="0"/>
              </a:rPr>
              <a:t>044/2017)</a:t>
            </a:r>
          </a:p>
          <a:p>
            <a:pPr algn="ctr"/>
            <a:r>
              <a:rPr lang="ru-RU" sz="1200" b="1" i="1" dirty="0" smtClean="0">
                <a:solidFill>
                  <a:srgbClr val="FF0000"/>
                </a:solidFill>
                <a:cs typeface="Arial" panose="020B0604020202020204" pitchFamily="34" charset="0"/>
              </a:rPr>
              <a:t>вступает в силу </a:t>
            </a:r>
          </a:p>
          <a:p>
            <a:pPr algn="ctr"/>
            <a:r>
              <a:rPr lang="ru-RU" sz="1200" b="1" i="1" dirty="0" smtClean="0">
                <a:solidFill>
                  <a:srgbClr val="FF0000"/>
                </a:solidFill>
                <a:cs typeface="Arial" panose="020B0604020202020204" pitchFamily="34" charset="0"/>
              </a:rPr>
              <a:t>с 1 января 2019 г.</a:t>
            </a:r>
            <a:endParaRPr lang="ru-RU" sz="1200" b="1" i="1" dirty="0">
              <a:solidFill>
                <a:srgbClr val="FF0000"/>
              </a:solidFill>
              <a:cs typeface="Arial" panose="020B0604020202020204" pitchFamily="34" charset="0"/>
            </a:endParaRPr>
          </a:p>
        </p:txBody>
      </p:sp>
      <p:sp>
        <p:nvSpPr>
          <p:cNvPr id="18" name="Скругленный прямоугольник 17"/>
          <p:cNvSpPr/>
          <p:nvPr/>
        </p:nvSpPr>
        <p:spPr>
          <a:xfrm>
            <a:off x="2852191" y="6191102"/>
            <a:ext cx="2474722" cy="488780"/>
          </a:xfrm>
          <a:prstGeom prst="roundRect">
            <a:avLst/>
          </a:prstGeom>
          <a:solidFill>
            <a:schemeClr val="accent1">
              <a:lumMod val="20000"/>
              <a:lumOff val="80000"/>
            </a:schemeClr>
          </a:solidFill>
          <a:ln w="9525">
            <a:solidFill>
              <a:srgbClr val="002060"/>
            </a:solidFill>
            <a:prstDash val="dash"/>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200" dirty="0">
                <a:solidFill>
                  <a:srgbClr val="002060"/>
                </a:solidFill>
                <a:cs typeface="Arial" panose="020B0604020202020204" pitchFamily="34" charset="0"/>
              </a:rPr>
              <a:t>«О безопасности мяса птицы и продукции ее переработки»</a:t>
            </a:r>
          </a:p>
        </p:txBody>
      </p:sp>
      <p:sp>
        <p:nvSpPr>
          <p:cNvPr id="19" name="Скругленный прямоугольник 18"/>
          <p:cNvSpPr/>
          <p:nvPr/>
        </p:nvSpPr>
        <p:spPr>
          <a:xfrm>
            <a:off x="513973" y="2743459"/>
            <a:ext cx="8146377" cy="269215"/>
          </a:xfrm>
          <a:prstGeom prst="roundRect">
            <a:avLst/>
          </a:prstGeom>
          <a:solidFill>
            <a:schemeClr val="accent1">
              <a:lumMod val="20000"/>
              <a:lumOff val="80000"/>
            </a:schemeClr>
          </a:solidFill>
          <a:ln w="9525">
            <a:solidFill>
              <a:srgbClr val="002060"/>
            </a:solidFill>
            <a:prstDash val="dash"/>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400" b="1" i="1" dirty="0">
                <a:solidFill>
                  <a:srgbClr val="002060"/>
                </a:solidFill>
                <a:cs typeface="Arial" panose="020B0604020202020204" pitchFamily="34" charset="0"/>
              </a:rPr>
              <a:t>«О безопасности материалов, контактирующих с пищевой продукцией»</a:t>
            </a:r>
          </a:p>
        </p:txBody>
      </p:sp>
      <p:sp>
        <p:nvSpPr>
          <p:cNvPr id="20" name="Прямоугольник 19"/>
          <p:cNvSpPr/>
          <p:nvPr/>
        </p:nvSpPr>
        <p:spPr>
          <a:xfrm>
            <a:off x="7253149" y="6282859"/>
            <a:ext cx="1890851" cy="535531"/>
          </a:xfrm>
          <a:prstGeom prst="rect">
            <a:avLst/>
          </a:prstGeom>
        </p:spPr>
        <p:txBody>
          <a:bodyPr wrap="square">
            <a:spAutoFit/>
          </a:bodyPr>
          <a:lstStyle/>
          <a:p>
            <a:pPr>
              <a:lnSpc>
                <a:spcPct val="80000"/>
              </a:lnSpc>
            </a:pPr>
            <a:r>
              <a:rPr lang="ru-RU" sz="1200" b="1" i="1" dirty="0" smtClean="0">
                <a:solidFill>
                  <a:srgbClr val="002060"/>
                </a:solidFill>
                <a:latin typeface="+mn-lt"/>
              </a:rPr>
              <a:t>Технические регламенты ЕАЭС</a:t>
            </a:r>
            <a:br>
              <a:rPr lang="ru-RU" sz="1200" b="1" i="1" dirty="0" smtClean="0">
                <a:solidFill>
                  <a:srgbClr val="002060"/>
                </a:solidFill>
                <a:latin typeface="+mn-lt"/>
              </a:rPr>
            </a:br>
            <a:r>
              <a:rPr lang="ru-RU" sz="1200" b="1" i="1" dirty="0" smtClean="0">
                <a:solidFill>
                  <a:srgbClr val="002060"/>
                </a:solidFill>
                <a:latin typeface="+mn-lt"/>
              </a:rPr>
              <a:t>на стадии разработки</a:t>
            </a:r>
            <a:endParaRPr lang="ru-RU" sz="1200" b="1" i="1" dirty="0">
              <a:solidFill>
                <a:srgbClr val="002060"/>
              </a:solidFill>
              <a:latin typeface="+mn-lt"/>
            </a:endParaRPr>
          </a:p>
        </p:txBody>
      </p:sp>
      <p:sp>
        <p:nvSpPr>
          <p:cNvPr id="21" name="Скругленный прямоугольник 20"/>
          <p:cNvSpPr/>
          <p:nvPr/>
        </p:nvSpPr>
        <p:spPr>
          <a:xfrm>
            <a:off x="6566467" y="6342744"/>
            <a:ext cx="546714" cy="325750"/>
          </a:xfrm>
          <a:prstGeom prst="roundRect">
            <a:avLst/>
          </a:prstGeom>
          <a:solidFill>
            <a:schemeClr val="accent1">
              <a:lumMod val="20000"/>
              <a:lumOff val="80000"/>
            </a:schemeClr>
          </a:solidFill>
          <a:ln w="9525">
            <a:solidFill>
              <a:srgbClr val="002060"/>
            </a:solidFill>
            <a:prstDash val="dash"/>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endParaRPr lang="ru-RU" sz="1200" b="1" dirty="0">
              <a:solidFill>
                <a:srgbClr val="214F87"/>
              </a:solidFill>
              <a:latin typeface="Arial" panose="020B0604020202020204" pitchFamily="34" charset="0"/>
              <a:cs typeface="Arial" panose="020B0604020202020204" pitchFamily="34" charset="0"/>
            </a:endParaRPr>
          </a:p>
        </p:txBody>
      </p:sp>
      <p:sp>
        <p:nvSpPr>
          <p:cNvPr id="22" name="Прямоугольник 21"/>
          <p:cNvSpPr/>
          <p:nvPr/>
        </p:nvSpPr>
        <p:spPr>
          <a:xfrm>
            <a:off x="7253149" y="5918817"/>
            <a:ext cx="1890851" cy="387798"/>
          </a:xfrm>
          <a:prstGeom prst="rect">
            <a:avLst/>
          </a:prstGeom>
        </p:spPr>
        <p:txBody>
          <a:bodyPr wrap="square">
            <a:spAutoFit/>
          </a:bodyPr>
          <a:lstStyle/>
          <a:p>
            <a:pPr>
              <a:lnSpc>
                <a:spcPct val="80000"/>
              </a:lnSpc>
            </a:pPr>
            <a:r>
              <a:rPr lang="ru-RU" sz="1200" b="1" i="1" dirty="0" smtClean="0">
                <a:solidFill>
                  <a:srgbClr val="002060"/>
                </a:solidFill>
                <a:latin typeface="+mj-lt"/>
              </a:rPr>
              <a:t>Принятые технические регламенты</a:t>
            </a:r>
            <a:endParaRPr lang="ru-RU" sz="1200" b="1" i="1" dirty="0">
              <a:solidFill>
                <a:srgbClr val="002060"/>
              </a:solidFill>
              <a:latin typeface="+mj-lt"/>
            </a:endParaRPr>
          </a:p>
        </p:txBody>
      </p:sp>
      <p:sp>
        <p:nvSpPr>
          <p:cNvPr id="23" name="Скругленный прямоугольник 22"/>
          <p:cNvSpPr/>
          <p:nvPr/>
        </p:nvSpPr>
        <p:spPr>
          <a:xfrm>
            <a:off x="6566467" y="5918817"/>
            <a:ext cx="546714" cy="325338"/>
          </a:xfrm>
          <a:prstGeom prst="roundRect">
            <a:avLst/>
          </a:prstGeom>
          <a:solidFill>
            <a:schemeClr val="bg1"/>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endParaRPr lang="ru-RU" sz="1200" b="1" dirty="0">
              <a:solidFill>
                <a:srgbClr val="214F87"/>
              </a:solidFill>
              <a:latin typeface="Arial" panose="020B0604020202020204" pitchFamily="34" charset="0"/>
              <a:cs typeface="Arial" panose="020B0604020202020204" pitchFamily="34" charset="0"/>
            </a:endParaRPr>
          </a:p>
        </p:txBody>
      </p:sp>
      <p:sp>
        <p:nvSpPr>
          <p:cNvPr id="25" name="Скругленный прямоугольник 24"/>
          <p:cNvSpPr/>
          <p:nvPr/>
        </p:nvSpPr>
        <p:spPr>
          <a:xfrm>
            <a:off x="4199861" y="5133589"/>
            <a:ext cx="1818167" cy="911300"/>
          </a:xfrm>
          <a:prstGeom prst="roundRect">
            <a:avLst/>
          </a:prstGeom>
          <a:solidFill>
            <a:schemeClr val="bg1"/>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200" b="1" i="1" dirty="0">
                <a:solidFill>
                  <a:srgbClr val="002060"/>
                </a:solidFill>
                <a:cs typeface="Arial" panose="020B0604020202020204" pitchFamily="34" charset="0"/>
              </a:rPr>
              <a:t>«О безопасности рыбы и рыбной продукции» </a:t>
            </a:r>
            <a:r>
              <a:rPr lang="ru-RU" sz="1200" b="1" i="1" dirty="0" smtClean="0">
                <a:solidFill>
                  <a:srgbClr val="002060"/>
                </a:solidFill>
                <a:cs typeface="Arial" panose="020B0604020202020204" pitchFamily="34" charset="0"/>
              </a:rPr>
              <a:t>         (</a:t>
            </a:r>
            <a:r>
              <a:rPr lang="ru-RU" sz="1200" b="1" i="1" dirty="0">
                <a:solidFill>
                  <a:srgbClr val="002060"/>
                </a:solidFill>
                <a:cs typeface="Arial" panose="020B0604020202020204" pitchFamily="34" charset="0"/>
              </a:rPr>
              <a:t>ТР </a:t>
            </a:r>
            <a:r>
              <a:rPr lang="ru-RU" sz="1200" b="1" i="1" dirty="0" smtClean="0">
                <a:solidFill>
                  <a:srgbClr val="002060"/>
                </a:solidFill>
                <a:cs typeface="Arial" panose="020B0604020202020204" pitchFamily="34" charset="0"/>
              </a:rPr>
              <a:t>ЕАЭС </a:t>
            </a:r>
            <a:r>
              <a:rPr lang="ru-RU" sz="1200" b="1" i="1" dirty="0">
                <a:solidFill>
                  <a:srgbClr val="002060"/>
                </a:solidFill>
                <a:cs typeface="Arial" panose="020B0604020202020204" pitchFamily="34" charset="0"/>
              </a:rPr>
              <a:t>040/2016</a:t>
            </a:r>
            <a:r>
              <a:rPr lang="ru-RU" sz="1200" b="1" i="1" dirty="0" smtClean="0">
                <a:solidFill>
                  <a:srgbClr val="002060"/>
                </a:solidFill>
                <a:cs typeface="Arial" panose="020B0604020202020204" pitchFamily="34" charset="0"/>
              </a:rPr>
              <a:t>)</a:t>
            </a:r>
          </a:p>
          <a:p>
            <a:pPr algn="ctr"/>
            <a:r>
              <a:rPr lang="ru-RU" sz="1200" b="1" i="1" dirty="0" smtClean="0">
                <a:solidFill>
                  <a:srgbClr val="FF0000"/>
                </a:solidFill>
                <a:cs typeface="Arial" panose="020B0604020202020204" pitchFamily="34" charset="0"/>
              </a:rPr>
              <a:t>вступил в силу </a:t>
            </a:r>
            <a:br>
              <a:rPr lang="ru-RU" sz="1200" b="1" i="1" dirty="0" smtClean="0">
                <a:solidFill>
                  <a:srgbClr val="FF0000"/>
                </a:solidFill>
                <a:cs typeface="Arial" panose="020B0604020202020204" pitchFamily="34" charset="0"/>
              </a:rPr>
            </a:br>
            <a:r>
              <a:rPr lang="ru-RU" sz="1200" b="1" i="1" dirty="0" smtClean="0">
                <a:solidFill>
                  <a:srgbClr val="FF0000"/>
                </a:solidFill>
                <a:cs typeface="Arial" panose="020B0604020202020204" pitchFamily="34" charset="0"/>
              </a:rPr>
              <a:t>с 1 сентября 2017 г.</a:t>
            </a:r>
            <a:endParaRPr lang="ru-RU" sz="1200" b="1" i="1" dirty="0">
              <a:solidFill>
                <a:srgbClr val="FF0000"/>
              </a:solidFill>
              <a:cs typeface="Arial" panose="020B0604020202020204" pitchFamily="34" charset="0"/>
            </a:endParaRPr>
          </a:p>
        </p:txBody>
      </p:sp>
      <p:sp>
        <p:nvSpPr>
          <p:cNvPr id="26" name="Rectangle 2"/>
          <p:cNvSpPr>
            <a:spLocks noChangeArrowheads="1"/>
          </p:cNvSpPr>
          <p:nvPr/>
        </p:nvSpPr>
        <p:spPr bwMode="auto">
          <a:xfrm>
            <a:off x="2102562" y="0"/>
            <a:ext cx="5683693" cy="706582"/>
          </a:xfrm>
          <a:prstGeom prst="rect">
            <a:avLst/>
          </a:prstGeom>
          <a:noFill/>
          <a:ln w="9525">
            <a:noFill/>
            <a:miter lim="800000"/>
            <a:headEnd/>
            <a:tailEnd/>
          </a:ln>
        </p:spPr>
        <p:txBody>
          <a:bodyPr wrap="none" anchor="ctr"/>
          <a:lstStyle/>
          <a:p>
            <a:pPr algn="ctr"/>
            <a:r>
              <a:rPr lang="ru-RU" sz="1400" b="1" dirty="0" smtClean="0">
                <a:solidFill>
                  <a:srgbClr val="002060"/>
                </a:solidFill>
                <a:latin typeface="+mj-lt"/>
              </a:rPr>
              <a:t>СИСТЕМА ОБЯЗАТЕЛЬНЫХ ТРЕБОВАНИЙ  К ПИЩЕВОЙ ПРОДУКЦИИ</a:t>
            </a:r>
            <a:br>
              <a:rPr lang="ru-RU" sz="1400" b="1" dirty="0" smtClean="0">
                <a:solidFill>
                  <a:srgbClr val="002060"/>
                </a:solidFill>
                <a:latin typeface="+mj-lt"/>
              </a:rPr>
            </a:br>
            <a:r>
              <a:rPr lang="ru-RU" sz="1400" b="1" dirty="0" smtClean="0">
                <a:solidFill>
                  <a:srgbClr val="002060"/>
                </a:solidFill>
                <a:latin typeface="+mj-lt"/>
              </a:rPr>
              <a:t>В ЕВРАЗИЙСКОМ ЭКОНОМИЧЕСКОМ СОЮЗЕ</a:t>
            </a:r>
            <a:endParaRPr lang="ru-RU" sz="1400" b="1" dirty="0">
              <a:solidFill>
                <a:srgbClr val="002060"/>
              </a:solidFill>
              <a:latin typeface="+mj-lt"/>
            </a:endParaRPr>
          </a:p>
        </p:txBody>
      </p:sp>
      <p:sp>
        <p:nvSpPr>
          <p:cNvPr id="24" name="Скругленный прямоугольник 23"/>
          <p:cNvSpPr/>
          <p:nvPr/>
        </p:nvSpPr>
        <p:spPr>
          <a:xfrm>
            <a:off x="6305107" y="3814449"/>
            <a:ext cx="1158949" cy="1166904"/>
          </a:xfrm>
          <a:prstGeom prst="roundRect">
            <a:avLst/>
          </a:prstGeom>
          <a:solidFill>
            <a:schemeClr val="bg1"/>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r>
              <a:rPr lang="ru-RU" sz="1200" b="1" i="1" dirty="0">
                <a:solidFill>
                  <a:srgbClr val="002060"/>
                </a:solidFill>
                <a:cs typeface="Arial" panose="020B0604020202020204" pitchFamily="34" charset="0"/>
              </a:rPr>
              <a:t>«О безопасности зерна»</a:t>
            </a:r>
          </a:p>
          <a:p>
            <a:pPr algn="ctr"/>
            <a:r>
              <a:rPr lang="ru-RU" sz="1200" b="1" i="1" dirty="0">
                <a:solidFill>
                  <a:srgbClr val="002060"/>
                </a:solidFill>
                <a:cs typeface="Arial" panose="020B0604020202020204" pitchFamily="34" charset="0"/>
              </a:rPr>
              <a:t> (ТР ТС </a:t>
            </a:r>
            <a:r>
              <a:rPr lang="ru-RU" sz="1200" b="1" i="1" dirty="0" smtClean="0">
                <a:solidFill>
                  <a:srgbClr val="002060"/>
                </a:solidFill>
                <a:cs typeface="Arial" panose="020B0604020202020204" pitchFamily="34" charset="0"/>
              </a:rPr>
              <a:t>0</a:t>
            </a:r>
            <a:r>
              <a:rPr lang="en-US" sz="1200" b="1" i="1" smtClean="0">
                <a:solidFill>
                  <a:srgbClr val="002060"/>
                </a:solidFill>
                <a:cs typeface="Arial" panose="020B0604020202020204" pitchFamily="34" charset="0"/>
              </a:rPr>
              <a:t>1</a:t>
            </a:r>
            <a:r>
              <a:rPr lang="ru-RU" sz="1200" b="1" i="1" smtClean="0">
                <a:solidFill>
                  <a:srgbClr val="002060"/>
                </a:solidFill>
                <a:cs typeface="Arial" panose="020B0604020202020204" pitchFamily="34" charset="0"/>
              </a:rPr>
              <a:t>5/2011</a:t>
            </a:r>
            <a:r>
              <a:rPr lang="ru-RU" sz="1200" b="1" i="1" dirty="0">
                <a:solidFill>
                  <a:srgbClr val="002060"/>
                </a:solidFill>
                <a:cs typeface="Arial" panose="020B0604020202020204" pitchFamily="34" charset="0"/>
              </a:rPr>
              <a:t>)</a:t>
            </a:r>
          </a:p>
        </p:txBody>
      </p:sp>
    </p:spTree>
    <p:extLst>
      <p:ext uri="{BB962C8B-B14F-4D97-AF65-F5344CB8AC3E}">
        <p14:creationId xmlns:p14="http://schemas.microsoft.com/office/powerpoint/2010/main" xmlns="" val="362937241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Прямоугольник 1"/>
          <p:cNvSpPr>
            <a:spLocks noChangeArrowheads="1"/>
          </p:cNvSpPr>
          <p:nvPr/>
        </p:nvSpPr>
        <p:spPr bwMode="auto">
          <a:xfrm>
            <a:off x="179512" y="1268761"/>
            <a:ext cx="8856984" cy="5472607"/>
          </a:xfrm>
          <a:prstGeom prst="rect">
            <a:avLst/>
          </a:prstGeom>
          <a:solidFill>
            <a:schemeClr val="bg1">
              <a:lumMod val="9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defTabSz="914400">
              <a:defRPr/>
            </a:pPr>
            <a:r>
              <a:rPr lang="ru-RU" sz="1400" dirty="0">
                <a:solidFill>
                  <a:prstClr val="black"/>
                </a:solidFill>
                <a:latin typeface="Calibri" pitchFamily="34" charset="0"/>
              </a:rPr>
              <a:t>     </a:t>
            </a:r>
            <a:r>
              <a:rPr lang="ru-RU" sz="1400" dirty="0">
                <a:solidFill>
                  <a:srgbClr val="C00000"/>
                </a:solidFill>
                <a:latin typeface="Calibri" pitchFamily="34" charset="0"/>
              </a:rPr>
              <a:t>Маркировка</a:t>
            </a:r>
            <a:r>
              <a:rPr lang="ru-RU" sz="1400" dirty="0">
                <a:solidFill>
                  <a:prstClr val="black"/>
                </a:solidFill>
                <a:latin typeface="Calibri" pitchFamily="34" charset="0"/>
              </a:rPr>
              <a:t> продукции, должна быть </a:t>
            </a:r>
            <a:r>
              <a:rPr lang="ru-RU" sz="1400" dirty="0">
                <a:solidFill>
                  <a:srgbClr val="C00000"/>
                </a:solidFill>
                <a:latin typeface="Calibri" pitchFamily="34" charset="0"/>
              </a:rPr>
              <a:t>понятной</a:t>
            </a:r>
            <a:r>
              <a:rPr lang="ru-RU" sz="1400" dirty="0">
                <a:solidFill>
                  <a:prstClr val="black"/>
                </a:solidFill>
                <a:latin typeface="Calibri" pitchFamily="34" charset="0"/>
              </a:rPr>
              <a:t>, </a:t>
            </a:r>
            <a:r>
              <a:rPr lang="ru-RU" sz="1400" dirty="0">
                <a:solidFill>
                  <a:srgbClr val="C00000"/>
                </a:solidFill>
                <a:latin typeface="Calibri" pitchFamily="34" charset="0"/>
              </a:rPr>
              <a:t>легкочитаемой</a:t>
            </a:r>
            <a:r>
              <a:rPr lang="ru-RU" sz="1400" dirty="0">
                <a:solidFill>
                  <a:prstClr val="black"/>
                </a:solidFill>
                <a:latin typeface="Calibri" pitchFamily="34" charset="0"/>
              </a:rPr>
              <a:t>, </a:t>
            </a:r>
            <a:r>
              <a:rPr lang="ru-RU" sz="1400" dirty="0">
                <a:solidFill>
                  <a:srgbClr val="C00000"/>
                </a:solidFill>
                <a:latin typeface="Calibri" pitchFamily="34" charset="0"/>
              </a:rPr>
              <a:t>достоверной</a:t>
            </a:r>
            <a:r>
              <a:rPr lang="ru-RU" sz="1400" dirty="0">
                <a:solidFill>
                  <a:prstClr val="black"/>
                </a:solidFill>
                <a:latin typeface="Calibri" pitchFamily="34" charset="0"/>
              </a:rPr>
              <a:t> и </a:t>
            </a:r>
            <a:r>
              <a:rPr lang="ru-RU" sz="1400" dirty="0">
                <a:solidFill>
                  <a:srgbClr val="C00000"/>
                </a:solidFill>
                <a:latin typeface="Calibri" pitchFamily="34" charset="0"/>
              </a:rPr>
              <a:t>не вводить в заблуждение </a:t>
            </a:r>
            <a:r>
              <a:rPr lang="ru-RU" sz="1400" dirty="0">
                <a:solidFill>
                  <a:prstClr val="black"/>
                </a:solidFill>
                <a:latin typeface="Calibri" pitchFamily="34" charset="0"/>
              </a:rPr>
              <a:t>потребителей (приобретателей). Способ нанесения обеспечивает сохранность в течение всего срока годности.</a:t>
            </a:r>
          </a:p>
          <a:p>
            <a:pPr defTabSz="914400">
              <a:defRPr/>
            </a:pPr>
            <a:r>
              <a:rPr lang="ru-RU" sz="1400" dirty="0">
                <a:solidFill>
                  <a:prstClr val="black"/>
                </a:solidFill>
                <a:latin typeface="Calibri" pitchFamily="34" charset="0"/>
              </a:rPr>
              <a:t>     </a:t>
            </a:r>
            <a:r>
              <a:rPr lang="ru-RU" sz="1400" dirty="0">
                <a:solidFill>
                  <a:srgbClr val="C00000"/>
                </a:solidFill>
                <a:latin typeface="Calibri" pitchFamily="34" charset="0"/>
              </a:rPr>
              <a:t>Сведения</a:t>
            </a:r>
            <a:r>
              <a:rPr lang="ru-RU" sz="1400" dirty="0">
                <a:solidFill>
                  <a:prstClr val="black"/>
                </a:solidFill>
                <a:latin typeface="Calibri" pitchFamily="34" charset="0"/>
              </a:rPr>
              <a:t> должны наноситься на потребительскую упаковку и (или) на этикетку, </a:t>
            </a:r>
            <a:r>
              <a:rPr lang="ru-RU" sz="1400" dirty="0">
                <a:solidFill>
                  <a:srgbClr val="C00000"/>
                </a:solidFill>
                <a:latin typeface="Calibri" pitchFamily="34" charset="0"/>
              </a:rPr>
              <a:t>удаление</a:t>
            </a:r>
            <a:r>
              <a:rPr lang="ru-RU" sz="1400" dirty="0">
                <a:solidFill>
                  <a:prstClr val="black"/>
                </a:solidFill>
                <a:latin typeface="Calibri" pitchFamily="34" charset="0"/>
              </a:rPr>
              <a:t> которой с потребительской упаковки </a:t>
            </a:r>
            <a:r>
              <a:rPr lang="ru-RU" sz="1400" dirty="0">
                <a:solidFill>
                  <a:srgbClr val="C00000"/>
                </a:solidFill>
                <a:latin typeface="Calibri" pitchFamily="34" charset="0"/>
              </a:rPr>
              <a:t>затруднено</a:t>
            </a:r>
            <a:r>
              <a:rPr lang="ru-RU" sz="1400" dirty="0">
                <a:solidFill>
                  <a:prstClr val="black"/>
                </a:solidFill>
                <a:latin typeface="Calibri" pitchFamily="34" charset="0"/>
              </a:rPr>
              <a:t>.</a:t>
            </a:r>
          </a:p>
          <a:p>
            <a:pPr defTabSz="914400">
              <a:defRPr/>
            </a:pPr>
            <a:r>
              <a:rPr lang="ru-RU" sz="1400" dirty="0">
                <a:solidFill>
                  <a:prstClr val="black"/>
                </a:solidFill>
                <a:latin typeface="Calibri" pitchFamily="34" charset="0"/>
              </a:rPr>
              <a:t>     Сведения наносятся на потребительскую упаковку и (или) на этикетку, и (или) листок-вкладыш, и (или) на листок-вкладыш, помещаемый в каждую упаковочную ед. либо прилагаемый к каждой упаковочной ед.</a:t>
            </a:r>
          </a:p>
          <a:p>
            <a:pPr defTabSz="914400">
              <a:defRPr/>
            </a:pPr>
            <a:r>
              <a:rPr lang="ru-RU" sz="1400" dirty="0">
                <a:solidFill>
                  <a:prstClr val="black"/>
                </a:solidFill>
                <a:latin typeface="Calibri" pitchFamily="34" charset="0"/>
              </a:rPr>
              <a:t>     В случае, если площадь большей стороны потребительской упаковки продукции не превышает 10 кв. см, сведения наносятся на потребительскую упаковку и (или) на этикетку, и (или) листок-вкладыш, помещаемый в каждую потребительскую упаковку, или в каждую транспортную упаковку, либо прилагаемый к каждой потребительской упаковке или к каждой транспортной упаковке.</a:t>
            </a:r>
          </a:p>
          <a:p>
            <a:pPr defTabSz="914400">
              <a:defRPr/>
            </a:pPr>
            <a:r>
              <a:rPr lang="ru-RU" sz="1400" dirty="0">
                <a:solidFill>
                  <a:prstClr val="black"/>
                </a:solidFill>
                <a:latin typeface="Calibri" pitchFamily="34" charset="0"/>
              </a:rPr>
              <a:t>     При фасовании продукции </a:t>
            </a:r>
            <a:r>
              <a:rPr lang="ru-RU" sz="1400" dirty="0">
                <a:solidFill>
                  <a:srgbClr val="C00000"/>
                </a:solidFill>
                <a:latin typeface="Calibri" pitchFamily="34" charset="0"/>
              </a:rPr>
              <a:t>в розничной торговле в отсутствии потребителя </a:t>
            </a:r>
            <a:r>
              <a:rPr lang="ru-RU" sz="1400" dirty="0">
                <a:solidFill>
                  <a:prstClr val="black"/>
                </a:solidFill>
                <a:latin typeface="Calibri" pitchFamily="34" charset="0"/>
              </a:rPr>
              <a:t>на потребительской упаковке или на прикрепленной к ней этикетке указывается наименование продукции, дата изготовления, срок годности и условия хранения. </a:t>
            </a:r>
          </a:p>
          <a:p>
            <a:pPr defTabSz="914400">
              <a:defRPr/>
            </a:pPr>
            <a:r>
              <a:rPr lang="ru-RU" sz="1400" dirty="0">
                <a:solidFill>
                  <a:prstClr val="black"/>
                </a:solidFill>
                <a:latin typeface="Calibri" pitchFamily="34" charset="0"/>
              </a:rPr>
              <a:t>     Сведения, о продукции, помещенной </a:t>
            </a:r>
            <a:r>
              <a:rPr lang="ru-RU" sz="1400" dirty="0">
                <a:solidFill>
                  <a:srgbClr val="C00000"/>
                </a:solidFill>
                <a:latin typeface="Calibri" pitchFamily="34" charset="0"/>
              </a:rPr>
              <a:t>непосредственно</a:t>
            </a:r>
            <a:r>
              <a:rPr lang="ru-RU" sz="1400" dirty="0">
                <a:solidFill>
                  <a:prstClr val="black"/>
                </a:solidFill>
                <a:latin typeface="Calibri" pitchFamily="34" charset="0"/>
              </a:rPr>
              <a:t> в транспортную упаковку, а также продукции, фасование которой осуществляется </a:t>
            </a:r>
            <a:r>
              <a:rPr lang="ru-RU" sz="1400" dirty="0">
                <a:solidFill>
                  <a:srgbClr val="C00000"/>
                </a:solidFill>
                <a:latin typeface="Calibri" pitchFamily="34" charset="0"/>
              </a:rPr>
              <a:t>в розничной торговле в присутствии потребителя</a:t>
            </a:r>
            <a:r>
              <a:rPr lang="ru-RU" sz="1400" dirty="0">
                <a:solidFill>
                  <a:prstClr val="black"/>
                </a:solidFill>
                <a:latin typeface="Calibri" pitchFamily="34" charset="0"/>
              </a:rPr>
              <a:t>, доводятся до потребителя любым способом, обеспечивающим возможность обоснованного выбора этой продукции.</a:t>
            </a:r>
          </a:p>
          <a:p>
            <a:pPr defTabSz="914400">
              <a:defRPr/>
            </a:pPr>
            <a:r>
              <a:rPr lang="ru-RU" sz="1400" dirty="0">
                <a:solidFill>
                  <a:prstClr val="black"/>
                </a:solidFill>
                <a:latin typeface="Calibri" pitchFamily="34" charset="0"/>
              </a:rPr>
              <a:t>     Маркировка продукции, помещенной непосредственно в транспортную упаковку, должна наноситься на транспортную упаковку, и (или) на этикетку, и (или) листок-вкладыш, помещаемый в каждую транспортную упаковку или прилагаемый к каждой транспортной упаковке, либо содержаться в сопроводительных документах.</a:t>
            </a:r>
          </a:p>
          <a:p>
            <a:pPr defTabSz="914400">
              <a:defRPr/>
            </a:pPr>
            <a:r>
              <a:rPr lang="ru-RU" sz="1400" dirty="0">
                <a:solidFill>
                  <a:prstClr val="black"/>
                </a:solidFill>
                <a:latin typeface="Calibri" pitchFamily="34" charset="0"/>
              </a:rPr>
              <a:t>     Маркировка продукции </a:t>
            </a:r>
            <a:r>
              <a:rPr lang="ru-RU" sz="1400" dirty="0">
                <a:solidFill>
                  <a:srgbClr val="C00000"/>
                </a:solidFill>
                <a:latin typeface="Calibri" pitchFamily="34" charset="0"/>
              </a:rPr>
              <a:t>не должна содержать </a:t>
            </a:r>
            <a:r>
              <a:rPr lang="ru-RU" sz="1400" dirty="0">
                <a:solidFill>
                  <a:prstClr val="black"/>
                </a:solidFill>
                <a:latin typeface="Calibri" pitchFamily="34" charset="0"/>
              </a:rPr>
              <a:t>изображение продукции, которая не содержится в потребительской упаковке или не была использована при производстве продукции или компонентов продукции, или вкус и (или) аромат которой не имитируются компонентами, входящими в состав продукции, находящейся в потребительской упаковке, за исключением случаев, предусмотренных ТР ТС.</a:t>
            </a:r>
          </a:p>
          <a:p>
            <a:pPr defTabSz="914400">
              <a:defRPr/>
            </a:pPr>
            <a:r>
              <a:rPr lang="ru-RU" sz="1400" dirty="0">
                <a:solidFill>
                  <a:prstClr val="black"/>
                </a:solidFill>
                <a:latin typeface="Calibri" pitchFamily="34" charset="0"/>
              </a:rPr>
              <a:t>     Маркировка продукции, нанесенная в виде изображения блюда, при приготовлении которого применяется эта пищевая продукция, должна сопровождаться словами «</a:t>
            </a:r>
            <a:r>
              <a:rPr lang="ru-RU" sz="1400" dirty="0">
                <a:solidFill>
                  <a:srgbClr val="C00000"/>
                </a:solidFill>
                <a:latin typeface="Calibri" pitchFamily="34" charset="0"/>
              </a:rPr>
              <a:t>вариант приготовленного блюда».</a:t>
            </a:r>
          </a:p>
        </p:txBody>
      </p:sp>
      <p:sp>
        <p:nvSpPr>
          <p:cNvPr id="7" name="Text Box 23"/>
          <p:cNvSpPr txBox="1">
            <a:spLocks noChangeArrowheads="1"/>
          </p:cNvSpPr>
          <p:nvPr/>
        </p:nvSpPr>
        <p:spPr bwMode="auto">
          <a:xfrm>
            <a:off x="171302" y="908720"/>
            <a:ext cx="8856984" cy="338554"/>
          </a:xfrm>
          <a:prstGeom prst="rect">
            <a:avLst/>
          </a:prstGeom>
          <a:solidFill>
            <a:schemeClr val="accent5">
              <a:lumMod val="20000"/>
              <a:lumOff val="80000"/>
            </a:schemeClr>
          </a:solidFill>
          <a:ln>
            <a:noFill/>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a:spAutoFit/>
          </a:bodyPr>
          <a:lstStyle/>
          <a:p>
            <a:pPr algn="ctr" defTabSz="914400">
              <a:defRPr/>
            </a:pPr>
            <a:r>
              <a:rPr lang="ru-RU" sz="1600" dirty="0">
                <a:solidFill>
                  <a:srgbClr val="002060"/>
                </a:solidFill>
                <a:latin typeface="Arial" charset="0"/>
              </a:rPr>
              <a:t>4.12. Требования к способам доведения маркировки</a:t>
            </a:r>
            <a:endParaRPr lang="ru-RU" sz="1600" b="1" dirty="0">
              <a:solidFill>
                <a:srgbClr val="A50021"/>
              </a:solidFill>
              <a:latin typeface="Arial" charset="0"/>
            </a:endParaRPr>
          </a:p>
        </p:txBody>
      </p:sp>
      <p:sp>
        <p:nvSpPr>
          <p:cNvPr id="8" name="Rectangle 14"/>
          <p:cNvSpPr>
            <a:spLocks noChangeArrowheads="1"/>
          </p:cNvSpPr>
          <p:nvPr/>
        </p:nvSpPr>
        <p:spPr bwMode="auto">
          <a:xfrm>
            <a:off x="173483" y="44624"/>
            <a:ext cx="8863013" cy="758825"/>
          </a:xfrm>
          <a:prstGeom prst="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p:spPr>
        <p:style>
          <a:lnRef idx="1">
            <a:schemeClr val="accent6"/>
          </a:lnRef>
          <a:fillRef idx="2">
            <a:schemeClr val="accent6"/>
          </a:fillRef>
          <a:effectRef idx="1">
            <a:schemeClr val="accent6"/>
          </a:effectRef>
          <a:fontRef idx="minor">
            <a:schemeClr val="dk1"/>
          </a:fontRef>
        </p:style>
        <p:txBody>
          <a:bodyPr/>
          <a:lstStyle/>
          <a:p>
            <a:pPr algn="ctr" defTabSz="914400" fontAlgn="auto">
              <a:spcBef>
                <a:spcPts val="0"/>
              </a:spcBef>
              <a:spcAft>
                <a:spcPts val="0"/>
              </a:spcAft>
              <a:defRPr/>
            </a:pPr>
            <a:r>
              <a:rPr lang="ru-RU" sz="1600" b="1" dirty="0">
                <a:solidFill>
                  <a:srgbClr val="0070C0"/>
                </a:solidFill>
                <a:latin typeface="Arial" pitchFamily="34" charset="0"/>
                <a:ea typeface="+mj-ea"/>
                <a:cs typeface="Arial" pitchFamily="34" charset="0"/>
              </a:rPr>
              <a:t>Технический регламент Таможенного союза </a:t>
            </a:r>
            <a:br>
              <a:rPr lang="ru-RU" sz="1600" b="1" dirty="0">
                <a:solidFill>
                  <a:srgbClr val="0070C0"/>
                </a:solidFill>
                <a:latin typeface="Arial" pitchFamily="34" charset="0"/>
                <a:ea typeface="+mj-ea"/>
                <a:cs typeface="Arial" pitchFamily="34" charset="0"/>
              </a:rPr>
            </a:br>
            <a:r>
              <a:rPr lang="ru-RU" sz="1600" b="1" dirty="0">
                <a:solidFill>
                  <a:srgbClr val="0070C0"/>
                </a:solidFill>
                <a:latin typeface="Arial" pitchFamily="34" charset="0"/>
                <a:ea typeface="+mj-ea"/>
                <a:cs typeface="Arial" pitchFamily="34" charset="0"/>
              </a:rPr>
              <a:t>«Пищевая продукция в части ее маркировки» ТР ТС 022/2011</a:t>
            </a:r>
          </a:p>
          <a:p>
            <a:pPr algn="ctr" defTabSz="914400" fontAlgn="auto">
              <a:spcBef>
                <a:spcPts val="0"/>
              </a:spcBef>
              <a:spcAft>
                <a:spcPts val="0"/>
              </a:spcAft>
              <a:defRPr/>
            </a:pPr>
            <a:endParaRPr lang="ru-RU" sz="1600" b="1" dirty="0">
              <a:solidFill>
                <a:srgbClr val="0070C0"/>
              </a:solidFill>
              <a:latin typeface="Arial" pitchFamily="34" charset="0"/>
              <a:ea typeface="+mj-ea"/>
              <a:cs typeface="Arial" pitchFamily="34" charset="0"/>
            </a:endParaRPr>
          </a:p>
        </p:txBody>
      </p:sp>
    </p:spTree>
    <p:extLst>
      <p:ext uri="{BB962C8B-B14F-4D97-AF65-F5344CB8AC3E}">
        <p14:creationId xmlns:p14="http://schemas.microsoft.com/office/powerpoint/2010/main" xmlns="" val="3782590607"/>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4"/>
          <p:cNvSpPr>
            <a:spLocks noChangeArrowheads="1"/>
          </p:cNvSpPr>
          <p:nvPr/>
        </p:nvSpPr>
        <p:spPr bwMode="auto">
          <a:xfrm>
            <a:off x="74428" y="2529737"/>
            <a:ext cx="9144000" cy="75882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p:spPr>
        <p:txBody>
          <a:bodyPr/>
          <a:lstStyle/>
          <a:p>
            <a:pPr algn="ctr" defTabSz="914400" fontAlgn="auto">
              <a:spcBef>
                <a:spcPts val="0"/>
              </a:spcBef>
              <a:spcAft>
                <a:spcPts val="0"/>
              </a:spcAft>
              <a:defRPr/>
            </a:pPr>
            <a:r>
              <a:rPr lang="ru-RU" sz="2000" b="1" dirty="0">
                <a:solidFill>
                  <a:srgbClr val="1F497D"/>
                </a:solidFill>
                <a:latin typeface="Arial" pitchFamily="34" charset="0"/>
              </a:rPr>
              <a:t>ТЕХНИЧЕСКИЙ РЕГЛАМЕНТ ТАМОЖЕННОГО СОЮЗА</a:t>
            </a:r>
          </a:p>
          <a:p>
            <a:pPr algn="ctr" defTabSz="914400" fontAlgn="auto">
              <a:spcBef>
                <a:spcPts val="0"/>
              </a:spcBef>
              <a:spcAft>
                <a:spcPts val="0"/>
              </a:spcAft>
              <a:defRPr/>
            </a:pPr>
            <a:endParaRPr lang="ru-RU" sz="2000" b="1" dirty="0">
              <a:solidFill>
                <a:srgbClr val="1F497D"/>
              </a:solidFill>
              <a:latin typeface="Arial" pitchFamily="34" charset="0"/>
            </a:endParaRPr>
          </a:p>
          <a:p>
            <a:pPr algn="ctr" defTabSz="914400" fontAlgn="auto">
              <a:spcBef>
                <a:spcPts val="0"/>
              </a:spcBef>
              <a:spcAft>
                <a:spcPts val="0"/>
              </a:spcAft>
              <a:defRPr/>
            </a:pPr>
            <a:r>
              <a:rPr lang="ru-RU" sz="2000" b="1" dirty="0" smtClean="0">
                <a:solidFill>
                  <a:srgbClr val="1F497D"/>
                </a:solidFill>
                <a:latin typeface="Arial" pitchFamily="34" charset="0"/>
              </a:rPr>
              <a:t>«О БЕЗОПАСНОСТИ МОЛОКА И МОЛОЧНОЙ ПРОДУКЦИИ»</a:t>
            </a:r>
          </a:p>
          <a:p>
            <a:pPr algn="ctr" defTabSz="914400" fontAlgn="auto">
              <a:spcBef>
                <a:spcPts val="0"/>
              </a:spcBef>
              <a:spcAft>
                <a:spcPts val="0"/>
              </a:spcAft>
              <a:defRPr/>
            </a:pPr>
            <a:endParaRPr lang="ru-RU" sz="2000" b="1" dirty="0">
              <a:solidFill>
                <a:srgbClr val="1F497D"/>
              </a:solidFill>
              <a:latin typeface="Arial" pitchFamily="34" charset="0"/>
            </a:endParaRPr>
          </a:p>
          <a:p>
            <a:pPr algn="ctr" defTabSz="914400" fontAlgn="auto">
              <a:spcBef>
                <a:spcPts val="0"/>
              </a:spcBef>
              <a:spcAft>
                <a:spcPts val="0"/>
              </a:spcAft>
              <a:defRPr/>
            </a:pPr>
            <a:r>
              <a:rPr lang="ru-RU" sz="2000" b="1" dirty="0">
                <a:solidFill>
                  <a:srgbClr val="1F497D"/>
                </a:solidFill>
                <a:latin typeface="Arial" pitchFamily="34" charset="0"/>
              </a:rPr>
              <a:t>ТР ТС 0</a:t>
            </a:r>
            <a:r>
              <a:rPr lang="en-US" sz="2000" b="1" dirty="0">
                <a:solidFill>
                  <a:srgbClr val="1F497D"/>
                </a:solidFill>
                <a:latin typeface="Arial" pitchFamily="34" charset="0"/>
              </a:rPr>
              <a:t>3</a:t>
            </a:r>
            <a:r>
              <a:rPr lang="ru-RU" sz="2000" b="1" dirty="0">
                <a:solidFill>
                  <a:srgbClr val="1F497D"/>
                </a:solidFill>
                <a:latin typeface="Arial" pitchFamily="34" charset="0"/>
              </a:rPr>
              <a:t>3/201</a:t>
            </a:r>
            <a:r>
              <a:rPr lang="en-US" sz="2000" b="1" dirty="0">
                <a:solidFill>
                  <a:srgbClr val="1F497D"/>
                </a:solidFill>
                <a:latin typeface="Arial" pitchFamily="34" charset="0"/>
              </a:rPr>
              <a:t>3</a:t>
            </a:r>
            <a:endParaRPr lang="ru-RU" sz="2000" b="1" dirty="0">
              <a:solidFill>
                <a:srgbClr val="1F497D"/>
              </a:solidFill>
              <a:latin typeface="Arial" pitchFamily="34" charset="0"/>
            </a:endParaRPr>
          </a:p>
          <a:p>
            <a:pPr algn="ctr" defTabSz="914400" fontAlgn="auto">
              <a:spcBef>
                <a:spcPts val="0"/>
              </a:spcBef>
              <a:spcAft>
                <a:spcPts val="0"/>
              </a:spcAft>
              <a:defRPr/>
            </a:pPr>
            <a:endParaRPr lang="ru-RU" sz="2000" b="1" dirty="0" smtClean="0">
              <a:solidFill>
                <a:srgbClr val="1F497D"/>
              </a:solidFill>
              <a:latin typeface="Arial" pitchFamily="34" charset="0"/>
            </a:endParaRPr>
          </a:p>
          <a:p>
            <a:pPr algn="ctr" defTabSz="914400" fontAlgn="auto">
              <a:spcBef>
                <a:spcPts val="0"/>
              </a:spcBef>
              <a:spcAft>
                <a:spcPts val="0"/>
              </a:spcAft>
              <a:defRPr/>
            </a:pPr>
            <a:endParaRPr lang="ru-RU" b="1" dirty="0">
              <a:solidFill>
                <a:prstClr val="black"/>
              </a:solidFill>
              <a:latin typeface="Arial" pitchFamily="34" charset="0"/>
            </a:endParaRPr>
          </a:p>
        </p:txBody>
      </p:sp>
      <p:sp>
        <p:nvSpPr>
          <p:cNvPr id="59397" name="Номер слайда 1"/>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a:defRPr/>
            </a:pPr>
            <a:fld id="{510B265D-7FD3-4AA6-9F01-A74CD2986F7C}" type="slidenum">
              <a:rPr lang="ru-RU" smtClean="0">
                <a:solidFill>
                  <a:prstClr val="black">
                    <a:tint val="75000"/>
                  </a:prstClr>
                </a:solidFill>
                <a:cs typeface="Arial" pitchFamily="34" charset="0"/>
              </a:rPr>
              <a:pPr>
                <a:defRPr/>
              </a:pPr>
              <a:t>51</a:t>
            </a:fld>
            <a:endParaRPr lang="ru-RU" dirty="0" smtClean="0">
              <a:solidFill>
                <a:prstClr val="black">
                  <a:tint val="75000"/>
                </a:prstClr>
              </a:solidFill>
              <a:cs typeface="Arial" pitchFamily="34" charset="0"/>
            </a:endParaRPr>
          </a:p>
        </p:txBody>
      </p:sp>
    </p:spTree>
    <p:extLst>
      <p:ext uri="{BB962C8B-B14F-4D97-AF65-F5344CB8AC3E}">
        <p14:creationId xmlns:p14="http://schemas.microsoft.com/office/powerpoint/2010/main" xmlns="" val="1064819792"/>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14"/>
          <p:cNvSpPr>
            <a:spLocks noChangeArrowheads="1"/>
          </p:cNvSpPr>
          <p:nvPr/>
        </p:nvSpPr>
        <p:spPr bwMode="auto">
          <a:xfrm>
            <a:off x="395536" y="1390116"/>
            <a:ext cx="8462714" cy="2893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ru-RU" altLang="ru-RU" sz="1400" b="1" dirty="0">
                <a:solidFill>
                  <a:srgbClr val="A50021"/>
                </a:solidFill>
              </a:rPr>
              <a:t>Распространяется</a:t>
            </a:r>
            <a:r>
              <a:rPr lang="ru-RU" altLang="ru-RU" sz="1400" b="1" dirty="0">
                <a:solidFill>
                  <a:srgbClr val="003366"/>
                </a:solidFill>
              </a:rPr>
              <a:t>  </a:t>
            </a:r>
            <a:r>
              <a:rPr lang="ru-RU" altLang="ru-RU" sz="1400" b="1" dirty="0" smtClean="0">
                <a:solidFill>
                  <a:srgbClr val="2B2E4B"/>
                </a:solidFill>
              </a:rPr>
              <a:t>на молоко и </a:t>
            </a:r>
            <a:r>
              <a:rPr lang="ru-RU" altLang="ru-RU" sz="1400" b="1" dirty="0">
                <a:solidFill>
                  <a:srgbClr val="2B2E4B"/>
                </a:solidFill>
              </a:rPr>
              <a:t>молочную </a:t>
            </a:r>
            <a:r>
              <a:rPr lang="ru-RU" altLang="ru-RU" sz="1400" b="1" dirty="0" smtClean="0">
                <a:solidFill>
                  <a:srgbClr val="2B2E4B"/>
                </a:solidFill>
              </a:rPr>
              <a:t>продукцию:</a:t>
            </a:r>
            <a:endParaRPr lang="ru-RU" altLang="ru-RU" sz="1400" b="1" dirty="0">
              <a:solidFill>
                <a:srgbClr val="2B2E4B"/>
              </a:solidFill>
            </a:endParaRPr>
          </a:p>
          <a:p>
            <a:pPr algn="just" eaLnBrk="1" hangingPunct="1"/>
            <a:r>
              <a:rPr lang="ru-RU" altLang="ru-RU" sz="1400" b="1" dirty="0" smtClean="0">
                <a:solidFill>
                  <a:srgbClr val="2B2E4B"/>
                </a:solidFill>
              </a:rPr>
              <a:t>	а</a:t>
            </a:r>
            <a:r>
              <a:rPr lang="ru-RU" altLang="ru-RU" sz="1400" b="1" dirty="0">
                <a:solidFill>
                  <a:srgbClr val="2B2E4B"/>
                </a:solidFill>
              </a:rPr>
              <a:t>) сырое молоко – сырье, обезжиренное молоко (сырое </a:t>
            </a:r>
            <a:r>
              <a:rPr lang="ru-RU" altLang="ru-RU" sz="1400" b="1" dirty="0" smtClean="0">
                <a:solidFill>
                  <a:srgbClr val="2B2E4B"/>
                </a:solidFill>
              </a:rPr>
              <a:t>и </a:t>
            </a:r>
            <a:r>
              <a:rPr lang="ru-RU" altLang="ru-RU" sz="1400" b="1" dirty="0">
                <a:solidFill>
                  <a:srgbClr val="2B2E4B"/>
                </a:solidFill>
              </a:rPr>
              <a:t>термически обработанное) – сырье, сливки (сырые и термически обработанные) – сырье;</a:t>
            </a:r>
          </a:p>
          <a:p>
            <a:pPr algn="just" eaLnBrk="1" hangingPunct="1"/>
            <a:r>
              <a:rPr lang="ru-RU" altLang="ru-RU" sz="1400" b="1" dirty="0" smtClean="0">
                <a:solidFill>
                  <a:srgbClr val="2B2E4B"/>
                </a:solidFill>
              </a:rPr>
              <a:t>	б</a:t>
            </a:r>
            <a:r>
              <a:rPr lang="ru-RU" altLang="ru-RU" sz="1400" b="1" dirty="0">
                <a:solidFill>
                  <a:srgbClr val="2B2E4B"/>
                </a:solidFill>
              </a:rPr>
              <a:t>) молочную продукцию, в том числе:</a:t>
            </a:r>
          </a:p>
          <a:p>
            <a:pPr lvl="3" algn="just" eaLnBrk="1" hangingPunct="1"/>
            <a:r>
              <a:rPr lang="ru-RU" altLang="ru-RU" sz="1400" b="1" dirty="0">
                <a:solidFill>
                  <a:srgbClr val="2B2E4B"/>
                </a:solidFill>
              </a:rPr>
              <a:t>молочные продукты;</a:t>
            </a:r>
          </a:p>
          <a:p>
            <a:pPr lvl="3" algn="just" eaLnBrk="1" hangingPunct="1"/>
            <a:r>
              <a:rPr lang="ru-RU" altLang="ru-RU" sz="1400" b="1" dirty="0">
                <a:solidFill>
                  <a:srgbClr val="2B2E4B"/>
                </a:solidFill>
              </a:rPr>
              <a:t>молочные составные продукты;</a:t>
            </a:r>
          </a:p>
          <a:p>
            <a:pPr lvl="3" algn="just" eaLnBrk="1" hangingPunct="1"/>
            <a:r>
              <a:rPr lang="ru-RU" altLang="ru-RU" sz="1400" b="1" dirty="0" err="1">
                <a:solidFill>
                  <a:srgbClr val="2B2E4B"/>
                </a:solidFill>
              </a:rPr>
              <a:t>молокосодержащие</a:t>
            </a:r>
            <a:r>
              <a:rPr lang="ru-RU" altLang="ru-RU" sz="1400" b="1" dirty="0">
                <a:solidFill>
                  <a:srgbClr val="2B2E4B"/>
                </a:solidFill>
              </a:rPr>
              <a:t> продукты; </a:t>
            </a:r>
          </a:p>
          <a:p>
            <a:pPr lvl="3" algn="just" eaLnBrk="1" hangingPunct="1"/>
            <a:r>
              <a:rPr lang="ru-RU" altLang="ru-RU" sz="1400" b="1" dirty="0">
                <a:solidFill>
                  <a:srgbClr val="2B2E4B"/>
                </a:solidFill>
              </a:rPr>
              <a:t>побочные продукты переработки молока;</a:t>
            </a:r>
          </a:p>
          <a:p>
            <a:pPr lvl="3" algn="just" eaLnBrk="1" hangingPunct="1"/>
            <a:r>
              <a:rPr lang="ru-RU" altLang="ru-RU" sz="1400" b="1" dirty="0">
                <a:solidFill>
                  <a:srgbClr val="2B2E4B"/>
                </a:solidFill>
              </a:rPr>
              <a:t>продукцию детского питания на молочной основе </a:t>
            </a:r>
            <a:r>
              <a:rPr lang="ru-RU" altLang="ru-RU" sz="1400" b="1" dirty="0" smtClean="0">
                <a:solidFill>
                  <a:srgbClr val="2B2E4B"/>
                </a:solidFill>
              </a:rPr>
              <a:t>.</a:t>
            </a:r>
          </a:p>
          <a:p>
            <a:pPr algn="just" eaLnBrk="1" hangingPunct="1"/>
            <a:r>
              <a:rPr lang="ru-RU" altLang="ru-RU" sz="1400" b="1" dirty="0" smtClean="0">
                <a:solidFill>
                  <a:srgbClr val="2B2E4B"/>
                </a:solidFill>
              </a:rPr>
              <a:t>	в) процессы производства, хранения, перевозки, реализации и </a:t>
            </a:r>
            <a:r>
              <a:rPr lang="ru-RU" altLang="ru-RU" sz="1400" b="1" dirty="0">
                <a:solidFill>
                  <a:srgbClr val="2B2E4B"/>
                </a:solidFill>
              </a:rPr>
              <a:t>утилизации молока и молочной продукции;</a:t>
            </a:r>
          </a:p>
          <a:p>
            <a:pPr algn="just" eaLnBrk="1" hangingPunct="1"/>
            <a:r>
              <a:rPr lang="ru-RU" altLang="ru-RU" sz="1400" b="1" dirty="0" smtClean="0">
                <a:solidFill>
                  <a:srgbClr val="2B2E4B"/>
                </a:solidFill>
              </a:rPr>
              <a:t>	г</a:t>
            </a:r>
            <a:r>
              <a:rPr lang="ru-RU" altLang="ru-RU" sz="1400" b="1" dirty="0">
                <a:solidFill>
                  <a:srgbClr val="2B2E4B"/>
                </a:solidFill>
              </a:rPr>
              <a:t>) функциональные компоненты, необходимые для производства продуктов переработки молока.</a:t>
            </a:r>
          </a:p>
        </p:txBody>
      </p:sp>
      <p:sp>
        <p:nvSpPr>
          <p:cNvPr id="14346" name="Text Box 10"/>
          <p:cNvSpPr txBox="1">
            <a:spLocks noChangeArrowheads="1"/>
          </p:cNvSpPr>
          <p:nvPr/>
        </p:nvSpPr>
        <p:spPr bwMode="auto">
          <a:xfrm>
            <a:off x="8858250" y="6427788"/>
            <a:ext cx="254000" cy="2444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pPr algn="r"/>
            <a:fld id="{97A6AF73-CB65-427E-8D17-561A84B77B99}" type="slidenum">
              <a:rPr lang="ru-RU" altLang="ru-RU" sz="1000">
                <a:solidFill>
                  <a:prstClr val="white"/>
                </a:solidFill>
              </a:rPr>
              <a:pPr algn="r"/>
              <a:t>52</a:t>
            </a:fld>
            <a:endParaRPr lang="ru-RU" altLang="ru-RU" sz="1000" dirty="0">
              <a:solidFill>
                <a:prstClr val="white"/>
              </a:solidFill>
            </a:endParaRPr>
          </a:p>
        </p:txBody>
      </p:sp>
      <p:sp>
        <p:nvSpPr>
          <p:cNvPr id="10" name="Text Box 5"/>
          <p:cNvSpPr txBox="1">
            <a:spLocks noChangeArrowheads="1"/>
          </p:cNvSpPr>
          <p:nvPr/>
        </p:nvSpPr>
        <p:spPr bwMode="auto">
          <a:xfrm>
            <a:off x="2088107" y="77994"/>
            <a:ext cx="6770143" cy="615553"/>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pAutoFit/>
          </a:bodyPr>
          <a:lstStyle>
            <a:lvl1pPr algn="l" defTabSz="457200" rtl="0" eaLnBrk="0" fontAlgn="base" hangingPunct="0">
              <a:spcBef>
                <a:spcPct val="0"/>
              </a:spcBef>
              <a:spcAft>
                <a:spcPct val="0"/>
              </a:spcAft>
              <a:defRPr sz="4400" kern="1200">
                <a:solidFill>
                  <a:srgbClr val="032953"/>
                </a:solidFill>
                <a:latin typeface="Times"/>
                <a:ea typeface="Times"/>
                <a:cs typeface="Times"/>
              </a:defRPr>
            </a:lvl1pPr>
            <a:lvl2pPr algn="l" defTabSz="457200" rtl="0" eaLnBrk="0" fontAlgn="base" hangingPunct="0">
              <a:spcBef>
                <a:spcPct val="0"/>
              </a:spcBef>
              <a:spcAft>
                <a:spcPct val="0"/>
              </a:spcAft>
              <a:defRPr sz="4400">
                <a:solidFill>
                  <a:srgbClr val="032953"/>
                </a:solidFill>
                <a:latin typeface="Times"/>
                <a:ea typeface="Times"/>
                <a:cs typeface="Times"/>
              </a:defRPr>
            </a:lvl2pPr>
            <a:lvl3pPr algn="l" defTabSz="457200" rtl="0" eaLnBrk="0" fontAlgn="base" hangingPunct="0">
              <a:spcBef>
                <a:spcPct val="0"/>
              </a:spcBef>
              <a:spcAft>
                <a:spcPct val="0"/>
              </a:spcAft>
              <a:defRPr sz="4400">
                <a:solidFill>
                  <a:srgbClr val="032953"/>
                </a:solidFill>
                <a:latin typeface="Times"/>
                <a:ea typeface="Times"/>
                <a:cs typeface="Times"/>
              </a:defRPr>
            </a:lvl3pPr>
            <a:lvl4pPr algn="l" defTabSz="457200" rtl="0" eaLnBrk="0" fontAlgn="base" hangingPunct="0">
              <a:spcBef>
                <a:spcPct val="0"/>
              </a:spcBef>
              <a:spcAft>
                <a:spcPct val="0"/>
              </a:spcAft>
              <a:defRPr sz="4400">
                <a:solidFill>
                  <a:srgbClr val="032953"/>
                </a:solidFill>
                <a:latin typeface="Times"/>
                <a:ea typeface="Times"/>
                <a:cs typeface="Times"/>
              </a:defRPr>
            </a:lvl4pPr>
            <a:lvl5pPr algn="l" defTabSz="457200" rtl="0" eaLnBrk="0" fontAlgn="base" hangingPunct="0">
              <a:spcBef>
                <a:spcPct val="0"/>
              </a:spcBef>
              <a:spcAft>
                <a:spcPct val="0"/>
              </a:spcAft>
              <a:defRPr sz="4400">
                <a:solidFill>
                  <a:srgbClr val="032953"/>
                </a:solidFill>
                <a:latin typeface="Times"/>
                <a:ea typeface="Times"/>
                <a:cs typeface="Times"/>
              </a:defRPr>
            </a:lvl5pPr>
            <a:lvl6pPr marL="457200" algn="l" defTabSz="457200" rtl="0" fontAlgn="base">
              <a:spcBef>
                <a:spcPct val="0"/>
              </a:spcBef>
              <a:spcAft>
                <a:spcPct val="0"/>
              </a:spcAft>
              <a:defRPr>
                <a:solidFill>
                  <a:srgbClr val="032953"/>
                </a:solidFill>
                <a:latin typeface="Times"/>
                <a:ea typeface="Times"/>
                <a:cs typeface="Times"/>
              </a:defRPr>
            </a:lvl6pPr>
            <a:lvl7pPr marL="914400" algn="l" defTabSz="457200" rtl="0" fontAlgn="base">
              <a:spcBef>
                <a:spcPct val="0"/>
              </a:spcBef>
              <a:spcAft>
                <a:spcPct val="0"/>
              </a:spcAft>
              <a:defRPr>
                <a:solidFill>
                  <a:srgbClr val="032953"/>
                </a:solidFill>
                <a:latin typeface="Times"/>
                <a:ea typeface="Times"/>
                <a:cs typeface="Times"/>
              </a:defRPr>
            </a:lvl7pPr>
            <a:lvl8pPr marL="1371600" algn="l" defTabSz="457200" rtl="0" fontAlgn="base">
              <a:spcBef>
                <a:spcPct val="0"/>
              </a:spcBef>
              <a:spcAft>
                <a:spcPct val="0"/>
              </a:spcAft>
              <a:defRPr>
                <a:solidFill>
                  <a:srgbClr val="032953"/>
                </a:solidFill>
                <a:latin typeface="Times"/>
                <a:ea typeface="Times"/>
                <a:cs typeface="Times"/>
              </a:defRPr>
            </a:lvl8pPr>
            <a:lvl9pPr marL="1828800" algn="l" defTabSz="457200" rtl="0" fontAlgn="base">
              <a:spcBef>
                <a:spcPct val="0"/>
              </a:spcBef>
              <a:spcAft>
                <a:spcPct val="0"/>
              </a:spcAft>
              <a:defRPr>
                <a:solidFill>
                  <a:srgbClr val="032953"/>
                </a:solidFill>
                <a:latin typeface="Times"/>
                <a:ea typeface="Times"/>
                <a:cs typeface="Times"/>
              </a:defRPr>
            </a:lvl9pPr>
          </a:lstStyle>
          <a:p>
            <a:pPr algn="ctr" eaLnBrk="1" hangingPunct="1">
              <a:defRPr/>
            </a:pPr>
            <a:r>
              <a:rPr lang="ru-RU" sz="1700" b="1" dirty="0">
                <a:solidFill>
                  <a:srgbClr val="877849"/>
                </a:solidFill>
                <a:latin typeface="Calibri"/>
                <a:ea typeface="+mn-ea"/>
              </a:rPr>
              <a:t>Технический регламент Таможенного союза </a:t>
            </a:r>
            <a:br>
              <a:rPr lang="ru-RU" sz="1700" b="1" dirty="0">
                <a:solidFill>
                  <a:srgbClr val="877849"/>
                </a:solidFill>
                <a:latin typeface="Calibri"/>
                <a:ea typeface="+mn-ea"/>
              </a:rPr>
            </a:br>
            <a:r>
              <a:rPr lang="ru-RU" sz="1700" b="1" dirty="0">
                <a:solidFill>
                  <a:srgbClr val="877849"/>
                </a:solidFill>
                <a:latin typeface="Calibri"/>
                <a:ea typeface="+mn-ea"/>
              </a:rPr>
              <a:t>«О безопасности молока и молочной продукции» (ТР ТС 033/2013) </a:t>
            </a:r>
          </a:p>
        </p:txBody>
      </p:sp>
      <p:sp>
        <p:nvSpPr>
          <p:cNvPr id="13" name="Rectangle 14"/>
          <p:cNvSpPr>
            <a:spLocks noChangeArrowheads="1"/>
          </p:cNvSpPr>
          <p:nvPr/>
        </p:nvSpPr>
        <p:spPr bwMode="auto">
          <a:xfrm>
            <a:off x="395536" y="4437112"/>
            <a:ext cx="8462714" cy="2246769"/>
          </a:xfrm>
          <a:prstGeom prst="rect">
            <a:avLst/>
          </a:prstGeom>
          <a:solidFill>
            <a:schemeClr val="bg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ru-RU" altLang="ru-RU" sz="1400" b="1" dirty="0" smtClean="0">
                <a:solidFill>
                  <a:srgbClr val="A50021"/>
                </a:solidFill>
              </a:rPr>
              <a:t>Не распространяется</a:t>
            </a:r>
            <a:r>
              <a:rPr lang="ru-RU" altLang="ru-RU" sz="1400" b="1" dirty="0" smtClean="0">
                <a:solidFill>
                  <a:srgbClr val="003366"/>
                </a:solidFill>
              </a:rPr>
              <a:t> :</a:t>
            </a:r>
          </a:p>
          <a:p>
            <a:pPr algn="just" eaLnBrk="1" hangingPunct="1"/>
            <a:r>
              <a:rPr lang="ru-RU" altLang="ru-RU" sz="1400" b="1" dirty="0" smtClean="0">
                <a:solidFill>
                  <a:srgbClr val="2B2E4B"/>
                </a:solidFill>
              </a:rPr>
              <a:t>	а</a:t>
            </a:r>
            <a:r>
              <a:rPr lang="ru-RU" altLang="ru-RU" sz="1400" b="1" dirty="0">
                <a:solidFill>
                  <a:srgbClr val="2B2E4B"/>
                </a:solidFill>
              </a:rPr>
              <a:t>) продукты, изготовленные на основе молока и молочной продукции, предназначенные для использования в специализированном </a:t>
            </a:r>
            <a:r>
              <a:rPr lang="ru-RU" altLang="ru-RU" sz="1400" b="1" dirty="0" smtClean="0">
                <a:solidFill>
                  <a:srgbClr val="2B2E4B"/>
                </a:solidFill>
              </a:rPr>
              <a:t>питании;</a:t>
            </a:r>
            <a:endParaRPr lang="ru-RU" altLang="ru-RU" sz="1400" b="1" dirty="0">
              <a:solidFill>
                <a:srgbClr val="2B2E4B"/>
              </a:solidFill>
            </a:endParaRPr>
          </a:p>
          <a:p>
            <a:pPr algn="just" eaLnBrk="1" hangingPunct="1"/>
            <a:r>
              <a:rPr lang="ru-RU" altLang="ru-RU" sz="1400" b="1" dirty="0" smtClean="0">
                <a:solidFill>
                  <a:srgbClr val="2B2E4B"/>
                </a:solidFill>
              </a:rPr>
              <a:t>	б</a:t>
            </a:r>
            <a:r>
              <a:rPr lang="ru-RU" altLang="ru-RU" sz="1400" b="1" dirty="0">
                <a:solidFill>
                  <a:srgbClr val="2B2E4B"/>
                </a:solidFill>
              </a:rPr>
              <a:t>) кулинарные и кондитерские изделия, пищевые и биологически активные добавки, лекарственные средства, корма для животных, непищевые товары, изготовленные с использованием или на основе молока и молочной продукции;</a:t>
            </a:r>
          </a:p>
          <a:p>
            <a:pPr algn="just" eaLnBrk="1" hangingPunct="1"/>
            <a:r>
              <a:rPr lang="ru-RU" altLang="ru-RU" sz="1400" b="1" dirty="0" smtClean="0">
                <a:solidFill>
                  <a:srgbClr val="2B2E4B"/>
                </a:solidFill>
              </a:rPr>
              <a:t>	в</a:t>
            </a:r>
            <a:r>
              <a:rPr lang="ru-RU" altLang="ru-RU" sz="1400" b="1" dirty="0">
                <a:solidFill>
                  <a:srgbClr val="2B2E4B"/>
                </a:solidFill>
              </a:rPr>
              <a:t>) молоко и молочная продукция, полученные гражданами </a:t>
            </a:r>
            <a:r>
              <a:rPr lang="ru-RU" altLang="ru-RU" sz="1400" b="1" dirty="0" smtClean="0">
                <a:solidFill>
                  <a:srgbClr val="2B2E4B"/>
                </a:solidFill>
              </a:rPr>
              <a:t>в </a:t>
            </a:r>
            <a:r>
              <a:rPr lang="ru-RU" altLang="ru-RU" sz="1400" b="1" dirty="0">
                <a:solidFill>
                  <a:srgbClr val="2B2E4B"/>
                </a:solidFill>
              </a:rPr>
              <a:t>домашних условиях и (или) в личных подсобных хозяйствах, а также процессы производства, хранения, перевозки и утилизации молока </a:t>
            </a:r>
            <a:r>
              <a:rPr lang="ru-RU" altLang="ru-RU" sz="1400" b="1" dirty="0" smtClean="0">
                <a:solidFill>
                  <a:srgbClr val="2B2E4B"/>
                </a:solidFill>
              </a:rPr>
              <a:t> и </a:t>
            </a:r>
            <a:r>
              <a:rPr lang="ru-RU" altLang="ru-RU" sz="1400" b="1" dirty="0">
                <a:solidFill>
                  <a:srgbClr val="2B2E4B"/>
                </a:solidFill>
              </a:rPr>
              <a:t>молочной продукции, предназначенные только для личного </a:t>
            </a:r>
            <a:r>
              <a:rPr lang="ru-RU" altLang="ru-RU" sz="1400" b="1" dirty="0" smtClean="0">
                <a:solidFill>
                  <a:srgbClr val="2B2E4B"/>
                </a:solidFill>
              </a:rPr>
              <a:t>потребления.</a:t>
            </a:r>
            <a:endParaRPr lang="ru-RU" altLang="ru-RU" sz="1400" b="1" dirty="0">
              <a:solidFill>
                <a:srgbClr val="2B2E4B"/>
              </a:solidFill>
            </a:endParaRPr>
          </a:p>
        </p:txBody>
      </p:sp>
      <p:sp>
        <p:nvSpPr>
          <p:cNvPr id="7" name="Скругленный прямоугольник 6"/>
          <p:cNvSpPr/>
          <p:nvPr/>
        </p:nvSpPr>
        <p:spPr>
          <a:xfrm>
            <a:off x="5854890" y="857896"/>
            <a:ext cx="3086071" cy="70281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dirty="0" smtClean="0">
                <a:solidFill>
                  <a:srgbClr val="7E0E19"/>
                </a:solidFill>
                <a:latin typeface="Arial" charset="0"/>
                <a:cs typeface="Arial" charset="0"/>
              </a:rPr>
              <a:t>Принят Решением Совета ЕЭК  от 9 октября 2013 года №67 </a:t>
            </a:r>
            <a:endParaRPr lang="ru-RU" sz="1400" b="1" dirty="0">
              <a:solidFill>
                <a:srgbClr val="7E0E19"/>
              </a:solidFill>
              <a:latin typeface="Arial" charset="0"/>
              <a:cs typeface="Arial" charset="0"/>
            </a:endParaRPr>
          </a:p>
        </p:txBody>
      </p:sp>
      <p:sp>
        <p:nvSpPr>
          <p:cNvPr id="2" name="Прямоугольник 1"/>
          <p:cNvSpPr/>
          <p:nvPr/>
        </p:nvSpPr>
        <p:spPr>
          <a:xfrm>
            <a:off x="829340" y="857896"/>
            <a:ext cx="1839432" cy="53222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latin typeface="Times New Roman" panose="02020603050405020304" pitchFamily="18" charset="0"/>
                <a:cs typeface="Times New Roman" panose="02020603050405020304" pitchFamily="18" charset="0"/>
              </a:rPr>
              <a:t>Вступил в силу с 01.05.2014</a:t>
            </a:r>
            <a:endParaRPr lang="ru-RU"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107688681"/>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14"/>
          <p:cNvSpPr>
            <a:spLocks noChangeArrowheads="1"/>
          </p:cNvSpPr>
          <p:nvPr/>
        </p:nvSpPr>
        <p:spPr bwMode="auto">
          <a:xfrm>
            <a:off x="395536" y="1390116"/>
            <a:ext cx="8462714" cy="52629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600"/>
              </a:spcBef>
            </a:pPr>
            <a:r>
              <a:rPr lang="ru-RU" altLang="ru-RU" sz="1350" b="1" dirty="0">
                <a:solidFill>
                  <a:srgbClr val="A50021"/>
                </a:solidFill>
              </a:rPr>
              <a:t>"молочный продукт" - пищевой продукт, который произведен из молока и (или) его составных частей, и (или) молочных продуктов, с добавлением или без добавления побочных продуктов переработки молока (за исключением побочных продуктов переработки молока, полученных при производстве </a:t>
            </a:r>
            <a:r>
              <a:rPr lang="ru-RU" altLang="ru-RU" sz="1350" b="1" dirty="0" err="1">
                <a:solidFill>
                  <a:srgbClr val="A50021"/>
                </a:solidFill>
              </a:rPr>
              <a:t>молокосодержащих</a:t>
            </a:r>
            <a:r>
              <a:rPr lang="ru-RU" altLang="ru-RU" sz="1350" b="1" dirty="0">
                <a:solidFill>
                  <a:srgbClr val="A50021"/>
                </a:solidFill>
              </a:rPr>
              <a:t> продуктов) без использования немолочного жира и немолочного белка и в составе которого могут содержаться функционально необходимые для переработки молока компоненты;</a:t>
            </a:r>
          </a:p>
          <a:p>
            <a:pPr algn="just" eaLnBrk="1" hangingPunct="1">
              <a:spcBef>
                <a:spcPts val="600"/>
              </a:spcBef>
            </a:pPr>
            <a:r>
              <a:rPr lang="ru-RU" altLang="ru-RU" sz="1350" b="1" dirty="0" smtClean="0"/>
              <a:t>"</a:t>
            </a:r>
            <a:r>
              <a:rPr lang="ru-RU" altLang="ru-RU" sz="1350" b="1" dirty="0"/>
              <a:t>молочный составной продукт" - пищевой продукт, произведенный из молока и (или) его составных частей, и (или) молочных продуктов с добавлением или без добавления побочных продуктов переработки молока (за исключением побочных продуктов переработки молока, полученных при производстве </a:t>
            </a:r>
            <a:r>
              <a:rPr lang="ru-RU" altLang="ru-RU" sz="1350" b="1" dirty="0" err="1"/>
              <a:t>молокосодержащих</a:t>
            </a:r>
            <a:r>
              <a:rPr lang="ru-RU" altLang="ru-RU" sz="1350" b="1" dirty="0"/>
              <a:t> продуктов) и немолочных компонентов (за исключением жиров немолочного происхождения, вводимых в состав как самостоятельный ингредиент (не распространяется на молочную продукцию для питания детей раннего возраста, при производстве которой используются жиры немолочного происхождения)), которые добавляются не в целях замены составных частей молока. При этом в готовом продукте составных частей молока должно быть более 50 процентов, в мороженом и сладких продуктах переработки молока - более 40 </a:t>
            </a:r>
            <a:r>
              <a:rPr lang="ru-RU" altLang="ru-RU" sz="1350" b="1" dirty="0" smtClean="0"/>
              <a:t>процентов</a:t>
            </a:r>
            <a:r>
              <a:rPr lang="ru-RU" altLang="ru-RU" sz="1350" b="1" dirty="0"/>
              <a:t>;</a:t>
            </a:r>
            <a:endParaRPr lang="en-US" altLang="ru-RU" sz="1350" b="1" dirty="0" smtClean="0"/>
          </a:p>
          <a:p>
            <a:pPr algn="just" eaLnBrk="1" hangingPunct="1">
              <a:spcBef>
                <a:spcPts val="600"/>
              </a:spcBef>
            </a:pPr>
            <a:r>
              <a:rPr lang="ru-RU" altLang="ru-RU" sz="1350" b="1" dirty="0">
                <a:solidFill>
                  <a:srgbClr val="0070C0"/>
                </a:solidFill>
              </a:rPr>
              <a:t>"</a:t>
            </a:r>
            <a:r>
              <a:rPr lang="ru-RU" altLang="ru-RU" sz="1350" b="1" dirty="0" err="1">
                <a:solidFill>
                  <a:srgbClr val="0070C0"/>
                </a:solidFill>
              </a:rPr>
              <a:t>молокосодержащий</a:t>
            </a:r>
            <a:r>
              <a:rPr lang="ru-RU" altLang="ru-RU" sz="1350" b="1" dirty="0">
                <a:solidFill>
                  <a:srgbClr val="0070C0"/>
                </a:solidFill>
              </a:rPr>
              <a:t> продукт" - пищевой продукт, произведенный из молока, и (или) его составных частей, и (или) молочных продуктов, и (или) побочных продуктов переработки молока и немолочных компонентов, по технологии, предусматривающей возможность замещения молочного жира в количестве не более 50 процентов от жировой фазы исключительно заменителем молочного жира и допускающей использование белка немолочного происхождения не в целях замены молочного белка, с массовой долей сухих веществ молока в сухих веществах готового продукта не менее 20 </a:t>
            </a:r>
            <a:r>
              <a:rPr lang="ru-RU" altLang="ru-RU" sz="1350" b="1" dirty="0" smtClean="0">
                <a:solidFill>
                  <a:srgbClr val="0070C0"/>
                </a:solidFill>
              </a:rPr>
              <a:t>процентов.</a:t>
            </a:r>
            <a:endParaRPr lang="ru-RU" altLang="ru-RU" sz="1350" b="1" dirty="0">
              <a:solidFill>
                <a:srgbClr val="0070C0"/>
              </a:solidFill>
            </a:endParaRPr>
          </a:p>
          <a:p>
            <a:pPr algn="just" eaLnBrk="1" hangingPunct="1"/>
            <a:endParaRPr lang="ru-RU" altLang="ru-RU" sz="1400" b="1" dirty="0">
              <a:solidFill>
                <a:srgbClr val="A50021"/>
              </a:solidFill>
            </a:endParaRPr>
          </a:p>
        </p:txBody>
      </p:sp>
      <p:sp>
        <p:nvSpPr>
          <p:cNvPr id="14346" name="Text Box 10"/>
          <p:cNvSpPr txBox="1">
            <a:spLocks noChangeArrowheads="1"/>
          </p:cNvSpPr>
          <p:nvPr/>
        </p:nvSpPr>
        <p:spPr bwMode="auto">
          <a:xfrm>
            <a:off x="8858250" y="6427788"/>
            <a:ext cx="254000" cy="2444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pPr algn="r"/>
            <a:fld id="{97A6AF73-CB65-427E-8D17-561A84B77B99}" type="slidenum">
              <a:rPr lang="ru-RU" altLang="ru-RU" sz="1000">
                <a:solidFill>
                  <a:prstClr val="white"/>
                </a:solidFill>
              </a:rPr>
              <a:pPr algn="r"/>
              <a:t>53</a:t>
            </a:fld>
            <a:endParaRPr lang="ru-RU" altLang="ru-RU" sz="1000" dirty="0">
              <a:solidFill>
                <a:prstClr val="white"/>
              </a:solidFill>
            </a:endParaRPr>
          </a:p>
        </p:txBody>
      </p:sp>
      <p:sp>
        <p:nvSpPr>
          <p:cNvPr id="10" name="Text Box 5"/>
          <p:cNvSpPr txBox="1">
            <a:spLocks noChangeArrowheads="1"/>
          </p:cNvSpPr>
          <p:nvPr/>
        </p:nvSpPr>
        <p:spPr bwMode="auto">
          <a:xfrm>
            <a:off x="2088107" y="77994"/>
            <a:ext cx="6770143" cy="615553"/>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pAutoFit/>
          </a:bodyPr>
          <a:lstStyle>
            <a:lvl1pPr algn="l" defTabSz="457200" rtl="0" eaLnBrk="0" fontAlgn="base" hangingPunct="0">
              <a:spcBef>
                <a:spcPct val="0"/>
              </a:spcBef>
              <a:spcAft>
                <a:spcPct val="0"/>
              </a:spcAft>
              <a:defRPr sz="4400" kern="1200">
                <a:solidFill>
                  <a:srgbClr val="032953"/>
                </a:solidFill>
                <a:latin typeface="Times"/>
                <a:ea typeface="Times"/>
                <a:cs typeface="Times"/>
              </a:defRPr>
            </a:lvl1pPr>
            <a:lvl2pPr algn="l" defTabSz="457200" rtl="0" eaLnBrk="0" fontAlgn="base" hangingPunct="0">
              <a:spcBef>
                <a:spcPct val="0"/>
              </a:spcBef>
              <a:spcAft>
                <a:spcPct val="0"/>
              </a:spcAft>
              <a:defRPr sz="4400">
                <a:solidFill>
                  <a:srgbClr val="032953"/>
                </a:solidFill>
                <a:latin typeface="Times"/>
                <a:ea typeface="Times"/>
                <a:cs typeface="Times"/>
              </a:defRPr>
            </a:lvl2pPr>
            <a:lvl3pPr algn="l" defTabSz="457200" rtl="0" eaLnBrk="0" fontAlgn="base" hangingPunct="0">
              <a:spcBef>
                <a:spcPct val="0"/>
              </a:spcBef>
              <a:spcAft>
                <a:spcPct val="0"/>
              </a:spcAft>
              <a:defRPr sz="4400">
                <a:solidFill>
                  <a:srgbClr val="032953"/>
                </a:solidFill>
                <a:latin typeface="Times"/>
                <a:ea typeface="Times"/>
                <a:cs typeface="Times"/>
              </a:defRPr>
            </a:lvl3pPr>
            <a:lvl4pPr algn="l" defTabSz="457200" rtl="0" eaLnBrk="0" fontAlgn="base" hangingPunct="0">
              <a:spcBef>
                <a:spcPct val="0"/>
              </a:spcBef>
              <a:spcAft>
                <a:spcPct val="0"/>
              </a:spcAft>
              <a:defRPr sz="4400">
                <a:solidFill>
                  <a:srgbClr val="032953"/>
                </a:solidFill>
                <a:latin typeface="Times"/>
                <a:ea typeface="Times"/>
                <a:cs typeface="Times"/>
              </a:defRPr>
            </a:lvl4pPr>
            <a:lvl5pPr algn="l" defTabSz="457200" rtl="0" eaLnBrk="0" fontAlgn="base" hangingPunct="0">
              <a:spcBef>
                <a:spcPct val="0"/>
              </a:spcBef>
              <a:spcAft>
                <a:spcPct val="0"/>
              </a:spcAft>
              <a:defRPr sz="4400">
                <a:solidFill>
                  <a:srgbClr val="032953"/>
                </a:solidFill>
                <a:latin typeface="Times"/>
                <a:ea typeface="Times"/>
                <a:cs typeface="Times"/>
              </a:defRPr>
            </a:lvl5pPr>
            <a:lvl6pPr marL="457200" algn="l" defTabSz="457200" rtl="0" fontAlgn="base">
              <a:spcBef>
                <a:spcPct val="0"/>
              </a:spcBef>
              <a:spcAft>
                <a:spcPct val="0"/>
              </a:spcAft>
              <a:defRPr>
                <a:solidFill>
                  <a:srgbClr val="032953"/>
                </a:solidFill>
                <a:latin typeface="Times"/>
                <a:ea typeface="Times"/>
                <a:cs typeface="Times"/>
              </a:defRPr>
            </a:lvl6pPr>
            <a:lvl7pPr marL="914400" algn="l" defTabSz="457200" rtl="0" fontAlgn="base">
              <a:spcBef>
                <a:spcPct val="0"/>
              </a:spcBef>
              <a:spcAft>
                <a:spcPct val="0"/>
              </a:spcAft>
              <a:defRPr>
                <a:solidFill>
                  <a:srgbClr val="032953"/>
                </a:solidFill>
                <a:latin typeface="Times"/>
                <a:ea typeface="Times"/>
                <a:cs typeface="Times"/>
              </a:defRPr>
            </a:lvl7pPr>
            <a:lvl8pPr marL="1371600" algn="l" defTabSz="457200" rtl="0" fontAlgn="base">
              <a:spcBef>
                <a:spcPct val="0"/>
              </a:spcBef>
              <a:spcAft>
                <a:spcPct val="0"/>
              </a:spcAft>
              <a:defRPr>
                <a:solidFill>
                  <a:srgbClr val="032953"/>
                </a:solidFill>
                <a:latin typeface="Times"/>
                <a:ea typeface="Times"/>
                <a:cs typeface="Times"/>
              </a:defRPr>
            </a:lvl8pPr>
            <a:lvl9pPr marL="1828800" algn="l" defTabSz="457200" rtl="0" fontAlgn="base">
              <a:spcBef>
                <a:spcPct val="0"/>
              </a:spcBef>
              <a:spcAft>
                <a:spcPct val="0"/>
              </a:spcAft>
              <a:defRPr>
                <a:solidFill>
                  <a:srgbClr val="032953"/>
                </a:solidFill>
                <a:latin typeface="Times"/>
                <a:ea typeface="Times"/>
                <a:cs typeface="Times"/>
              </a:defRPr>
            </a:lvl9pPr>
          </a:lstStyle>
          <a:p>
            <a:pPr algn="ctr" eaLnBrk="1" hangingPunct="1">
              <a:defRPr/>
            </a:pPr>
            <a:r>
              <a:rPr lang="ru-RU" sz="1700" b="1" dirty="0">
                <a:solidFill>
                  <a:srgbClr val="877849"/>
                </a:solidFill>
                <a:latin typeface="Calibri"/>
                <a:ea typeface="+mn-ea"/>
              </a:rPr>
              <a:t>Технический регламент Таможенного союза </a:t>
            </a:r>
            <a:br>
              <a:rPr lang="ru-RU" sz="1700" b="1" dirty="0">
                <a:solidFill>
                  <a:srgbClr val="877849"/>
                </a:solidFill>
                <a:latin typeface="Calibri"/>
                <a:ea typeface="+mn-ea"/>
              </a:rPr>
            </a:br>
            <a:r>
              <a:rPr lang="ru-RU" sz="1700" b="1" dirty="0">
                <a:solidFill>
                  <a:srgbClr val="877849"/>
                </a:solidFill>
                <a:latin typeface="Calibri"/>
                <a:ea typeface="+mn-ea"/>
              </a:rPr>
              <a:t>«О безопасности молока и молочной продукции» (ТР ТС 033/2013) </a:t>
            </a:r>
          </a:p>
        </p:txBody>
      </p:sp>
      <p:sp>
        <p:nvSpPr>
          <p:cNvPr id="7" name="Скругленный прямоугольник 6"/>
          <p:cNvSpPr/>
          <p:nvPr/>
        </p:nvSpPr>
        <p:spPr>
          <a:xfrm>
            <a:off x="6270890" y="857897"/>
            <a:ext cx="2479706" cy="43927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dirty="0">
                <a:solidFill>
                  <a:srgbClr val="7E0E19"/>
                </a:solidFill>
                <a:latin typeface="Arial" charset="0"/>
                <a:cs typeface="Arial" charset="0"/>
              </a:rPr>
              <a:t> Основные понятия</a:t>
            </a:r>
            <a:endParaRPr lang="ru-RU" sz="1400" b="1" dirty="0" smtClean="0">
              <a:solidFill>
                <a:srgbClr val="7E0E19"/>
              </a:solidFill>
              <a:latin typeface="Arial" charset="0"/>
              <a:cs typeface="Arial" charset="0"/>
            </a:endParaRPr>
          </a:p>
        </p:txBody>
      </p:sp>
    </p:spTree>
    <p:extLst>
      <p:ext uri="{BB962C8B-B14F-4D97-AF65-F5344CB8AC3E}">
        <p14:creationId xmlns:p14="http://schemas.microsoft.com/office/powerpoint/2010/main" xmlns="" val="654811295"/>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6" name="Text Box 10"/>
          <p:cNvSpPr txBox="1">
            <a:spLocks noChangeArrowheads="1"/>
          </p:cNvSpPr>
          <p:nvPr/>
        </p:nvSpPr>
        <p:spPr bwMode="auto">
          <a:xfrm>
            <a:off x="8858250" y="6427788"/>
            <a:ext cx="254000" cy="2444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none">
            <a:spAutoFit/>
          </a:bodyPr>
          <a:lstStyle/>
          <a:p>
            <a:pPr algn="r"/>
            <a:fld id="{97A6AF73-CB65-427E-8D17-561A84B77B99}" type="slidenum">
              <a:rPr lang="ru-RU" altLang="ru-RU" sz="1000">
                <a:solidFill>
                  <a:prstClr val="white"/>
                </a:solidFill>
              </a:rPr>
              <a:pPr algn="r"/>
              <a:t>54</a:t>
            </a:fld>
            <a:endParaRPr lang="ru-RU" altLang="ru-RU" sz="1000" dirty="0">
              <a:solidFill>
                <a:prstClr val="white"/>
              </a:solidFill>
            </a:endParaRPr>
          </a:p>
        </p:txBody>
      </p:sp>
      <p:sp>
        <p:nvSpPr>
          <p:cNvPr id="10" name="Text Box 5"/>
          <p:cNvSpPr txBox="1">
            <a:spLocks noChangeArrowheads="1"/>
          </p:cNvSpPr>
          <p:nvPr/>
        </p:nvSpPr>
        <p:spPr bwMode="auto">
          <a:xfrm>
            <a:off x="2088107" y="77994"/>
            <a:ext cx="6770143" cy="615553"/>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spAutoFit/>
          </a:bodyPr>
          <a:lstStyle>
            <a:lvl1pPr algn="l" defTabSz="457200" rtl="0" eaLnBrk="0" fontAlgn="base" hangingPunct="0">
              <a:spcBef>
                <a:spcPct val="0"/>
              </a:spcBef>
              <a:spcAft>
                <a:spcPct val="0"/>
              </a:spcAft>
              <a:defRPr sz="4400" kern="1200">
                <a:solidFill>
                  <a:srgbClr val="032953"/>
                </a:solidFill>
                <a:latin typeface="Times"/>
                <a:ea typeface="Times"/>
                <a:cs typeface="Times"/>
              </a:defRPr>
            </a:lvl1pPr>
            <a:lvl2pPr algn="l" defTabSz="457200" rtl="0" eaLnBrk="0" fontAlgn="base" hangingPunct="0">
              <a:spcBef>
                <a:spcPct val="0"/>
              </a:spcBef>
              <a:spcAft>
                <a:spcPct val="0"/>
              </a:spcAft>
              <a:defRPr sz="4400">
                <a:solidFill>
                  <a:srgbClr val="032953"/>
                </a:solidFill>
                <a:latin typeface="Times"/>
                <a:ea typeface="Times"/>
                <a:cs typeface="Times"/>
              </a:defRPr>
            </a:lvl2pPr>
            <a:lvl3pPr algn="l" defTabSz="457200" rtl="0" eaLnBrk="0" fontAlgn="base" hangingPunct="0">
              <a:spcBef>
                <a:spcPct val="0"/>
              </a:spcBef>
              <a:spcAft>
                <a:spcPct val="0"/>
              </a:spcAft>
              <a:defRPr sz="4400">
                <a:solidFill>
                  <a:srgbClr val="032953"/>
                </a:solidFill>
                <a:latin typeface="Times"/>
                <a:ea typeface="Times"/>
                <a:cs typeface="Times"/>
              </a:defRPr>
            </a:lvl3pPr>
            <a:lvl4pPr algn="l" defTabSz="457200" rtl="0" eaLnBrk="0" fontAlgn="base" hangingPunct="0">
              <a:spcBef>
                <a:spcPct val="0"/>
              </a:spcBef>
              <a:spcAft>
                <a:spcPct val="0"/>
              </a:spcAft>
              <a:defRPr sz="4400">
                <a:solidFill>
                  <a:srgbClr val="032953"/>
                </a:solidFill>
                <a:latin typeface="Times"/>
                <a:ea typeface="Times"/>
                <a:cs typeface="Times"/>
              </a:defRPr>
            </a:lvl4pPr>
            <a:lvl5pPr algn="l" defTabSz="457200" rtl="0" eaLnBrk="0" fontAlgn="base" hangingPunct="0">
              <a:spcBef>
                <a:spcPct val="0"/>
              </a:spcBef>
              <a:spcAft>
                <a:spcPct val="0"/>
              </a:spcAft>
              <a:defRPr sz="4400">
                <a:solidFill>
                  <a:srgbClr val="032953"/>
                </a:solidFill>
                <a:latin typeface="Times"/>
                <a:ea typeface="Times"/>
                <a:cs typeface="Times"/>
              </a:defRPr>
            </a:lvl5pPr>
            <a:lvl6pPr marL="457200" algn="l" defTabSz="457200" rtl="0" fontAlgn="base">
              <a:spcBef>
                <a:spcPct val="0"/>
              </a:spcBef>
              <a:spcAft>
                <a:spcPct val="0"/>
              </a:spcAft>
              <a:defRPr>
                <a:solidFill>
                  <a:srgbClr val="032953"/>
                </a:solidFill>
                <a:latin typeface="Times"/>
                <a:ea typeface="Times"/>
                <a:cs typeface="Times"/>
              </a:defRPr>
            </a:lvl6pPr>
            <a:lvl7pPr marL="914400" algn="l" defTabSz="457200" rtl="0" fontAlgn="base">
              <a:spcBef>
                <a:spcPct val="0"/>
              </a:spcBef>
              <a:spcAft>
                <a:spcPct val="0"/>
              </a:spcAft>
              <a:defRPr>
                <a:solidFill>
                  <a:srgbClr val="032953"/>
                </a:solidFill>
                <a:latin typeface="Times"/>
                <a:ea typeface="Times"/>
                <a:cs typeface="Times"/>
              </a:defRPr>
            </a:lvl7pPr>
            <a:lvl8pPr marL="1371600" algn="l" defTabSz="457200" rtl="0" fontAlgn="base">
              <a:spcBef>
                <a:spcPct val="0"/>
              </a:spcBef>
              <a:spcAft>
                <a:spcPct val="0"/>
              </a:spcAft>
              <a:defRPr>
                <a:solidFill>
                  <a:srgbClr val="032953"/>
                </a:solidFill>
                <a:latin typeface="Times"/>
                <a:ea typeface="Times"/>
                <a:cs typeface="Times"/>
              </a:defRPr>
            </a:lvl8pPr>
            <a:lvl9pPr marL="1828800" algn="l" defTabSz="457200" rtl="0" fontAlgn="base">
              <a:spcBef>
                <a:spcPct val="0"/>
              </a:spcBef>
              <a:spcAft>
                <a:spcPct val="0"/>
              </a:spcAft>
              <a:defRPr>
                <a:solidFill>
                  <a:srgbClr val="032953"/>
                </a:solidFill>
                <a:latin typeface="Times"/>
                <a:ea typeface="Times"/>
                <a:cs typeface="Times"/>
              </a:defRPr>
            </a:lvl9pPr>
          </a:lstStyle>
          <a:p>
            <a:pPr algn="ctr" eaLnBrk="1" hangingPunct="1">
              <a:defRPr/>
            </a:pPr>
            <a:r>
              <a:rPr lang="ru-RU" sz="1700" b="1" dirty="0">
                <a:solidFill>
                  <a:srgbClr val="877849"/>
                </a:solidFill>
                <a:latin typeface="Calibri"/>
                <a:ea typeface="+mn-ea"/>
              </a:rPr>
              <a:t>Технический регламент Таможенного союза </a:t>
            </a:r>
            <a:br>
              <a:rPr lang="ru-RU" sz="1700" b="1" dirty="0">
                <a:solidFill>
                  <a:srgbClr val="877849"/>
                </a:solidFill>
                <a:latin typeface="Calibri"/>
                <a:ea typeface="+mn-ea"/>
              </a:rPr>
            </a:br>
            <a:r>
              <a:rPr lang="ru-RU" sz="1700" b="1" dirty="0">
                <a:solidFill>
                  <a:srgbClr val="877849"/>
                </a:solidFill>
                <a:latin typeface="Calibri"/>
                <a:ea typeface="+mn-ea"/>
              </a:rPr>
              <a:t>«О безопасности молока и молочной продукции» (ТР ТС 033/2013) </a:t>
            </a:r>
          </a:p>
        </p:txBody>
      </p:sp>
      <p:sp>
        <p:nvSpPr>
          <p:cNvPr id="7" name="Скругленный прямоугольник 6"/>
          <p:cNvSpPr/>
          <p:nvPr/>
        </p:nvSpPr>
        <p:spPr>
          <a:xfrm>
            <a:off x="4848447" y="857897"/>
            <a:ext cx="3899830" cy="43927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600" b="1" dirty="0">
                <a:solidFill>
                  <a:schemeClr val="accent2">
                    <a:lumMod val="75000"/>
                  </a:schemeClr>
                </a:solidFill>
              </a:rPr>
              <a:t>IV. </a:t>
            </a:r>
            <a:r>
              <a:rPr lang="ru-RU" sz="1600" b="1" dirty="0" smtClean="0">
                <a:solidFill>
                  <a:schemeClr val="accent2">
                    <a:lumMod val="75000"/>
                  </a:schemeClr>
                </a:solidFill>
              </a:rPr>
              <a:t>Правила </a:t>
            </a:r>
            <a:r>
              <a:rPr lang="ru-RU" sz="1600" b="1" dirty="0">
                <a:solidFill>
                  <a:schemeClr val="accent2">
                    <a:lumMod val="75000"/>
                  </a:schemeClr>
                </a:solidFill>
              </a:rPr>
              <a:t>обращения молока и молочной продукции </a:t>
            </a:r>
            <a:endParaRPr lang="ru-RU" sz="1600" b="1" dirty="0" smtClean="0">
              <a:solidFill>
                <a:schemeClr val="accent2">
                  <a:lumMod val="75000"/>
                </a:schemeClr>
              </a:solidFill>
              <a:latin typeface="Arial" charset="0"/>
              <a:cs typeface="Arial" charset="0"/>
            </a:endParaRPr>
          </a:p>
        </p:txBody>
      </p:sp>
      <p:sp>
        <p:nvSpPr>
          <p:cNvPr id="3" name="Прямоугольник 2"/>
          <p:cNvSpPr/>
          <p:nvPr/>
        </p:nvSpPr>
        <p:spPr>
          <a:xfrm>
            <a:off x="361508" y="1392865"/>
            <a:ext cx="8496742" cy="5016758"/>
          </a:xfrm>
          <a:prstGeom prst="rect">
            <a:avLst/>
          </a:prstGeom>
        </p:spPr>
        <p:txBody>
          <a:bodyPr wrap="square">
            <a:spAutoFit/>
          </a:bodyPr>
          <a:lstStyle/>
          <a:p>
            <a:r>
              <a:rPr lang="ru-RU" sz="1600" dirty="0"/>
              <a:t>12. Перевозка на таможенной территории Таможенного союза сырого молока, сырого обезжиренного молока, сырых сливок сопровождается ветеринарным сопроводительным документом, выдаваемым уполномоченным органом государства-члена, содержащим сведения о проведении ветеринарно-санитарной экспертизы, подтверждающие их безопасность.</a:t>
            </a:r>
          </a:p>
          <a:p>
            <a:r>
              <a:rPr lang="ru-RU" sz="1600" dirty="0"/>
              <a:t>Срок действия ветеринарного сопроводительного документа устанавливается в зависимости от результатов проведения ветеринарно-профилактических мероприятий в отношении продуктивных сельскохозяйственных животных по месту производства сырого молока, сырого обезжиренного молока, сырых сливок, но не более 1 месяца с даты выдачи такого документа.</a:t>
            </a:r>
          </a:p>
          <a:p>
            <a:r>
              <a:rPr lang="ru-RU" sz="1600" dirty="0"/>
              <a:t>13. </a:t>
            </a:r>
            <a:r>
              <a:rPr lang="ru-RU" sz="1600" dirty="0">
                <a:solidFill>
                  <a:srgbClr val="C00000"/>
                </a:solidFill>
              </a:rPr>
              <a:t>Перемещаемая между государствами-членами </a:t>
            </a:r>
            <a:r>
              <a:rPr lang="ru-RU" sz="1600" u="sng" dirty="0">
                <a:solidFill>
                  <a:srgbClr val="C00000"/>
                </a:solidFill>
              </a:rPr>
              <a:t>молочная продукция, подконтрольная ветеринарному контролю (надзору), </a:t>
            </a:r>
            <a:r>
              <a:rPr lang="ru-RU" sz="1600" dirty="0"/>
              <a:t>ввезенная из третьих стран или произведенная на таможенной территории Таможенного союза, </a:t>
            </a:r>
            <a:r>
              <a:rPr lang="ru-RU" sz="1600" u="sng" dirty="0">
                <a:solidFill>
                  <a:srgbClr val="C00000"/>
                </a:solidFill>
              </a:rPr>
              <a:t>сопровождается ветеринарным сертификатом</a:t>
            </a:r>
            <a:r>
              <a:rPr lang="ru-RU" sz="1600" dirty="0"/>
              <a:t>, выдаваемым уполномоченными органами государств-членов </a:t>
            </a:r>
            <a:r>
              <a:rPr lang="ru-RU" sz="1600" u="sng" dirty="0">
                <a:solidFill>
                  <a:srgbClr val="C00000"/>
                </a:solidFill>
              </a:rPr>
              <a:t>без проведения ветеринарно-санитарной экспертизы</a:t>
            </a:r>
            <a:r>
              <a:rPr lang="ru-RU" sz="1600" dirty="0">
                <a:solidFill>
                  <a:srgbClr val="C00000"/>
                </a:solidFill>
              </a:rPr>
              <a:t>, который подтверждает эпизоотическое благополучие.</a:t>
            </a:r>
          </a:p>
          <a:p>
            <a:r>
              <a:rPr lang="ru-RU" sz="1600" dirty="0">
                <a:solidFill>
                  <a:srgbClr val="C00000"/>
                </a:solidFill>
              </a:rPr>
              <a:t>Каждая партия молока и молочной продукции</a:t>
            </a:r>
            <a:r>
              <a:rPr lang="ru-RU" sz="1600" dirty="0"/>
              <a:t>, подконтрольная ветеринарному контролю (надзору), </a:t>
            </a:r>
            <a:r>
              <a:rPr lang="ru-RU" sz="1600" dirty="0">
                <a:solidFill>
                  <a:srgbClr val="C00000"/>
                </a:solidFill>
              </a:rPr>
              <a:t>ввозится на таможенную территорию Таможенного союза при наличии ветеринарного сертификата</a:t>
            </a:r>
            <a:r>
              <a:rPr lang="ru-RU" sz="1600" dirty="0"/>
              <a:t>, выданного компетентным органом страны отправления.</a:t>
            </a:r>
          </a:p>
        </p:txBody>
      </p:sp>
    </p:spTree>
    <p:extLst>
      <p:ext uri="{BB962C8B-B14F-4D97-AF65-F5344CB8AC3E}">
        <p14:creationId xmlns:p14="http://schemas.microsoft.com/office/powerpoint/2010/main" xmlns="" val="3898112261"/>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4"/>
          <p:cNvSpPr txBox="1">
            <a:spLocks noChangeArrowheads="1"/>
          </p:cNvSpPr>
          <p:nvPr/>
        </p:nvSpPr>
        <p:spPr bwMode="auto">
          <a:xfrm>
            <a:off x="538163" y="2151063"/>
            <a:ext cx="7921625" cy="523875"/>
          </a:xfrm>
          <a:prstGeom prst="rect">
            <a:avLst/>
          </a:prstGeom>
          <a:noFill/>
          <a:ln w="9525">
            <a:noFill/>
            <a:miter lim="800000"/>
            <a:headEnd/>
            <a:tailEnd/>
          </a:ln>
        </p:spPr>
        <p:txBody>
          <a:bodyPr>
            <a:spAutoFit/>
          </a:bodyPr>
          <a:lstStyle/>
          <a:p>
            <a:pPr algn="ctr" eaLnBrk="0" hangingPunct="0">
              <a:spcBef>
                <a:spcPct val="50000"/>
              </a:spcBef>
            </a:pPr>
            <a:r>
              <a:rPr lang="ru-RU" sz="2800" b="1" i="1" dirty="0">
                <a:solidFill>
                  <a:srgbClr val="002060"/>
                </a:solidFill>
              </a:rPr>
              <a:t>БЛАГОДАРЮ  ЗА  ВНИМАНИЕ!</a:t>
            </a:r>
            <a:endParaRPr lang="ru-RU" sz="2800" i="1" dirty="0">
              <a:solidFill>
                <a:srgbClr val="002060"/>
              </a:solidFill>
            </a:endParaRPr>
          </a:p>
        </p:txBody>
      </p:sp>
      <p:sp>
        <p:nvSpPr>
          <p:cNvPr id="7" name="Скругленный прямоугольник 6"/>
          <p:cNvSpPr/>
          <p:nvPr/>
        </p:nvSpPr>
        <p:spPr>
          <a:xfrm>
            <a:off x="2474913" y="5481638"/>
            <a:ext cx="3905250" cy="522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err="1" smtClean="0">
                <a:solidFill>
                  <a:srgbClr val="002060"/>
                </a:solidFill>
                <a:latin typeface="Arial" charset="0"/>
                <a:cs typeface="Arial" charset="0"/>
              </a:rPr>
              <a:t>www</a:t>
            </a:r>
            <a:r>
              <a:rPr lang="ru-RU" sz="2000" b="1" dirty="0" smtClean="0">
                <a:solidFill>
                  <a:srgbClr val="002060"/>
                </a:solidFill>
                <a:latin typeface="Arial" charset="0"/>
                <a:cs typeface="Arial" charset="0"/>
              </a:rPr>
              <a:t>.</a:t>
            </a:r>
            <a:r>
              <a:rPr lang="en-US" sz="2000" b="1" dirty="0" smtClean="0">
                <a:solidFill>
                  <a:srgbClr val="002060"/>
                </a:solidFill>
                <a:latin typeface="Arial" charset="0"/>
                <a:cs typeface="Arial" charset="0"/>
              </a:rPr>
              <a:t>eurasiancommission.org</a:t>
            </a:r>
            <a:endParaRPr lang="ru-RU" sz="2000" b="1" dirty="0">
              <a:solidFill>
                <a:srgbClr val="002060"/>
              </a:solidFill>
              <a:latin typeface="Arial" charset="0"/>
              <a:cs typeface="Arial" charset="0"/>
            </a:endParaRPr>
          </a:p>
        </p:txBody>
      </p:sp>
      <p:sp>
        <p:nvSpPr>
          <p:cNvPr id="8" name="Text Box 15"/>
          <p:cNvSpPr txBox="1">
            <a:spLocks noChangeArrowheads="1"/>
          </p:cNvSpPr>
          <p:nvPr/>
        </p:nvSpPr>
        <p:spPr bwMode="auto">
          <a:xfrm>
            <a:off x="395288" y="2951163"/>
            <a:ext cx="8064500" cy="1934786"/>
          </a:xfrm>
          <a:prstGeom prst="rect">
            <a:avLst/>
          </a:prstGeom>
          <a:noFill/>
          <a:ln w="9525">
            <a:noFill/>
            <a:miter lim="800000"/>
            <a:headEnd/>
            <a:tailEnd/>
          </a:ln>
        </p:spPr>
        <p:txBody>
          <a:bodyPr lIns="87272" tIns="43637" rIns="87272" bIns="43637">
            <a:spAutoFit/>
          </a:bodyPr>
          <a:lstStyle/>
          <a:p>
            <a:pPr algn="ctr" defTabSz="873125" eaLnBrk="0" hangingPunct="0"/>
            <a:r>
              <a:rPr lang="ru-RU" sz="2000" b="1" dirty="0">
                <a:solidFill>
                  <a:srgbClr val="002060"/>
                </a:solidFill>
              </a:rPr>
              <a:t>г. Москва, </a:t>
            </a:r>
            <a:r>
              <a:rPr lang="ru-RU" sz="2000" b="1" dirty="0" smtClean="0">
                <a:solidFill>
                  <a:srgbClr val="002060"/>
                </a:solidFill>
              </a:rPr>
              <a:t>ул. </a:t>
            </a:r>
            <a:r>
              <a:rPr lang="ru-RU" sz="2000" b="1" dirty="0" err="1" smtClean="0">
                <a:solidFill>
                  <a:srgbClr val="002060"/>
                </a:solidFill>
              </a:rPr>
              <a:t>Летниковская</a:t>
            </a:r>
            <a:r>
              <a:rPr lang="ru-RU" sz="2000" b="1" dirty="0" smtClean="0">
                <a:solidFill>
                  <a:srgbClr val="002060"/>
                </a:solidFill>
              </a:rPr>
              <a:t>, д.2, стр.1</a:t>
            </a:r>
            <a:endParaRPr lang="en-US" sz="2000" b="1" dirty="0">
              <a:solidFill>
                <a:srgbClr val="002060"/>
              </a:solidFill>
            </a:endParaRPr>
          </a:p>
          <a:p>
            <a:pPr algn="ctr" defTabSz="873125" eaLnBrk="0" hangingPunct="0"/>
            <a:endParaRPr lang="en-US" sz="2000" b="1" dirty="0">
              <a:solidFill>
                <a:srgbClr val="002060"/>
              </a:solidFill>
            </a:endParaRPr>
          </a:p>
          <a:p>
            <a:pPr algn="ctr" defTabSz="873125" eaLnBrk="0" hangingPunct="0"/>
            <a:r>
              <a:rPr lang="ru-RU" sz="2000" b="1" dirty="0">
                <a:solidFill>
                  <a:srgbClr val="002060"/>
                </a:solidFill>
              </a:rPr>
              <a:t>7 (495) 669-24-00,  доб. </a:t>
            </a:r>
            <a:r>
              <a:rPr lang="ru-RU" sz="2000" b="1" dirty="0" smtClean="0">
                <a:solidFill>
                  <a:srgbClr val="002060"/>
                </a:solidFill>
              </a:rPr>
              <a:t>51-</a:t>
            </a:r>
            <a:r>
              <a:rPr lang="en-US" sz="2000" b="1" dirty="0" smtClean="0">
                <a:solidFill>
                  <a:srgbClr val="002060"/>
                </a:solidFill>
              </a:rPr>
              <a:t>45</a:t>
            </a:r>
            <a:endParaRPr lang="ru-RU" sz="2000" b="1" dirty="0">
              <a:solidFill>
                <a:srgbClr val="002060"/>
              </a:solidFill>
            </a:endParaRPr>
          </a:p>
          <a:p>
            <a:pPr algn="ctr" defTabSz="873125" eaLnBrk="0" hangingPunct="0"/>
            <a:endParaRPr lang="ru-RU" sz="2000" b="1" dirty="0">
              <a:solidFill>
                <a:srgbClr val="002060"/>
              </a:solidFill>
            </a:endParaRPr>
          </a:p>
          <a:p>
            <a:pPr algn="ctr" defTabSz="873125" eaLnBrk="0" hangingPunct="0"/>
            <a:r>
              <a:rPr lang="en-US" sz="2000" b="1" dirty="0">
                <a:solidFill>
                  <a:srgbClr val="002060"/>
                </a:solidFill>
              </a:rPr>
              <a:t>shpak@eecommission.org</a:t>
            </a:r>
            <a:endParaRPr lang="ru-RU" sz="2000" b="1" dirty="0">
              <a:solidFill>
                <a:srgbClr val="002060"/>
              </a:solidFill>
            </a:endParaRPr>
          </a:p>
          <a:p>
            <a:pPr algn="ctr" defTabSz="873125" eaLnBrk="0" hangingPunct="0"/>
            <a:endParaRPr lang="ru-RU" sz="2000" b="1" dirty="0">
              <a:solidFill>
                <a:srgbClr val="002060"/>
              </a:solidFill>
            </a:endParaRPr>
          </a:p>
        </p:txBody>
      </p:sp>
    </p:spTree>
    <p:extLst>
      <p:ext uri="{BB962C8B-B14F-4D97-AF65-F5344CB8AC3E}">
        <p14:creationId xmlns:p14="http://schemas.microsoft.com/office/powerpoint/2010/main" xmlns="" val="11035740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2" descr="Emblem of the Eurasian Economic Union.svg"/>
          <p:cNvPicPr>
            <a:picLocks noChangeAspect="1" noChangeArrowheads="1"/>
          </p:cNvPicPr>
          <p:nvPr/>
        </p:nvPicPr>
        <p:blipFill>
          <a:blip r:embed="rId3"/>
          <a:srcRect/>
          <a:stretch>
            <a:fillRect/>
          </a:stretch>
        </p:blipFill>
        <p:spPr bwMode="auto">
          <a:xfrm>
            <a:off x="8081963" y="449263"/>
            <a:ext cx="908050" cy="587375"/>
          </a:xfrm>
          <a:prstGeom prst="rect">
            <a:avLst/>
          </a:prstGeom>
          <a:solidFill>
            <a:schemeClr val="bg1"/>
          </a:solidFill>
          <a:ln w="9525">
            <a:noFill/>
            <a:miter lim="800000"/>
            <a:headEnd/>
            <a:tailEnd/>
          </a:ln>
        </p:spPr>
      </p:pic>
      <p:sp>
        <p:nvSpPr>
          <p:cNvPr id="10" name="Прямоугольник 9"/>
          <p:cNvSpPr/>
          <p:nvPr/>
        </p:nvSpPr>
        <p:spPr>
          <a:xfrm>
            <a:off x="1223340" y="88639"/>
            <a:ext cx="7743918" cy="560794"/>
          </a:xfrm>
          <a:prstGeom prst="rect">
            <a:avLst/>
          </a:prstGeom>
          <a:no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anchor="ctr"/>
          <a:lstStyle/>
          <a:p>
            <a:pPr algn="ctr" fontAlgn="auto">
              <a:spcBef>
                <a:spcPts val="0"/>
              </a:spcBef>
              <a:spcAft>
                <a:spcPts val="0"/>
              </a:spcAft>
              <a:defRPr/>
            </a:pPr>
            <a:r>
              <a:rPr lang="ru-RU" sz="16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Изменения в технические регламенты ЕАЭС </a:t>
            </a:r>
          </a:p>
          <a:p>
            <a:pPr algn="ctr" fontAlgn="auto">
              <a:spcBef>
                <a:spcPts val="0"/>
              </a:spcBef>
              <a:spcAft>
                <a:spcPts val="0"/>
              </a:spcAft>
              <a:defRPr/>
            </a:pPr>
            <a:r>
              <a:rPr lang="ru-RU" sz="16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 пищевую продукцию </a:t>
            </a:r>
            <a:endParaRPr lang="ru-RU"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 name="Прямоугольник 19"/>
          <p:cNvSpPr/>
          <p:nvPr/>
        </p:nvSpPr>
        <p:spPr>
          <a:xfrm>
            <a:off x="566678" y="934941"/>
            <a:ext cx="7594556" cy="338554"/>
          </a:xfrm>
          <a:prstGeom prst="rect">
            <a:avLst/>
          </a:prstGeom>
          <a:solidFill>
            <a:srgbClr val="03295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ru-RU" sz="1600" b="1" i="1" dirty="0" smtClean="0">
                <a:solidFill>
                  <a:schemeClr val="bg1"/>
                </a:solidFill>
              </a:rPr>
              <a:t>ТР ТС 021/2011 «О безопасности пищевой продукции»</a:t>
            </a:r>
            <a:endParaRPr lang="ru-RU" sz="1600" b="1" i="1" dirty="0">
              <a:solidFill>
                <a:schemeClr val="bg1"/>
              </a:solidFill>
            </a:endParaRPr>
          </a:p>
        </p:txBody>
      </p:sp>
      <p:sp>
        <p:nvSpPr>
          <p:cNvPr id="22" name="Надпись 2"/>
          <p:cNvSpPr txBox="1">
            <a:spLocks noChangeArrowheads="1"/>
          </p:cNvSpPr>
          <p:nvPr/>
        </p:nvSpPr>
        <p:spPr bwMode="auto">
          <a:xfrm>
            <a:off x="2850646" y="1475204"/>
            <a:ext cx="5977160" cy="866775"/>
          </a:xfrm>
          <a:prstGeom prst="rect">
            <a:avLst/>
          </a:prstGeom>
          <a:solidFill>
            <a:schemeClr val="accent1">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a:effectLst/>
                <a:latin typeface="Times New Roman"/>
                <a:ea typeface="Calibri"/>
                <a:cs typeface="Times New Roman"/>
              </a:rPr>
              <a:t>Исключение показателей</a:t>
            </a:r>
            <a:r>
              <a:rPr lang="ru-RU" sz="1100" dirty="0">
                <a:effectLst/>
                <a:latin typeface="Times New Roman"/>
                <a:ea typeface="Calibri"/>
                <a:cs typeface="Times New Roman"/>
              </a:rPr>
              <a:t>: по зерну, ДУ условно-патогенных организмов (прил.№2) для продукции, </a:t>
            </a:r>
            <a:r>
              <a:rPr lang="ru-RU" sz="1100" dirty="0" err="1">
                <a:effectLst/>
                <a:latin typeface="Times New Roman"/>
                <a:ea typeface="Calibri"/>
                <a:cs typeface="Times New Roman"/>
              </a:rPr>
              <a:t>включ</a:t>
            </a:r>
            <a:r>
              <a:rPr lang="ru-RU" sz="1100" dirty="0">
                <a:effectLst/>
                <a:latin typeface="Times New Roman"/>
                <a:ea typeface="Calibri"/>
                <a:cs typeface="Times New Roman"/>
              </a:rPr>
              <a:t>. в ТР ТС 027/2012, уточнение требований по ЕСТ и ЕВТ: </a:t>
            </a:r>
            <a:r>
              <a:rPr lang="ru-RU" sz="1100" b="1" dirty="0">
                <a:effectLst/>
                <a:latin typeface="Times New Roman"/>
                <a:ea typeface="Calibri"/>
                <a:cs typeface="Times New Roman"/>
              </a:rPr>
              <a:t>приложение 5</a:t>
            </a:r>
            <a:r>
              <a:rPr lang="ru-RU" sz="1100" dirty="0">
                <a:effectLst/>
                <a:latin typeface="Times New Roman"/>
                <a:ea typeface="Calibri"/>
                <a:cs typeface="Times New Roman"/>
              </a:rPr>
              <a:t> (исключение перечней болезней), приложение 7 (</a:t>
            </a:r>
            <a:r>
              <a:rPr lang="ru-RU" sz="1100" b="1" dirty="0">
                <a:effectLst/>
                <a:latin typeface="Times New Roman"/>
                <a:ea typeface="Calibri"/>
                <a:cs typeface="Times New Roman"/>
              </a:rPr>
              <a:t>уточнение перечня веществ, запрещенных для пр-ва БАД к пище</a:t>
            </a:r>
            <a:r>
              <a:rPr lang="ru-RU" sz="1100" dirty="0">
                <a:effectLst/>
                <a:latin typeface="Times New Roman"/>
                <a:ea typeface="Calibri"/>
                <a:cs typeface="Times New Roman"/>
              </a:rPr>
              <a:t>)</a:t>
            </a:r>
            <a:endParaRPr lang="ru-RU" sz="1100" dirty="0">
              <a:effectLst/>
              <a:latin typeface="Calibri"/>
              <a:ea typeface="Calibri"/>
              <a:cs typeface="Times New Roman"/>
            </a:endParaRPr>
          </a:p>
        </p:txBody>
      </p:sp>
      <p:grpSp>
        <p:nvGrpSpPr>
          <p:cNvPr id="2" name="Группа 1"/>
          <p:cNvGrpSpPr/>
          <p:nvPr/>
        </p:nvGrpSpPr>
        <p:grpSpPr>
          <a:xfrm>
            <a:off x="435461" y="1377186"/>
            <a:ext cx="2171005" cy="1285008"/>
            <a:chOff x="435462" y="1377186"/>
            <a:chExt cx="2008822" cy="1285008"/>
          </a:xfrm>
        </p:grpSpPr>
        <p:sp>
          <p:nvSpPr>
            <p:cNvPr id="25" name="Скругленный прямоугольник 24"/>
            <p:cNvSpPr/>
            <p:nvPr/>
          </p:nvSpPr>
          <p:spPr>
            <a:xfrm>
              <a:off x="435462" y="1377186"/>
              <a:ext cx="2008822" cy="1285008"/>
            </a:xfrm>
            <a:prstGeom prst="roundRect">
              <a:avLst/>
            </a:prstGeom>
            <a:solidFill>
              <a:schemeClr val="accent1">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1</a:t>
              </a:r>
            </a:p>
            <a:p>
              <a:pPr algn="ctr">
                <a:spcAft>
                  <a:spcPts val="0"/>
                </a:spcAft>
              </a:pPr>
              <a:r>
                <a:rPr lang="ru-RU" sz="1100" b="1" i="1" dirty="0" smtClean="0">
                  <a:solidFill>
                    <a:srgbClr val="C00000"/>
                  </a:solidFill>
                  <a:ea typeface="Calibri"/>
                  <a:cs typeface="Times New Roman" panose="02020603050405020304" pitchFamily="18" charset="0"/>
                </a:rPr>
                <a:t>ЕЭК</a:t>
              </a:r>
            </a:p>
            <a:p>
              <a:pPr algn="ctr">
                <a:spcAft>
                  <a:spcPts val="0"/>
                </a:spcAft>
              </a:pPr>
              <a:r>
                <a:rPr lang="ru-RU" sz="1100" b="1" i="1" dirty="0" smtClean="0">
                  <a:solidFill>
                    <a:srgbClr val="002060"/>
                  </a:solidFill>
                  <a:ea typeface="Calibri"/>
                  <a:cs typeface="Times New Roman" panose="02020603050405020304" pitchFamily="18" charset="0"/>
                </a:rPr>
                <a:t>Распоряжение Коллегии Комиссии от 07.06.2016 </a:t>
              </a:r>
              <a:br>
                <a:rPr lang="ru-RU" sz="1100" b="1" i="1" dirty="0" smtClean="0">
                  <a:solidFill>
                    <a:srgbClr val="002060"/>
                  </a:solidFill>
                  <a:ea typeface="Calibri"/>
                  <a:cs typeface="Times New Roman" panose="02020603050405020304" pitchFamily="18" charset="0"/>
                </a:rPr>
              </a:br>
              <a:r>
                <a:rPr lang="ru-RU" sz="1100" b="1" i="1" dirty="0" smtClean="0">
                  <a:solidFill>
                    <a:srgbClr val="002060"/>
                  </a:solidFill>
                  <a:ea typeface="Calibri"/>
                  <a:cs typeface="Times New Roman" panose="02020603050405020304" pitchFamily="18" charset="0"/>
                </a:rPr>
                <a:t>№ 76 об одобрении</a:t>
              </a:r>
            </a:p>
            <a:p>
              <a:pPr algn="ctr">
                <a:spcAft>
                  <a:spcPts val="0"/>
                </a:spcAft>
              </a:pPr>
              <a:r>
                <a:rPr lang="ru-RU" sz="1100" b="1" i="1" dirty="0" smtClean="0">
                  <a:solidFill>
                    <a:srgbClr val="002060"/>
                  </a:solidFill>
                  <a:ea typeface="Calibri"/>
                  <a:cs typeface="Times New Roman" panose="02020603050405020304" pitchFamily="18" charset="0"/>
                </a:rPr>
                <a:t>(Проводятся консультации)</a:t>
              </a:r>
              <a:endParaRPr lang="ru-RU" sz="1100" i="1" dirty="0">
                <a:solidFill>
                  <a:srgbClr val="C00000"/>
                </a:solidFill>
                <a:ea typeface="Calibri"/>
                <a:cs typeface="Times New Roman" panose="02020603050405020304" pitchFamily="18" charset="0"/>
              </a:endParaRPr>
            </a:p>
          </p:txBody>
        </p:sp>
        <p:pic>
          <p:nvPicPr>
            <p:cNvPr id="23" name="Рисунок 22" descr="C:\Users\sosedova\Desktop\EAEU_sing_cmyk.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35168" y="1480257"/>
              <a:ext cx="330835" cy="212090"/>
            </a:xfrm>
            <a:prstGeom prst="rect">
              <a:avLst/>
            </a:prstGeom>
            <a:noFill/>
            <a:ln>
              <a:noFill/>
            </a:ln>
          </p:spPr>
        </p:pic>
      </p:grpSp>
      <p:sp>
        <p:nvSpPr>
          <p:cNvPr id="27" name="Скругленный прямоугольник 26"/>
          <p:cNvSpPr/>
          <p:nvPr/>
        </p:nvSpPr>
        <p:spPr>
          <a:xfrm>
            <a:off x="435462" y="2787243"/>
            <a:ext cx="2171004" cy="810537"/>
          </a:xfrm>
          <a:prstGeom prst="roundRect">
            <a:avLst/>
          </a:prstGeom>
          <a:solidFill>
            <a:schemeClr val="accent5">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2</a:t>
            </a:r>
          </a:p>
          <a:p>
            <a:pPr algn="ctr">
              <a:spcAft>
                <a:spcPts val="0"/>
              </a:spcAft>
            </a:pPr>
            <a:r>
              <a:rPr lang="ru-RU" sz="1100" b="1" i="1" dirty="0" err="1" smtClean="0">
                <a:solidFill>
                  <a:srgbClr val="C00000"/>
                </a:solidFill>
                <a:ea typeface="Calibri"/>
                <a:cs typeface="Times New Roman" panose="02020603050405020304" pitchFamily="18" charset="0"/>
              </a:rPr>
              <a:t>Роспотребнадзор</a:t>
            </a:r>
            <a:endParaRPr lang="ru-RU" sz="1100" b="1" i="1" dirty="0" smtClean="0">
              <a:solidFill>
                <a:srgbClr val="C00000"/>
              </a:solidFill>
              <a:ea typeface="Calibri"/>
              <a:cs typeface="Times New Roman" panose="02020603050405020304" pitchFamily="18" charset="0"/>
            </a:endParaRPr>
          </a:p>
          <a:p>
            <a:pPr algn="ctr">
              <a:spcAft>
                <a:spcPts val="0"/>
              </a:spcAft>
            </a:pPr>
            <a:r>
              <a:rPr lang="ru-RU" sz="1100" b="1" i="1" dirty="0" smtClean="0">
                <a:solidFill>
                  <a:srgbClr val="002060"/>
                </a:solidFill>
                <a:ea typeface="Calibri"/>
                <a:cs typeface="Times New Roman" panose="02020603050405020304" pitchFamily="18" charset="0"/>
              </a:rPr>
              <a:t>(Доработка по итогам ПО)</a:t>
            </a:r>
            <a:endParaRPr lang="ru-RU" sz="1100" i="1" dirty="0">
              <a:solidFill>
                <a:srgbClr val="C00000"/>
              </a:solidFill>
              <a:ea typeface="Calibri"/>
              <a:cs typeface="Times New Roman" panose="02020603050405020304" pitchFamily="18" charset="0"/>
            </a:endParaRPr>
          </a:p>
        </p:txBody>
      </p:sp>
      <p:pic>
        <p:nvPicPr>
          <p:cNvPr id="2050" name="Рисунок 298"/>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54535" y="2837203"/>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9" name="Надпись 2"/>
          <p:cNvSpPr txBox="1">
            <a:spLocks noChangeArrowheads="1"/>
          </p:cNvSpPr>
          <p:nvPr/>
        </p:nvSpPr>
        <p:spPr bwMode="auto">
          <a:xfrm>
            <a:off x="2850646" y="2662195"/>
            <a:ext cx="5977160" cy="995406"/>
          </a:xfrm>
          <a:prstGeom prst="rect">
            <a:avLst/>
          </a:prstGeom>
          <a:solidFill>
            <a:schemeClr val="accent5">
              <a:lumMod val="20000"/>
              <a:lumOff val="80000"/>
            </a:schemeClr>
          </a:solidFill>
          <a:ln w="9525">
            <a:solidFill>
              <a:srgbClr val="000000"/>
            </a:solidFill>
            <a:miter lim="800000"/>
            <a:headEnd/>
            <a:tailEnd/>
          </a:ln>
        </p:spPr>
        <p:txBody>
          <a:bodyPr rot="0" vert="horz" wrap="square" lIns="91440" tIns="36000" rIns="91440" bIns="36000" anchor="ctr" anchorCtr="0">
            <a:noAutofit/>
          </a:bodyPr>
          <a:lstStyle/>
          <a:p>
            <a:pPr algn="just">
              <a:lnSpc>
                <a:spcPct val="115000"/>
              </a:lnSpc>
              <a:spcAft>
                <a:spcPts val="0"/>
              </a:spcAft>
            </a:pPr>
            <a:r>
              <a:rPr lang="ru-RU" sz="1100" b="1" dirty="0">
                <a:effectLst/>
                <a:latin typeface="Times New Roman"/>
                <a:ea typeface="Calibri"/>
                <a:cs typeface="Times New Roman"/>
              </a:rPr>
              <a:t>Уточнение </a:t>
            </a:r>
            <a:r>
              <a:rPr lang="ru-RU" sz="1100" b="1" dirty="0" smtClean="0">
                <a:effectLst/>
                <a:latin typeface="Times New Roman"/>
                <a:ea typeface="Calibri"/>
                <a:cs typeface="Times New Roman"/>
              </a:rPr>
              <a:t>терминологии</a:t>
            </a:r>
            <a:r>
              <a:rPr lang="ru-RU" sz="1100" dirty="0">
                <a:latin typeface="Times New Roman"/>
                <a:ea typeface="Calibri"/>
                <a:cs typeface="Times New Roman"/>
              </a:rPr>
              <a:t>.</a:t>
            </a:r>
            <a:endParaRPr lang="ru-RU" sz="1100" dirty="0">
              <a:effectLst/>
              <a:latin typeface="Calibri"/>
              <a:ea typeface="Calibri"/>
              <a:cs typeface="Times New Roman"/>
            </a:endParaRPr>
          </a:p>
          <a:p>
            <a:pPr algn="just">
              <a:lnSpc>
                <a:spcPct val="115000"/>
              </a:lnSpc>
              <a:spcAft>
                <a:spcPts val="0"/>
              </a:spcAft>
            </a:pPr>
            <a:r>
              <a:rPr lang="ru-RU" sz="1100" b="1" dirty="0">
                <a:effectLst/>
                <a:latin typeface="Times New Roman"/>
                <a:ea typeface="Calibri"/>
                <a:cs typeface="Times New Roman"/>
              </a:rPr>
              <a:t>Уточнение требований по ГМО, </a:t>
            </a:r>
            <a:r>
              <a:rPr lang="ru-RU" sz="1100" dirty="0">
                <a:effectLst/>
                <a:latin typeface="Times New Roman"/>
                <a:ea typeface="Calibri"/>
                <a:cs typeface="Times New Roman"/>
              </a:rPr>
              <a:t>по обогащению </a:t>
            </a:r>
            <a:r>
              <a:rPr lang="ru-RU" sz="1100" dirty="0" smtClean="0">
                <a:effectLst/>
                <a:latin typeface="Times New Roman"/>
                <a:ea typeface="Calibri"/>
                <a:cs typeface="Times New Roman"/>
              </a:rPr>
              <a:t>продукции, </a:t>
            </a:r>
            <a:r>
              <a:rPr lang="ru-RU" sz="1100" b="1" dirty="0">
                <a:effectLst/>
                <a:latin typeface="Times New Roman"/>
                <a:ea typeface="Calibri"/>
                <a:cs typeface="Times New Roman"/>
              </a:rPr>
              <a:t>требований к БАД</a:t>
            </a:r>
            <a:r>
              <a:rPr lang="ru-RU" sz="1100" dirty="0">
                <a:effectLst/>
                <a:latin typeface="Times New Roman"/>
                <a:ea typeface="Calibri"/>
                <a:cs typeface="Times New Roman"/>
              </a:rPr>
              <a:t>;</a:t>
            </a:r>
            <a:r>
              <a:rPr lang="ru-RU" sz="1100" b="1" dirty="0">
                <a:effectLst/>
                <a:latin typeface="Times New Roman"/>
                <a:ea typeface="Calibri"/>
                <a:cs typeface="Times New Roman"/>
              </a:rPr>
              <a:t> </a:t>
            </a:r>
            <a:endParaRPr lang="ru-RU" sz="1100" dirty="0">
              <a:effectLst/>
              <a:latin typeface="Calibri"/>
              <a:ea typeface="Calibri"/>
              <a:cs typeface="Times New Roman"/>
            </a:endParaRPr>
          </a:p>
          <a:p>
            <a:pPr algn="just">
              <a:lnSpc>
                <a:spcPct val="115000"/>
              </a:lnSpc>
              <a:spcAft>
                <a:spcPts val="0"/>
              </a:spcAft>
            </a:pPr>
            <a:r>
              <a:rPr lang="ru-RU" sz="1100" b="1" dirty="0">
                <a:effectLst/>
                <a:latin typeface="Times New Roman"/>
                <a:ea typeface="Calibri"/>
                <a:cs typeface="Times New Roman"/>
              </a:rPr>
              <a:t>Установление требований: </a:t>
            </a:r>
            <a:r>
              <a:rPr lang="ru-RU" sz="1100" dirty="0">
                <a:effectLst/>
                <a:latin typeface="Times New Roman"/>
                <a:ea typeface="Calibri"/>
                <a:cs typeface="Times New Roman"/>
              </a:rPr>
              <a:t>к облученной </a:t>
            </a:r>
            <a:r>
              <a:rPr lang="ru-RU" sz="1100" dirty="0" smtClean="0">
                <a:effectLst/>
                <a:latin typeface="Times New Roman"/>
                <a:ea typeface="Calibri"/>
                <a:cs typeface="Times New Roman"/>
              </a:rPr>
              <a:t>пищевой продукции</a:t>
            </a:r>
            <a:r>
              <a:rPr lang="ru-RU" sz="1100" dirty="0">
                <a:effectLst/>
                <a:latin typeface="Times New Roman"/>
                <a:ea typeface="Calibri"/>
                <a:cs typeface="Times New Roman"/>
              </a:rPr>
              <a:t>, </a:t>
            </a:r>
            <a:r>
              <a:rPr lang="ru-RU" sz="1100" dirty="0" smtClean="0">
                <a:effectLst/>
                <a:latin typeface="Times New Roman"/>
                <a:ea typeface="Calibri"/>
                <a:cs typeface="Times New Roman"/>
              </a:rPr>
              <a:t>детскому питанию, тонизирующим </a:t>
            </a:r>
            <a:r>
              <a:rPr lang="ru-RU" sz="1100" dirty="0">
                <a:effectLst/>
                <a:latin typeface="Times New Roman"/>
                <a:ea typeface="Calibri"/>
                <a:cs typeface="Times New Roman"/>
              </a:rPr>
              <a:t>напиткам, </a:t>
            </a:r>
            <a:r>
              <a:rPr lang="ru-RU" sz="1100" dirty="0" smtClean="0">
                <a:effectLst/>
                <a:latin typeface="Times New Roman"/>
                <a:ea typeface="Calibri"/>
                <a:cs typeface="Times New Roman"/>
              </a:rPr>
              <a:t>отдельным </a:t>
            </a:r>
            <a:r>
              <a:rPr lang="ru-RU" sz="1100" dirty="0">
                <a:effectLst/>
                <a:latin typeface="Times New Roman"/>
                <a:ea typeface="Calibri"/>
                <a:cs typeface="Times New Roman"/>
              </a:rPr>
              <a:t>видам </a:t>
            </a:r>
            <a:r>
              <a:rPr lang="ru-RU" sz="1100" dirty="0" smtClean="0">
                <a:effectLst/>
                <a:latin typeface="Times New Roman"/>
                <a:ea typeface="Calibri"/>
                <a:cs typeface="Times New Roman"/>
              </a:rPr>
              <a:t>продукции, </a:t>
            </a:r>
            <a:r>
              <a:rPr lang="ru-RU" sz="1100" b="1" dirty="0" smtClean="0">
                <a:effectLst/>
                <a:latin typeface="Times New Roman"/>
                <a:ea typeface="Calibri"/>
                <a:cs typeface="Times New Roman"/>
              </a:rPr>
              <a:t>к </a:t>
            </a:r>
            <a:r>
              <a:rPr lang="ru-RU" sz="1100" b="1" dirty="0">
                <a:effectLst/>
                <a:latin typeface="Times New Roman"/>
                <a:ea typeface="Calibri"/>
                <a:cs typeface="Times New Roman"/>
              </a:rPr>
              <a:t>форме витаминов и минеральных веществ для БАД к пище</a:t>
            </a:r>
            <a:r>
              <a:rPr lang="ru-RU" sz="1100" dirty="0">
                <a:effectLst/>
                <a:latin typeface="Times New Roman"/>
                <a:ea typeface="Calibri"/>
                <a:cs typeface="Times New Roman"/>
              </a:rPr>
              <a:t>, обогащенных продуктов, для детей раннего возраста</a:t>
            </a:r>
            <a:endParaRPr lang="ru-RU" sz="1100" dirty="0">
              <a:effectLst/>
              <a:latin typeface="Calibri"/>
              <a:ea typeface="Calibri"/>
              <a:cs typeface="Times New Roman"/>
            </a:endParaRPr>
          </a:p>
        </p:txBody>
      </p:sp>
      <p:sp>
        <p:nvSpPr>
          <p:cNvPr id="30" name="Скругленный прямоугольник 29"/>
          <p:cNvSpPr/>
          <p:nvPr/>
        </p:nvSpPr>
        <p:spPr>
          <a:xfrm>
            <a:off x="435462" y="3795647"/>
            <a:ext cx="2171004" cy="803988"/>
          </a:xfrm>
          <a:prstGeom prst="roundRect">
            <a:avLst/>
          </a:prstGeom>
          <a:solidFill>
            <a:schemeClr val="accent5">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3</a:t>
            </a:r>
          </a:p>
          <a:p>
            <a:pPr algn="ctr">
              <a:spcAft>
                <a:spcPts val="0"/>
              </a:spcAft>
            </a:pPr>
            <a:r>
              <a:rPr lang="ru-RU" sz="1100" b="1" i="1" dirty="0" err="1" smtClean="0">
                <a:solidFill>
                  <a:srgbClr val="C00000"/>
                </a:solidFill>
                <a:ea typeface="Calibri"/>
                <a:cs typeface="Times New Roman" panose="02020603050405020304" pitchFamily="18" charset="0"/>
              </a:rPr>
              <a:t>Белгоспищепром</a:t>
            </a:r>
            <a:endParaRPr lang="ru-RU" sz="1100" b="1" i="1" dirty="0" smtClean="0">
              <a:solidFill>
                <a:srgbClr val="C00000"/>
              </a:solidFill>
              <a:ea typeface="Calibri"/>
              <a:cs typeface="Times New Roman" panose="02020603050405020304" pitchFamily="18" charset="0"/>
            </a:endParaRPr>
          </a:p>
          <a:p>
            <a:pPr algn="ctr">
              <a:spcAft>
                <a:spcPts val="0"/>
              </a:spcAft>
            </a:pPr>
            <a:r>
              <a:rPr lang="ru-RU" sz="1100" b="1" i="1" dirty="0" smtClean="0">
                <a:solidFill>
                  <a:srgbClr val="002060"/>
                </a:solidFill>
                <a:ea typeface="Calibri"/>
                <a:cs typeface="Times New Roman" panose="02020603050405020304" pitchFamily="18" charset="0"/>
              </a:rPr>
              <a:t>(Проведение ВГС)</a:t>
            </a:r>
            <a:endParaRPr lang="ru-RU" sz="1100" i="1" dirty="0">
              <a:solidFill>
                <a:srgbClr val="C00000"/>
              </a:solidFill>
              <a:ea typeface="Calibri"/>
              <a:cs typeface="Times New Roman" panose="02020603050405020304" pitchFamily="18" charset="0"/>
            </a:endParaRPr>
          </a:p>
        </p:txBody>
      </p:sp>
      <p:pic>
        <p:nvPicPr>
          <p:cNvPr id="31" name="Рисунок 30" descr="C:\Users\chagina\Desktop\flag_rb.jpg"/>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54535" y="3836331"/>
            <a:ext cx="285750" cy="163830"/>
          </a:xfrm>
          <a:prstGeom prst="rect">
            <a:avLst/>
          </a:prstGeom>
          <a:noFill/>
          <a:ln>
            <a:noFill/>
          </a:ln>
        </p:spPr>
      </p:pic>
      <p:sp>
        <p:nvSpPr>
          <p:cNvPr id="32" name="Надпись 2"/>
          <p:cNvSpPr txBox="1">
            <a:spLocks noChangeArrowheads="1"/>
          </p:cNvSpPr>
          <p:nvPr/>
        </p:nvSpPr>
        <p:spPr bwMode="auto">
          <a:xfrm>
            <a:off x="2850646" y="3853509"/>
            <a:ext cx="5977160" cy="746125"/>
          </a:xfrm>
          <a:prstGeom prst="rect">
            <a:avLst/>
          </a:prstGeom>
          <a:solidFill>
            <a:schemeClr val="accent5">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a:effectLst/>
                <a:latin typeface="Times New Roman"/>
                <a:ea typeface="Calibri"/>
                <a:cs typeface="Times New Roman"/>
              </a:rPr>
              <a:t>Установление </a:t>
            </a:r>
            <a:r>
              <a:rPr lang="ru-RU" sz="1100" dirty="0">
                <a:effectLst/>
                <a:latin typeface="Times New Roman"/>
                <a:ea typeface="Calibri"/>
                <a:cs typeface="Times New Roman"/>
              </a:rPr>
              <a:t>идентификационных признаков и требований к шоколаду, какао-продуктам, в </a:t>
            </a:r>
            <a:r>
              <a:rPr lang="ru-RU" sz="1100" dirty="0" err="1">
                <a:effectLst/>
                <a:latin typeface="Times New Roman"/>
                <a:ea typeface="Calibri"/>
                <a:cs typeface="Times New Roman"/>
              </a:rPr>
              <a:t>т.ч</a:t>
            </a:r>
            <a:r>
              <a:rPr lang="ru-RU" sz="1100" dirty="0">
                <a:effectLst/>
                <a:latin typeface="Times New Roman"/>
                <a:ea typeface="Calibri"/>
                <a:cs typeface="Times New Roman"/>
              </a:rPr>
              <a:t>. масло-какао, какао-жмых, шоколадной массе, шоколадной глазури;</a:t>
            </a:r>
            <a:endParaRPr lang="ru-RU" sz="1100" dirty="0">
              <a:effectLst/>
              <a:latin typeface="Calibri"/>
              <a:ea typeface="Calibri"/>
              <a:cs typeface="Times New Roman"/>
            </a:endParaRPr>
          </a:p>
          <a:p>
            <a:pPr algn="just">
              <a:lnSpc>
                <a:spcPct val="115000"/>
              </a:lnSpc>
              <a:spcAft>
                <a:spcPts val="0"/>
              </a:spcAft>
            </a:pPr>
            <a:r>
              <a:rPr lang="ru-RU" sz="1100" b="1" dirty="0">
                <a:effectLst/>
                <a:latin typeface="Times New Roman"/>
                <a:ea typeface="Calibri"/>
                <a:cs typeface="Times New Roman"/>
              </a:rPr>
              <a:t>Изменения </a:t>
            </a:r>
            <a:r>
              <a:rPr lang="ru-RU" sz="1100" dirty="0" smtClean="0">
                <a:effectLst/>
                <a:latin typeface="Times New Roman"/>
                <a:ea typeface="Calibri"/>
                <a:cs typeface="Times New Roman"/>
              </a:rPr>
              <a:t>отдельных</a:t>
            </a:r>
            <a:r>
              <a:rPr lang="ru-RU" sz="1100" b="1" dirty="0" smtClean="0">
                <a:effectLst/>
                <a:latin typeface="Times New Roman"/>
                <a:ea typeface="Calibri"/>
                <a:cs typeface="Times New Roman"/>
              </a:rPr>
              <a:t> </a:t>
            </a:r>
            <a:r>
              <a:rPr lang="ru-RU" sz="1100" dirty="0" smtClean="0">
                <a:effectLst/>
                <a:latin typeface="Times New Roman"/>
                <a:ea typeface="Calibri"/>
                <a:cs typeface="Times New Roman"/>
              </a:rPr>
              <a:t>показателей </a:t>
            </a:r>
            <a:r>
              <a:rPr lang="ru-RU" sz="1100" dirty="0">
                <a:effectLst/>
                <a:latin typeface="Times New Roman"/>
                <a:ea typeface="Calibri"/>
                <a:cs typeface="Times New Roman"/>
              </a:rPr>
              <a:t>по ДУ условно-патогенных микроорганизмов (прил. 2</a:t>
            </a:r>
            <a:r>
              <a:rPr lang="ru-RU" sz="1100" dirty="0" smtClean="0">
                <a:effectLst/>
                <a:latin typeface="Times New Roman"/>
                <a:ea typeface="Calibri"/>
                <a:cs typeface="Times New Roman"/>
              </a:rPr>
              <a:t>)</a:t>
            </a:r>
            <a:r>
              <a:rPr lang="ru-RU" sz="1100" dirty="0">
                <a:effectLst/>
                <a:latin typeface="Times New Roman"/>
                <a:ea typeface="Calibri"/>
                <a:cs typeface="Times New Roman"/>
              </a:rPr>
              <a:t/>
            </a:r>
            <a:br>
              <a:rPr lang="ru-RU" sz="1100" dirty="0">
                <a:effectLst/>
                <a:latin typeface="Times New Roman"/>
                <a:ea typeface="Calibri"/>
                <a:cs typeface="Times New Roman"/>
              </a:rPr>
            </a:br>
            <a:endParaRPr lang="ru-RU" sz="1100" dirty="0">
              <a:effectLst/>
              <a:latin typeface="Calibri"/>
              <a:ea typeface="Calibri"/>
              <a:cs typeface="Times New Roman"/>
            </a:endParaRPr>
          </a:p>
        </p:txBody>
      </p:sp>
      <p:sp>
        <p:nvSpPr>
          <p:cNvPr id="33" name="Скругленный прямоугольник 32"/>
          <p:cNvSpPr/>
          <p:nvPr/>
        </p:nvSpPr>
        <p:spPr>
          <a:xfrm>
            <a:off x="435462" y="4804048"/>
            <a:ext cx="2171004" cy="895995"/>
          </a:xfrm>
          <a:prstGeom prst="roundRect">
            <a:avLst/>
          </a:prstGeom>
          <a:solidFill>
            <a:schemeClr val="accent2">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4</a:t>
            </a:r>
          </a:p>
          <a:p>
            <a:pPr algn="ctr">
              <a:spcAft>
                <a:spcPts val="0"/>
              </a:spcAft>
            </a:pPr>
            <a:r>
              <a:rPr lang="ru-RU" sz="1100" b="1" i="1" dirty="0" smtClean="0">
                <a:solidFill>
                  <a:srgbClr val="002060"/>
                </a:solidFill>
                <a:ea typeface="Calibri"/>
                <a:cs typeface="Times New Roman" panose="02020603050405020304" pitchFamily="18" charset="0"/>
              </a:rPr>
              <a:t>с внесением изменений в </a:t>
            </a:r>
            <a:br>
              <a:rPr lang="ru-RU" sz="1100" b="1" i="1" dirty="0" smtClean="0">
                <a:solidFill>
                  <a:srgbClr val="002060"/>
                </a:solidFill>
                <a:ea typeface="Calibri"/>
                <a:cs typeface="Times New Roman" panose="02020603050405020304" pitchFamily="18" charset="0"/>
              </a:rPr>
            </a:br>
            <a:r>
              <a:rPr lang="ru-RU" sz="1100" b="1" i="1" dirty="0" smtClean="0">
                <a:solidFill>
                  <a:srgbClr val="002060"/>
                </a:solidFill>
                <a:ea typeface="Calibri"/>
                <a:cs typeface="Times New Roman" panose="02020603050405020304" pitchFamily="18" charset="0"/>
              </a:rPr>
              <a:t>ТР ТС 022/2011 и ТР ТС 027/2012</a:t>
            </a:r>
          </a:p>
          <a:p>
            <a:pPr algn="ctr">
              <a:spcAft>
                <a:spcPts val="0"/>
              </a:spcAft>
            </a:pPr>
            <a:r>
              <a:rPr lang="ru-RU" sz="1100" b="1" i="1" dirty="0" err="1" smtClean="0">
                <a:solidFill>
                  <a:srgbClr val="C00000"/>
                </a:solidFill>
                <a:ea typeface="Calibri"/>
                <a:cs typeface="Times New Roman" panose="02020603050405020304" pitchFamily="18" charset="0"/>
              </a:rPr>
              <a:t>Роспотребнадзор</a:t>
            </a:r>
            <a:endParaRPr lang="ru-RU" sz="1100" b="1" i="1" dirty="0" smtClean="0">
              <a:solidFill>
                <a:srgbClr val="C00000"/>
              </a:solidFill>
              <a:ea typeface="Calibri"/>
              <a:cs typeface="Times New Roman" panose="02020603050405020304" pitchFamily="18" charset="0"/>
            </a:endParaRPr>
          </a:p>
          <a:p>
            <a:pPr algn="ctr">
              <a:spcAft>
                <a:spcPts val="0"/>
              </a:spcAft>
            </a:pPr>
            <a:r>
              <a:rPr lang="ru-RU" sz="1100" b="1" i="1" dirty="0" smtClean="0">
                <a:solidFill>
                  <a:srgbClr val="002060"/>
                </a:solidFill>
                <a:ea typeface="Calibri"/>
                <a:cs typeface="Times New Roman" panose="02020603050405020304" pitchFamily="18" charset="0"/>
              </a:rPr>
              <a:t>(Подготовка первой редакции)</a:t>
            </a:r>
            <a:endParaRPr lang="ru-RU" sz="1100" i="1" dirty="0">
              <a:solidFill>
                <a:srgbClr val="C00000"/>
              </a:solidFill>
              <a:ea typeface="Calibri"/>
              <a:cs typeface="Times New Roman" panose="02020603050405020304" pitchFamily="18" charset="0"/>
            </a:endParaRPr>
          </a:p>
        </p:txBody>
      </p:sp>
      <p:pic>
        <p:nvPicPr>
          <p:cNvPr id="34" name="Рисунок 298"/>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66678" y="4840249"/>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 name="Надпись 2"/>
          <p:cNvSpPr txBox="1">
            <a:spLocks noChangeArrowheads="1"/>
          </p:cNvSpPr>
          <p:nvPr/>
        </p:nvSpPr>
        <p:spPr bwMode="auto">
          <a:xfrm>
            <a:off x="2850646" y="4831704"/>
            <a:ext cx="5977160" cy="889000"/>
          </a:xfrm>
          <a:prstGeom prst="rect">
            <a:avLst/>
          </a:prstGeom>
          <a:solidFill>
            <a:schemeClr val="accent2">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a:effectLst/>
                <a:latin typeface="Times New Roman"/>
                <a:ea typeface="Calibri"/>
                <a:cs typeface="Times New Roman"/>
              </a:rPr>
              <a:t>Исключение</a:t>
            </a:r>
            <a:r>
              <a:rPr lang="ru-RU" sz="1100" dirty="0">
                <a:effectLst/>
                <a:latin typeface="Times New Roman"/>
                <a:ea typeface="Calibri"/>
                <a:cs typeface="Times New Roman"/>
              </a:rPr>
              <a:t> специальных требований к БАД из статьи 8 </a:t>
            </a:r>
            <a:r>
              <a:rPr lang="ru-RU" sz="1100" b="1" dirty="0">
                <a:effectLst/>
                <a:latin typeface="Times New Roman"/>
                <a:ea typeface="Calibri"/>
                <a:cs typeface="Times New Roman"/>
              </a:rPr>
              <a:t>ТР ТС 021/2011</a:t>
            </a:r>
            <a:r>
              <a:rPr lang="ru-RU" sz="1100" dirty="0">
                <a:effectLst/>
                <a:latin typeface="Times New Roman"/>
                <a:ea typeface="Calibri"/>
                <a:cs typeface="Times New Roman"/>
              </a:rPr>
              <a:t>;</a:t>
            </a:r>
            <a:endParaRPr lang="ru-RU" sz="1100" dirty="0">
              <a:effectLst/>
              <a:latin typeface="Calibri"/>
              <a:ea typeface="Calibri"/>
              <a:cs typeface="Times New Roman"/>
            </a:endParaRPr>
          </a:p>
          <a:p>
            <a:pPr algn="just">
              <a:lnSpc>
                <a:spcPct val="115000"/>
              </a:lnSpc>
              <a:spcAft>
                <a:spcPts val="0"/>
              </a:spcAft>
            </a:pPr>
            <a:r>
              <a:rPr lang="ru-RU" sz="1100" b="1" dirty="0">
                <a:effectLst/>
                <a:latin typeface="Times New Roman"/>
                <a:ea typeface="Calibri"/>
                <a:cs typeface="Times New Roman"/>
              </a:rPr>
              <a:t>Исключение</a:t>
            </a:r>
            <a:r>
              <a:rPr lang="ru-RU" sz="1100" dirty="0">
                <a:effectLst/>
                <a:latin typeface="Times New Roman"/>
                <a:ea typeface="Calibri"/>
                <a:cs typeface="Times New Roman"/>
              </a:rPr>
              <a:t> требований к маркировке БАД из статьи 4 </a:t>
            </a:r>
            <a:r>
              <a:rPr lang="ru-RU" sz="1100" b="1" dirty="0">
                <a:effectLst/>
                <a:latin typeface="Times New Roman"/>
                <a:ea typeface="Calibri"/>
                <a:cs typeface="Times New Roman"/>
              </a:rPr>
              <a:t>ТР ТС </a:t>
            </a:r>
            <a:r>
              <a:rPr lang="ru-RU" sz="1100" b="1" dirty="0" smtClean="0">
                <a:effectLst/>
                <a:latin typeface="Times New Roman"/>
                <a:ea typeface="Calibri"/>
                <a:cs typeface="Times New Roman"/>
              </a:rPr>
              <a:t>022/2011</a:t>
            </a:r>
            <a:r>
              <a:rPr lang="ru-RU" sz="1100" dirty="0" smtClean="0">
                <a:effectLst/>
                <a:latin typeface="Times New Roman"/>
                <a:ea typeface="Calibri"/>
                <a:cs typeface="Times New Roman"/>
              </a:rPr>
              <a:t>; </a:t>
            </a:r>
            <a:endParaRPr lang="ru-RU" sz="1100" dirty="0">
              <a:effectLst/>
              <a:latin typeface="Calibri"/>
              <a:ea typeface="Calibri"/>
              <a:cs typeface="Times New Roman"/>
            </a:endParaRPr>
          </a:p>
          <a:p>
            <a:pPr algn="just">
              <a:lnSpc>
                <a:spcPct val="115000"/>
              </a:lnSpc>
              <a:spcAft>
                <a:spcPts val="0"/>
              </a:spcAft>
            </a:pPr>
            <a:r>
              <a:rPr lang="ru-RU" sz="1100" b="1" dirty="0">
                <a:effectLst/>
                <a:latin typeface="Times New Roman"/>
                <a:ea typeface="Calibri"/>
                <a:cs typeface="Times New Roman"/>
              </a:rPr>
              <a:t>Установление</a:t>
            </a:r>
            <a:r>
              <a:rPr lang="ru-RU" sz="1100" dirty="0">
                <a:effectLst/>
                <a:latin typeface="Times New Roman"/>
                <a:ea typeface="Calibri"/>
                <a:cs typeface="Times New Roman"/>
              </a:rPr>
              <a:t> специальных </a:t>
            </a:r>
            <a:r>
              <a:rPr lang="ru-RU" sz="1100" b="1" dirty="0">
                <a:effectLst/>
                <a:latin typeface="Times New Roman"/>
                <a:ea typeface="Calibri"/>
                <a:cs typeface="Times New Roman"/>
              </a:rPr>
              <a:t>требований к производству</a:t>
            </a:r>
            <a:r>
              <a:rPr lang="ru-RU" sz="1100" dirty="0">
                <a:effectLst/>
                <a:latin typeface="Times New Roman"/>
                <a:ea typeface="Calibri"/>
                <a:cs typeface="Times New Roman"/>
              </a:rPr>
              <a:t>, в </a:t>
            </a:r>
            <a:r>
              <a:rPr lang="ru-RU" sz="1100" dirty="0" err="1">
                <a:effectLst/>
                <a:latin typeface="Times New Roman"/>
                <a:ea typeface="Calibri"/>
                <a:cs typeface="Times New Roman"/>
              </a:rPr>
              <a:t>т.ч</a:t>
            </a:r>
            <a:r>
              <a:rPr lang="ru-RU" sz="1100" dirty="0">
                <a:effectLst/>
                <a:latin typeface="Times New Roman"/>
                <a:ea typeface="Calibri"/>
                <a:cs typeface="Times New Roman"/>
              </a:rPr>
              <a:t>. к приему сырья,</a:t>
            </a:r>
            <a:br>
              <a:rPr lang="ru-RU" sz="1100" dirty="0">
                <a:effectLst/>
                <a:latin typeface="Times New Roman"/>
                <a:ea typeface="Calibri"/>
                <a:cs typeface="Times New Roman"/>
              </a:rPr>
            </a:br>
            <a:r>
              <a:rPr lang="ru-RU" sz="1100" b="1" dirty="0">
                <a:effectLst/>
                <a:latin typeface="Times New Roman"/>
                <a:ea typeface="Calibri"/>
                <a:cs typeface="Times New Roman"/>
              </a:rPr>
              <a:t>и реализации БАД, </a:t>
            </a:r>
            <a:r>
              <a:rPr lang="ru-RU" sz="1100" dirty="0">
                <a:effectLst/>
                <a:latin typeface="Times New Roman"/>
                <a:ea typeface="Calibri"/>
                <a:cs typeface="Times New Roman"/>
              </a:rPr>
              <a:t>их </a:t>
            </a:r>
            <a:r>
              <a:rPr lang="ru-RU" sz="1100" b="1" dirty="0" smtClean="0">
                <a:effectLst/>
                <a:latin typeface="Times New Roman"/>
                <a:ea typeface="Calibri"/>
                <a:cs typeface="Times New Roman"/>
              </a:rPr>
              <a:t>маркировке</a:t>
            </a:r>
            <a:r>
              <a:rPr lang="ru-RU" sz="1100" dirty="0" smtClean="0">
                <a:effectLst/>
                <a:latin typeface="Times New Roman"/>
                <a:ea typeface="Calibri"/>
                <a:cs typeface="Times New Roman"/>
              </a:rPr>
              <a:t> </a:t>
            </a:r>
            <a:r>
              <a:rPr lang="ru-RU" sz="1100" dirty="0">
                <a:effectLst/>
                <a:latin typeface="Times New Roman"/>
                <a:ea typeface="Calibri"/>
                <a:cs typeface="Times New Roman"/>
              </a:rPr>
              <a:t>в </a:t>
            </a:r>
            <a:r>
              <a:rPr lang="ru-RU" sz="1100" b="1" dirty="0">
                <a:effectLst/>
                <a:latin typeface="Times New Roman"/>
                <a:ea typeface="Calibri"/>
                <a:cs typeface="Times New Roman"/>
              </a:rPr>
              <a:t>ТР ТС 027/2012</a:t>
            </a:r>
            <a:endParaRPr lang="ru-RU" sz="1100" dirty="0">
              <a:effectLst/>
              <a:latin typeface="Calibri"/>
              <a:ea typeface="Calibri"/>
              <a:cs typeface="Times New Roman"/>
            </a:endParaRPr>
          </a:p>
          <a:p>
            <a:pPr>
              <a:lnSpc>
                <a:spcPct val="115000"/>
              </a:lnSpc>
              <a:spcAft>
                <a:spcPts val="1000"/>
              </a:spcAft>
            </a:pPr>
            <a:r>
              <a:rPr lang="ru-RU" sz="1100" dirty="0">
                <a:effectLst/>
                <a:latin typeface="Calibri"/>
                <a:ea typeface="Calibri"/>
                <a:cs typeface="Times New Roman"/>
              </a:rPr>
              <a:t> </a:t>
            </a:r>
          </a:p>
        </p:txBody>
      </p:sp>
      <p:sp>
        <p:nvSpPr>
          <p:cNvPr id="36" name="Скругленный прямоугольник 35"/>
          <p:cNvSpPr/>
          <p:nvPr/>
        </p:nvSpPr>
        <p:spPr>
          <a:xfrm>
            <a:off x="435461" y="5842025"/>
            <a:ext cx="2171004" cy="801993"/>
          </a:xfrm>
          <a:prstGeom prst="roundRect">
            <a:avLst/>
          </a:prstGeom>
          <a:solidFill>
            <a:schemeClr val="accent2">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5</a:t>
            </a:r>
          </a:p>
          <a:p>
            <a:pPr algn="ctr">
              <a:spcAft>
                <a:spcPts val="0"/>
              </a:spcAft>
            </a:pPr>
            <a:r>
              <a:rPr lang="ru-RU" sz="1100" b="1" i="1" dirty="0" err="1" smtClean="0">
                <a:solidFill>
                  <a:srgbClr val="C00000"/>
                </a:solidFill>
                <a:ea typeface="Calibri"/>
                <a:cs typeface="Times New Roman" panose="02020603050405020304" pitchFamily="18" charset="0"/>
              </a:rPr>
              <a:t>Минпромторг</a:t>
            </a:r>
            <a:r>
              <a:rPr lang="ru-RU" sz="1100" b="1" i="1" dirty="0" smtClean="0">
                <a:solidFill>
                  <a:srgbClr val="C00000"/>
                </a:solidFill>
                <a:ea typeface="Calibri"/>
                <a:cs typeface="Times New Roman" panose="02020603050405020304" pitchFamily="18" charset="0"/>
              </a:rPr>
              <a:t> РФ</a:t>
            </a:r>
          </a:p>
          <a:p>
            <a:pPr algn="ctr">
              <a:spcAft>
                <a:spcPts val="0"/>
              </a:spcAft>
            </a:pPr>
            <a:r>
              <a:rPr lang="ru-RU" sz="1100" b="1" i="1" dirty="0" smtClean="0">
                <a:solidFill>
                  <a:srgbClr val="002060"/>
                </a:solidFill>
                <a:ea typeface="Calibri"/>
                <a:cs typeface="Times New Roman" panose="02020603050405020304" pitchFamily="18" charset="0"/>
              </a:rPr>
              <a:t>(Подготовка первой редакции)</a:t>
            </a:r>
            <a:endParaRPr lang="ru-RU" sz="1100" i="1" dirty="0">
              <a:solidFill>
                <a:srgbClr val="C00000"/>
              </a:solidFill>
              <a:ea typeface="Calibri"/>
              <a:cs typeface="Times New Roman" panose="02020603050405020304" pitchFamily="18" charset="0"/>
            </a:endParaRPr>
          </a:p>
        </p:txBody>
      </p:sp>
      <p:sp>
        <p:nvSpPr>
          <p:cNvPr id="37" name="Надпись 2"/>
          <p:cNvSpPr txBox="1">
            <a:spLocks noChangeArrowheads="1"/>
          </p:cNvSpPr>
          <p:nvPr/>
        </p:nvSpPr>
        <p:spPr bwMode="auto">
          <a:xfrm>
            <a:off x="2850646" y="5842025"/>
            <a:ext cx="5977160" cy="874969"/>
          </a:xfrm>
          <a:prstGeom prst="rect">
            <a:avLst/>
          </a:prstGeom>
          <a:solidFill>
            <a:schemeClr val="accent2">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dirty="0">
                <a:effectLst/>
                <a:latin typeface="Times New Roman"/>
                <a:ea typeface="Calibri"/>
                <a:cs typeface="Times New Roman"/>
              </a:rPr>
              <a:t>Приведение в соответствии с Договором о ЕАЭС (вынесение </a:t>
            </a:r>
            <a:r>
              <a:rPr lang="ru-RU" sz="1100" b="1" dirty="0">
                <a:effectLst/>
                <a:latin typeface="Times New Roman"/>
                <a:ea typeface="Calibri"/>
                <a:cs typeface="Times New Roman"/>
              </a:rPr>
              <a:t>требований по государственной регистрации производств. объектов</a:t>
            </a:r>
            <a:r>
              <a:rPr lang="ru-RU" sz="1100" dirty="0">
                <a:effectLst/>
                <a:latin typeface="Times New Roman"/>
                <a:ea typeface="Calibri"/>
                <a:cs typeface="Times New Roman"/>
              </a:rPr>
              <a:t> в отдельную главу; </a:t>
            </a:r>
            <a:r>
              <a:rPr lang="ru-RU" sz="1100" b="1" dirty="0">
                <a:effectLst/>
                <a:latin typeface="Times New Roman"/>
                <a:ea typeface="Calibri"/>
                <a:cs typeface="Times New Roman"/>
              </a:rPr>
              <a:t>исключение </a:t>
            </a:r>
            <a:r>
              <a:rPr lang="ru-RU" sz="1100" b="1" dirty="0" smtClean="0">
                <a:effectLst/>
                <a:latin typeface="Times New Roman"/>
                <a:ea typeface="Calibri"/>
                <a:cs typeface="Times New Roman"/>
              </a:rPr>
              <a:t>государственного </a:t>
            </a:r>
            <a:r>
              <a:rPr lang="ru-RU" sz="1100" b="1" dirty="0">
                <a:effectLst/>
                <a:latin typeface="Times New Roman"/>
                <a:ea typeface="Calibri"/>
                <a:cs typeface="Times New Roman"/>
              </a:rPr>
              <a:t>контроля как формы оценки соответствия</a:t>
            </a:r>
            <a:r>
              <a:rPr lang="ru-RU" sz="1100" dirty="0">
                <a:effectLst/>
                <a:latin typeface="Times New Roman"/>
                <a:ea typeface="Calibri"/>
                <a:cs typeface="Times New Roman"/>
              </a:rPr>
              <a:t>) и установления требований к транспортированию пищевой продукции и продовольственного сырья) наливом</a:t>
            </a:r>
            <a:endParaRPr lang="ru-RU" sz="1100" dirty="0">
              <a:effectLst/>
              <a:latin typeface="Calibri"/>
              <a:ea typeface="Calibri"/>
              <a:cs typeface="Times New Roman"/>
            </a:endParaRPr>
          </a:p>
        </p:txBody>
      </p:sp>
      <p:pic>
        <p:nvPicPr>
          <p:cNvPr id="38" name="Рисунок 298"/>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43217" y="5876897"/>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52731469"/>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2" descr="Emblem of the Eurasian Economic Union.svg"/>
          <p:cNvPicPr>
            <a:picLocks noChangeAspect="1" noChangeArrowheads="1"/>
          </p:cNvPicPr>
          <p:nvPr/>
        </p:nvPicPr>
        <p:blipFill>
          <a:blip r:embed="rId3"/>
          <a:srcRect/>
          <a:stretch>
            <a:fillRect/>
          </a:stretch>
        </p:blipFill>
        <p:spPr bwMode="auto">
          <a:xfrm>
            <a:off x="8081963" y="449263"/>
            <a:ext cx="908050" cy="587375"/>
          </a:xfrm>
          <a:prstGeom prst="rect">
            <a:avLst/>
          </a:prstGeom>
          <a:solidFill>
            <a:schemeClr val="bg1"/>
          </a:solidFill>
          <a:ln w="9525">
            <a:noFill/>
            <a:miter lim="800000"/>
            <a:headEnd/>
            <a:tailEnd/>
          </a:ln>
        </p:spPr>
      </p:pic>
      <p:sp>
        <p:nvSpPr>
          <p:cNvPr id="10" name="Прямоугольник 9"/>
          <p:cNvSpPr/>
          <p:nvPr/>
        </p:nvSpPr>
        <p:spPr>
          <a:xfrm>
            <a:off x="1223340" y="88639"/>
            <a:ext cx="7743918" cy="560794"/>
          </a:xfrm>
          <a:prstGeom prst="rect">
            <a:avLst/>
          </a:prstGeom>
          <a:no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anchor="ctr"/>
          <a:lstStyle/>
          <a:p>
            <a:pPr algn="ctr" fontAlgn="auto">
              <a:spcBef>
                <a:spcPts val="0"/>
              </a:spcBef>
              <a:spcAft>
                <a:spcPts val="0"/>
              </a:spcAft>
              <a:defRPr/>
            </a:pPr>
            <a:r>
              <a:rPr lang="ru-RU" sz="16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Изменения в технические регламенты ЕАЭС </a:t>
            </a:r>
          </a:p>
          <a:p>
            <a:pPr algn="ctr" fontAlgn="auto">
              <a:spcBef>
                <a:spcPts val="0"/>
              </a:spcBef>
              <a:spcAft>
                <a:spcPts val="0"/>
              </a:spcAft>
              <a:defRPr/>
            </a:pPr>
            <a:r>
              <a:rPr lang="ru-RU" sz="16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 пищевую продукцию </a:t>
            </a:r>
            <a:endParaRPr lang="ru-RU"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 name="Прямоугольник 19"/>
          <p:cNvSpPr/>
          <p:nvPr/>
        </p:nvSpPr>
        <p:spPr>
          <a:xfrm>
            <a:off x="566678" y="934941"/>
            <a:ext cx="7594556" cy="338554"/>
          </a:xfrm>
          <a:prstGeom prst="rect">
            <a:avLst/>
          </a:prstGeom>
          <a:solidFill>
            <a:srgbClr val="03295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ru-RU" sz="1600" b="1" i="1" dirty="0" smtClean="0">
                <a:solidFill>
                  <a:schemeClr val="bg1"/>
                </a:solidFill>
              </a:rPr>
              <a:t>ТР ТС 022/2011 «Пищевая продукция в части ее маркировки»</a:t>
            </a:r>
            <a:endParaRPr lang="ru-RU" sz="1600" b="1" i="1" dirty="0">
              <a:solidFill>
                <a:schemeClr val="bg1"/>
              </a:solidFill>
            </a:endParaRPr>
          </a:p>
        </p:txBody>
      </p:sp>
      <p:sp>
        <p:nvSpPr>
          <p:cNvPr id="21" name="Скругленный прямоугольник 20"/>
          <p:cNvSpPr/>
          <p:nvPr/>
        </p:nvSpPr>
        <p:spPr>
          <a:xfrm>
            <a:off x="435462" y="1531011"/>
            <a:ext cx="2171004" cy="810537"/>
          </a:xfrm>
          <a:prstGeom prst="roundRect">
            <a:avLst/>
          </a:prstGeom>
          <a:solidFill>
            <a:schemeClr val="accent3">
              <a:lumMod val="40000"/>
              <a:lumOff val="6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2</a:t>
            </a:r>
          </a:p>
          <a:p>
            <a:pPr algn="ctr">
              <a:spcAft>
                <a:spcPts val="0"/>
              </a:spcAft>
            </a:pPr>
            <a:r>
              <a:rPr lang="ru-RU" sz="1100" b="1" i="1" dirty="0" err="1" smtClean="0">
                <a:solidFill>
                  <a:srgbClr val="C00000"/>
                </a:solidFill>
                <a:ea typeface="Calibri"/>
                <a:cs typeface="Times New Roman" panose="02020603050405020304" pitchFamily="18" charset="0"/>
              </a:rPr>
              <a:t>Роспотребнадзор</a:t>
            </a:r>
            <a:endParaRPr lang="ru-RU" sz="1100" b="1" i="1" dirty="0" smtClean="0">
              <a:solidFill>
                <a:srgbClr val="C00000"/>
              </a:solidFill>
              <a:ea typeface="Calibri"/>
              <a:cs typeface="Times New Roman" panose="02020603050405020304" pitchFamily="18" charset="0"/>
            </a:endParaRPr>
          </a:p>
          <a:p>
            <a:pPr algn="ctr">
              <a:lnSpc>
                <a:spcPts val="1100"/>
              </a:lnSpc>
              <a:spcAft>
                <a:spcPts val="0"/>
              </a:spcAft>
            </a:pPr>
            <a:r>
              <a:rPr lang="ru-RU" sz="1100" b="1" i="1" dirty="0" smtClean="0">
                <a:solidFill>
                  <a:srgbClr val="002060"/>
                </a:solidFill>
                <a:ea typeface="Calibri"/>
                <a:cs typeface="Times New Roman" panose="02020603050405020304" pitchFamily="18" charset="0"/>
              </a:rPr>
              <a:t>(Приняты Решением Совета Комиссии от 20.12.2017 № 90)</a:t>
            </a:r>
            <a:endParaRPr lang="ru-RU" sz="1100" i="1" dirty="0">
              <a:solidFill>
                <a:srgbClr val="C00000"/>
              </a:solidFill>
              <a:ea typeface="Calibri"/>
              <a:cs typeface="Times New Roman" panose="02020603050405020304" pitchFamily="18" charset="0"/>
            </a:endParaRPr>
          </a:p>
        </p:txBody>
      </p:sp>
      <p:sp>
        <p:nvSpPr>
          <p:cNvPr id="22" name="Надпись 2"/>
          <p:cNvSpPr txBox="1">
            <a:spLocks noChangeArrowheads="1"/>
          </p:cNvSpPr>
          <p:nvPr/>
        </p:nvSpPr>
        <p:spPr bwMode="auto">
          <a:xfrm>
            <a:off x="3110653" y="1614969"/>
            <a:ext cx="5751335" cy="321310"/>
          </a:xfrm>
          <a:prstGeom prst="rect">
            <a:avLst/>
          </a:prstGeom>
          <a:solidFill>
            <a:schemeClr val="accent3">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a:effectLst/>
                <a:latin typeface="Times New Roman"/>
                <a:ea typeface="Calibri"/>
                <a:cs typeface="Times New Roman"/>
              </a:rPr>
              <a:t>Маркировка</a:t>
            </a:r>
            <a:r>
              <a:rPr lang="ru-RU" sz="1100" dirty="0">
                <a:effectLst/>
                <a:latin typeface="Times New Roman"/>
                <a:ea typeface="Calibri"/>
                <a:cs typeface="Times New Roman"/>
              </a:rPr>
              <a:t> продукции знаком </a:t>
            </a:r>
            <a:r>
              <a:rPr lang="ru-RU" sz="1100" b="1" dirty="0">
                <a:effectLst/>
                <a:latin typeface="Times New Roman"/>
                <a:ea typeface="Calibri"/>
                <a:cs typeface="Times New Roman"/>
              </a:rPr>
              <a:t>«ГМО»</a:t>
            </a:r>
            <a:endParaRPr lang="ru-RU" sz="1100" b="1" dirty="0">
              <a:effectLst/>
              <a:latin typeface="Calibri"/>
              <a:ea typeface="Calibri"/>
              <a:cs typeface="Times New Roman"/>
            </a:endParaRPr>
          </a:p>
        </p:txBody>
      </p:sp>
      <p:pic>
        <p:nvPicPr>
          <p:cNvPr id="23" name="Рисунок 29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54535" y="1590257"/>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Скругленный прямоугольник 23"/>
          <p:cNvSpPr/>
          <p:nvPr/>
        </p:nvSpPr>
        <p:spPr>
          <a:xfrm>
            <a:off x="435462" y="2479594"/>
            <a:ext cx="2171004" cy="810537"/>
          </a:xfrm>
          <a:prstGeom prst="roundRect">
            <a:avLst/>
          </a:prstGeom>
          <a:solidFill>
            <a:schemeClr val="accent5">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1</a:t>
            </a:r>
          </a:p>
          <a:p>
            <a:pPr algn="ctr">
              <a:spcAft>
                <a:spcPts val="0"/>
              </a:spcAft>
            </a:pPr>
            <a:r>
              <a:rPr lang="ru-RU" sz="1100" b="1" i="1" dirty="0" err="1" smtClean="0">
                <a:solidFill>
                  <a:srgbClr val="C00000"/>
                </a:solidFill>
                <a:ea typeface="Calibri"/>
                <a:cs typeface="Times New Roman" panose="02020603050405020304" pitchFamily="18" charset="0"/>
              </a:rPr>
              <a:t>Роспотребнадзор</a:t>
            </a:r>
            <a:endParaRPr lang="ru-RU" sz="1100" b="1" i="1" dirty="0" smtClean="0">
              <a:solidFill>
                <a:srgbClr val="C00000"/>
              </a:solidFill>
              <a:ea typeface="Calibri"/>
              <a:cs typeface="Times New Roman" panose="02020603050405020304" pitchFamily="18" charset="0"/>
            </a:endParaRPr>
          </a:p>
          <a:p>
            <a:pPr algn="ctr">
              <a:lnSpc>
                <a:spcPts val="1100"/>
              </a:lnSpc>
              <a:spcAft>
                <a:spcPts val="0"/>
              </a:spcAft>
            </a:pPr>
            <a:r>
              <a:rPr lang="ru-RU" sz="1100" b="1" i="1" dirty="0" smtClean="0">
                <a:solidFill>
                  <a:srgbClr val="002060"/>
                </a:solidFill>
                <a:ea typeface="Calibri"/>
                <a:cs typeface="Times New Roman" panose="02020603050405020304" pitchFamily="18" charset="0"/>
              </a:rPr>
              <a:t>(Одобрены по итогам ВГС на заседании Консультативного комитета с доработкой)</a:t>
            </a:r>
            <a:endParaRPr lang="ru-RU" sz="1100" i="1" dirty="0">
              <a:solidFill>
                <a:srgbClr val="C00000"/>
              </a:solidFill>
              <a:ea typeface="Calibri"/>
              <a:cs typeface="Times New Roman" panose="02020603050405020304" pitchFamily="18" charset="0"/>
            </a:endParaRPr>
          </a:p>
        </p:txBody>
      </p:sp>
      <p:sp>
        <p:nvSpPr>
          <p:cNvPr id="25" name="Надпись 2"/>
          <p:cNvSpPr txBox="1">
            <a:spLocks noChangeArrowheads="1"/>
          </p:cNvSpPr>
          <p:nvPr/>
        </p:nvSpPr>
        <p:spPr bwMode="auto">
          <a:xfrm>
            <a:off x="3092908" y="2481063"/>
            <a:ext cx="5769079" cy="428625"/>
          </a:xfrm>
          <a:prstGeom prst="rect">
            <a:avLst/>
          </a:prstGeom>
          <a:solidFill>
            <a:schemeClr val="accent5">
              <a:lumMod val="20000"/>
              <a:lumOff val="80000"/>
            </a:schemeClr>
          </a:solidFill>
          <a:ln w="9525">
            <a:solidFill>
              <a:srgbClr val="000000"/>
            </a:solidFill>
            <a:miter lim="800000"/>
            <a:headEnd/>
            <a:tailEnd/>
          </a:ln>
        </p:spPr>
        <p:txBody>
          <a:bodyPr rot="0" vert="horz" wrap="square" lIns="91440" tIns="45720" rIns="91440" bIns="45720" anchor="ctr" anchorCtr="0">
            <a:noAutofit/>
          </a:bodyPr>
          <a:lstStyle/>
          <a:p>
            <a:pPr algn="just">
              <a:lnSpc>
                <a:spcPct val="115000"/>
              </a:lnSpc>
              <a:spcAft>
                <a:spcPts val="0"/>
              </a:spcAft>
            </a:pPr>
            <a:r>
              <a:rPr lang="ru-RU" sz="1100" b="1" dirty="0">
                <a:effectLst/>
                <a:latin typeface="Times New Roman"/>
                <a:ea typeface="Calibri"/>
                <a:cs typeface="Times New Roman"/>
              </a:rPr>
              <a:t>Уточнение способов доведения маркировки</a:t>
            </a:r>
            <a:r>
              <a:rPr lang="ru-RU" sz="1100" dirty="0">
                <a:effectLst/>
                <a:latin typeface="Times New Roman"/>
                <a:ea typeface="Calibri"/>
                <a:cs typeface="Times New Roman"/>
              </a:rPr>
              <a:t> в части терминов</a:t>
            </a:r>
            <a:br>
              <a:rPr lang="ru-RU" sz="1100" dirty="0">
                <a:effectLst/>
                <a:latin typeface="Times New Roman"/>
                <a:ea typeface="Calibri"/>
                <a:cs typeface="Times New Roman"/>
              </a:rPr>
            </a:br>
            <a:r>
              <a:rPr lang="ru-RU" sz="1100" dirty="0">
                <a:effectLst/>
                <a:latin typeface="Times New Roman"/>
                <a:ea typeface="Calibri"/>
                <a:cs typeface="Times New Roman"/>
              </a:rPr>
              <a:t>«</a:t>
            </a:r>
            <a:r>
              <a:rPr lang="ru-RU" sz="1100" dirty="0" err="1">
                <a:effectLst/>
                <a:latin typeface="Times New Roman"/>
                <a:ea typeface="Calibri"/>
                <a:cs typeface="Times New Roman"/>
              </a:rPr>
              <a:t>легкочитаемость</a:t>
            </a:r>
            <a:r>
              <a:rPr lang="ru-RU" sz="1100" dirty="0">
                <a:effectLst/>
                <a:latin typeface="Times New Roman"/>
                <a:ea typeface="Calibri"/>
                <a:cs typeface="Times New Roman"/>
              </a:rPr>
              <a:t>», «понятность» и др.</a:t>
            </a:r>
            <a:endParaRPr lang="ru-RU" sz="1100" dirty="0">
              <a:effectLst/>
              <a:latin typeface="Calibri"/>
              <a:ea typeface="Calibri"/>
              <a:cs typeface="Times New Roman"/>
            </a:endParaRPr>
          </a:p>
        </p:txBody>
      </p:sp>
      <p:sp>
        <p:nvSpPr>
          <p:cNvPr id="26" name="Прямоугольник 25"/>
          <p:cNvSpPr/>
          <p:nvPr/>
        </p:nvSpPr>
        <p:spPr>
          <a:xfrm>
            <a:off x="264920" y="3421763"/>
            <a:ext cx="8597068" cy="584775"/>
          </a:xfrm>
          <a:prstGeom prst="rect">
            <a:avLst/>
          </a:prstGeom>
          <a:solidFill>
            <a:srgbClr val="03295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ru-RU" sz="1600" b="1" i="1" dirty="0" smtClean="0">
                <a:solidFill>
                  <a:schemeClr val="bg1"/>
                </a:solidFill>
              </a:rPr>
              <a:t>ТР ТС 029/2011 «О безопасности пищевых добавок, ароматизаторов и технологических вспомогательных средств»</a:t>
            </a:r>
            <a:endParaRPr lang="ru-RU" sz="1600" b="1" i="1" dirty="0">
              <a:solidFill>
                <a:schemeClr val="bg1"/>
              </a:solidFill>
            </a:endParaRPr>
          </a:p>
        </p:txBody>
      </p:sp>
      <p:sp>
        <p:nvSpPr>
          <p:cNvPr id="27" name="Скругленный прямоугольник 26"/>
          <p:cNvSpPr/>
          <p:nvPr/>
        </p:nvSpPr>
        <p:spPr>
          <a:xfrm>
            <a:off x="435462" y="4180202"/>
            <a:ext cx="2171004" cy="810537"/>
          </a:xfrm>
          <a:prstGeom prst="roundRect">
            <a:avLst/>
          </a:prstGeom>
          <a:solidFill>
            <a:schemeClr val="accent2">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2</a:t>
            </a:r>
          </a:p>
          <a:p>
            <a:pPr algn="ctr">
              <a:spcAft>
                <a:spcPts val="0"/>
              </a:spcAft>
            </a:pPr>
            <a:r>
              <a:rPr lang="ru-RU" sz="1100" b="1" i="1" dirty="0" smtClean="0">
                <a:solidFill>
                  <a:srgbClr val="C00000"/>
                </a:solidFill>
                <a:ea typeface="Calibri"/>
                <a:cs typeface="Times New Roman" panose="02020603050405020304" pitchFamily="18" charset="0"/>
              </a:rPr>
              <a:t>Минздрав РК</a:t>
            </a:r>
          </a:p>
          <a:p>
            <a:pPr algn="ctr">
              <a:lnSpc>
                <a:spcPts val="1100"/>
              </a:lnSpc>
              <a:spcAft>
                <a:spcPts val="0"/>
              </a:spcAft>
            </a:pPr>
            <a:r>
              <a:rPr lang="ru-RU" sz="1100" b="1" i="1" dirty="0" smtClean="0">
                <a:solidFill>
                  <a:srgbClr val="002060"/>
                </a:solidFill>
                <a:ea typeface="Calibri"/>
                <a:cs typeface="Times New Roman" panose="02020603050405020304" pitchFamily="18" charset="0"/>
              </a:rPr>
              <a:t>(Подготовка первой редакции, проведение заседаний РГ)</a:t>
            </a:r>
            <a:endParaRPr lang="ru-RU" sz="1100" i="1" dirty="0">
              <a:solidFill>
                <a:srgbClr val="C00000"/>
              </a:solidFill>
              <a:ea typeface="Calibri"/>
              <a:cs typeface="Times New Roman" panose="02020603050405020304" pitchFamily="18" charset="0"/>
            </a:endParaRPr>
          </a:p>
        </p:txBody>
      </p:sp>
      <p:pic>
        <p:nvPicPr>
          <p:cNvPr id="28" name="Рисунок 27" descr="C:\Users\chagina\Desktop\untitled.pn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42644" y="4279841"/>
            <a:ext cx="285750" cy="190500"/>
          </a:xfrm>
          <a:prstGeom prst="rect">
            <a:avLst/>
          </a:prstGeom>
          <a:noFill/>
          <a:ln>
            <a:noFill/>
          </a:ln>
        </p:spPr>
      </p:pic>
      <p:pic>
        <p:nvPicPr>
          <p:cNvPr id="29" name="Рисунок 29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54535" y="2521890"/>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 name="Надпись 2"/>
          <p:cNvSpPr txBox="1">
            <a:spLocks noChangeArrowheads="1"/>
          </p:cNvSpPr>
          <p:nvPr/>
        </p:nvSpPr>
        <p:spPr bwMode="auto">
          <a:xfrm>
            <a:off x="3110653" y="4230743"/>
            <a:ext cx="5751334" cy="683082"/>
          </a:xfrm>
          <a:prstGeom prst="rect">
            <a:avLst/>
          </a:prstGeom>
          <a:solidFill>
            <a:schemeClr val="accent2">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a:effectLst/>
                <a:latin typeface="Times New Roman"/>
                <a:ea typeface="Calibri"/>
                <a:cs typeface="Times New Roman"/>
              </a:rPr>
              <a:t>Приведение в соответствие с ЕСТ</a:t>
            </a:r>
            <a:r>
              <a:rPr lang="ru-RU" sz="1100" dirty="0">
                <a:effectLst/>
                <a:latin typeface="Times New Roman"/>
                <a:ea typeface="Calibri"/>
                <a:cs typeface="Times New Roman"/>
              </a:rPr>
              <a:t>, в </a:t>
            </a:r>
            <a:r>
              <a:rPr lang="ru-RU" sz="1100" dirty="0" err="1">
                <a:effectLst/>
                <a:latin typeface="Times New Roman"/>
                <a:ea typeface="Calibri"/>
                <a:cs typeface="Times New Roman"/>
              </a:rPr>
              <a:t>т.ч</a:t>
            </a:r>
            <a:r>
              <a:rPr lang="ru-RU" sz="1100" dirty="0">
                <a:effectLst/>
                <a:latin typeface="Times New Roman"/>
                <a:ea typeface="Calibri"/>
                <a:cs typeface="Times New Roman"/>
              </a:rPr>
              <a:t>. по содержанию пищевых фосфатов в мясной продукции. </a:t>
            </a:r>
            <a:r>
              <a:rPr lang="ru-RU" sz="1100" b="1" dirty="0">
                <a:effectLst/>
                <a:latin typeface="Times New Roman"/>
                <a:ea typeface="Calibri"/>
                <a:cs typeface="Times New Roman"/>
              </a:rPr>
              <a:t>Дополнительные изменения </a:t>
            </a:r>
            <a:r>
              <a:rPr lang="ru-RU" sz="1100" dirty="0">
                <a:effectLst/>
                <a:latin typeface="Times New Roman"/>
                <a:ea typeface="Calibri"/>
                <a:cs typeface="Times New Roman"/>
              </a:rPr>
              <a:t>в ТР ТС 029/2012 по гармонизации </a:t>
            </a:r>
            <a:br>
              <a:rPr lang="ru-RU" sz="1100" dirty="0">
                <a:effectLst/>
                <a:latin typeface="Times New Roman"/>
                <a:ea typeface="Calibri"/>
                <a:cs typeface="Times New Roman"/>
              </a:rPr>
            </a:br>
            <a:r>
              <a:rPr lang="ru-RU" sz="1100" dirty="0">
                <a:effectLst/>
                <a:latin typeface="Times New Roman"/>
                <a:ea typeface="Calibri"/>
                <a:cs typeface="Times New Roman"/>
              </a:rPr>
              <a:t>с европейскими требованиями (представлены </a:t>
            </a:r>
            <a:r>
              <a:rPr lang="ru-RU" sz="1100" dirty="0" err="1">
                <a:effectLst/>
                <a:latin typeface="Times New Roman"/>
                <a:ea typeface="Calibri"/>
                <a:cs typeface="Times New Roman"/>
              </a:rPr>
              <a:t>Роспотребнадзором</a:t>
            </a:r>
            <a:r>
              <a:rPr lang="ru-RU" sz="1100" dirty="0">
                <a:effectLst/>
                <a:latin typeface="Times New Roman"/>
                <a:ea typeface="Calibri"/>
                <a:cs typeface="Times New Roman"/>
              </a:rPr>
              <a:t>).</a:t>
            </a:r>
            <a:endParaRPr lang="ru-RU" sz="1100" dirty="0">
              <a:effectLst/>
              <a:latin typeface="Calibri"/>
              <a:ea typeface="Calibri"/>
              <a:cs typeface="Times New Roman"/>
            </a:endParaRPr>
          </a:p>
        </p:txBody>
      </p:sp>
      <p:sp>
        <p:nvSpPr>
          <p:cNvPr id="31" name="Прямоугольник 30"/>
          <p:cNvSpPr/>
          <p:nvPr/>
        </p:nvSpPr>
        <p:spPr>
          <a:xfrm>
            <a:off x="554535" y="5182201"/>
            <a:ext cx="7594556" cy="338554"/>
          </a:xfrm>
          <a:prstGeom prst="rect">
            <a:avLst/>
          </a:prstGeom>
          <a:solidFill>
            <a:srgbClr val="03295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ru-RU" sz="1600" b="1" i="1" dirty="0" smtClean="0">
                <a:solidFill>
                  <a:schemeClr val="bg1"/>
                </a:solidFill>
              </a:rPr>
              <a:t>ТР ТС 015/2011 «О безопасности зерна»</a:t>
            </a:r>
            <a:endParaRPr lang="ru-RU" sz="1600" b="1" i="1" dirty="0">
              <a:solidFill>
                <a:schemeClr val="bg1"/>
              </a:solidFill>
            </a:endParaRPr>
          </a:p>
        </p:txBody>
      </p:sp>
      <p:sp>
        <p:nvSpPr>
          <p:cNvPr id="32" name="Скругленный прямоугольник 31"/>
          <p:cNvSpPr/>
          <p:nvPr/>
        </p:nvSpPr>
        <p:spPr>
          <a:xfrm>
            <a:off x="435462" y="5709904"/>
            <a:ext cx="2171004" cy="810537"/>
          </a:xfrm>
          <a:prstGeom prst="roundRect">
            <a:avLst/>
          </a:prstGeom>
          <a:solidFill>
            <a:schemeClr val="accent3">
              <a:lumMod val="40000"/>
              <a:lumOff val="6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1</a:t>
            </a:r>
          </a:p>
          <a:p>
            <a:pPr algn="ctr">
              <a:spcAft>
                <a:spcPts val="0"/>
              </a:spcAft>
            </a:pPr>
            <a:r>
              <a:rPr lang="ru-RU" sz="1100" b="1" i="1" dirty="0" smtClean="0">
                <a:solidFill>
                  <a:srgbClr val="C00000"/>
                </a:solidFill>
                <a:ea typeface="Calibri"/>
                <a:cs typeface="Times New Roman" panose="02020603050405020304" pitchFamily="18" charset="0"/>
              </a:rPr>
              <a:t>Минсельхоз РК</a:t>
            </a:r>
          </a:p>
          <a:p>
            <a:pPr algn="ctr">
              <a:lnSpc>
                <a:spcPts val="1100"/>
              </a:lnSpc>
              <a:spcAft>
                <a:spcPts val="0"/>
              </a:spcAft>
            </a:pPr>
            <a:r>
              <a:rPr lang="ru-RU" sz="1100" b="1" i="1" dirty="0" smtClean="0">
                <a:solidFill>
                  <a:srgbClr val="002060"/>
                </a:solidFill>
                <a:ea typeface="Calibri"/>
                <a:cs typeface="Times New Roman" panose="02020603050405020304" pitchFamily="18" charset="0"/>
              </a:rPr>
              <a:t>(Приняты Решением Совета Комиссии от 15.09.2017 № 101)</a:t>
            </a:r>
            <a:endParaRPr lang="ru-RU" sz="1100" i="1" dirty="0">
              <a:solidFill>
                <a:srgbClr val="C00000"/>
              </a:solidFill>
              <a:ea typeface="Calibri"/>
              <a:cs typeface="Times New Roman" panose="02020603050405020304" pitchFamily="18" charset="0"/>
            </a:endParaRPr>
          </a:p>
        </p:txBody>
      </p:sp>
      <p:sp>
        <p:nvSpPr>
          <p:cNvPr id="33" name="Надпись 2"/>
          <p:cNvSpPr txBox="1">
            <a:spLocks noChangeArrowheads="1"/>
          </p:cNvSpPr>
          <p:nvPr/>
        </p:nvSpPr>
        <p:spPr bwMode="auto">
          <a:xfrm>
            <a:off x="3092908" y="5793862"/>
            <a:ext cx="5751335" cy="321310"/>
          </a:xfrm>
          <a:prstGeom prst="rect">
            <a:avLst/>
          </a:prstGeom>
          <a:solidFill>
            <a:schemeClr val="accent3">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smtClean="0">
                <a:effectLst/>
                <a:latin typeface="Times New Roman"/>
                <a:ea typeface="Calibri"/>
                <a:cs typeface="Times New Roman"/>
              </a:rPr>
              <a:t>Уточнение содержания кадмия в семенах подсолнечника</a:t>
            </a:r>
            <a:endParaRPr lang="ru-RU" sz="1100" b="1" dirty="0">
              <a:effectLst/>
              <a:latin typeface="Calibri"/>
              <a:ea typeface="Calibri"/>
              <a:cs typeface="Times New Roman"/>
            </a:endParaRPr>
          </a:p>
        </p:txBody>
      </p:sp>
      <p:pic>
        <p:nvPicPr>
          <p:cNvPr id="34" name="Рисунок 33" descr="C:\Users\chagina\Desktop\untitled.pn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66678" y="5776415"/>
            <a:ext cx="285750" cy="190500"/>
          </a:xfrm>
          <a:prstGeom prst="rect">
            <a:avLst/>
          </a:prstGeom>
          <a:noFill/>
          <a:ln>
            <a:noFill/>
          </a:ln>
        </p:spPr>
      </p:pic>
      <p:sp>
        <p:nvSpPr>
          <p:cNvPr id="2" name="TextBox 1"/>
          <p:cNvSpPr txBox="1"/>
          <p:nvPr/>
        </p:nvSpPr>
        <p:spPr>
          <a:xfrm>
            <a:off x="2691924" y="2024856"/>
            <a:ext cx="2777383" cy="257369"/>
          </a:xfrm>
          <a:prstGeom prst="rect">
            <a:avLst/>
          </a:prstGeom>
          <a:noFill/>
        </p:spPr>
        <p:txBody>
          <a:bodyPr wrap="square" lIns="36000" tIns="36000" rIns="36000" bIns="36000" rtlCol="0" anchor="ctr">
            <a:spAutoFit/>
          </a:bodyPr>
          <a:lstStyle/>
          <a:p>
            <a:r>
              <a:rPr lang="ru-RU" sz="1200" b="1" i="1" dirty="0" smtClean="0">
                <a:solidFill>
                  <a:srgbClr val="C00000"/>
                </a:solidFill>
                <a:latin typeface="+mj-lt"/>
              </a:rPr>
              <a:t>Вступление в силу с 26 декабря 2018 г. </a:t>
            </a:r>
            <a:r>
              <a:rPr lang="ru-RU" sz="1200" dirty="0" smtClean="0">
                <a:latin typeface="+mj-lt"/>
              </a:rPr>
              <a:t> </a:t>
            </a:r>
            <a:endParaRPr lang="ru-RU" sz="1200" dirty="0">
              <a:latin typeface="+mj-lt"/>
            </a:endParaRPr>
          </a:p>
        </p:txBody>
      </p:sp>
      <p:sp>
        <p:nvSpPr>
          <p:cNvPr id="35" name="TextBox 34"/>
          <p:cNvSpPr txBox="1"/>
          <p:nvPr/>
        </p:nvSpPr>
        <p:spPr>
          <a:xfrm>
            <a:off x="2691924" y="6263072"/>
            <a:ext cx="2623560" cy="257369"/>
          </a:xfrm>
          <a:prstGeom prst="rect">
            <a:avLst/>
          </a:prstGeom>
          <a:noFill/>
        </p:spPr>
        <p:txBody>
          <a:bodyPr wrap="square" lIns="36000" tIns="36000" rIns="36000" bIns="36000" rtlCol="0" anchor="ctr">
            <a:spAutoFit/>
          </a:bodyPr>
          <a:lstStyle/>
          <a:p>
            <a:r>
              <a:rPr lang="ru-RU" sz="1200" b="1" i="1" dirty="0" smtClean="0">
                <a:solidFill>
                  <a:srgbClr val="C00000"/>
                </a:solidFill>
                <a:latin typeface="+mj-lt"/>
              </a:rPr>
              <a:t>Вступление в силу с 16 июля 2018 г. </a:t>
            </a:r>
            <a:r>
              <a:rPr lang="ru-RU" sz="1200" dirty="0" smtClean="0">
                <a:latin typeface="+mj-lt"/>
              </a:rPr>
              <a:t> </a:t>
            </a:r>
            <a:endParaRPr lang="ru-RU" sz="1200" dirty="0">
              <a:latin typeface="+mj-lt"/>
            </a:endParaRPr>
          </a:p>
        </p:txBody>
      </p:sp>
    </p:spTree>
    <p:extLst>
      <p:ext uri="{BB962C8B-B14F-4D97-AF65-F5344CB8AC3E}">
        <p14:creationId xmlns:p14="http://schemas.microsoft.com/office/powerpoint/2010/main" xmlns="" val="2177769020"/>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2" descr="Emblem of the Eurasian Economic Union.svg"/>
          <p:cNvPicPr>
            <a:picLocks noChangeAspect="1" noChangeArrowheads="1"/>
          </p:cNvPicPr>
          <p:nvPr/>
        </p:nvPicPr>
        <p:blipFill>
          <a:blip r:embed="rId3"/>
          <a:srcRect/>
          <a:stretch>
            <a:fillRect/>
          </a:stretch>
        </p:blipFill>
        <p:spPr bwMode="auto">
          <a:xfrm>
            <a:off x="8081963" y="449263"/>
            <a:ext cx="908050" cy="587375"/>
          </a:xfrm>
          <a:prstGeom prst="rect">
            <a:avLst/>
          </a:prstGeom>
          <a:solidFill>
            <a:schemeClr val="bg1"/>
          </a:solidFill>
          <a:ln w="9525">
            <a:noFill/>
            <a:miter lim="800000"/>
            <a:headEnd/>
            <a:tailEnd/>
          </a:ln>
        </p:spPr>
      </p:pic>
      <p:sp>
        <p:nvSpPr>
          <p:cNvPr id="10" name="Прямоугольник 9"/>
          <p:cNvSpPr/>
          <p:nvPr/>
        </p:nvSpPr>
        <p:spPr>
          <a:xfrm>
            <a:off x="1223340" y="88639"/>
            <a:ext cx="7743918" cy="560794"/>
          </a:xfrm>
          <a:prstGeom prst="rect">
            <a:avLst/>
          </a:prstGeom>
          <a:no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anchor="ctr"/>
          <a:lstStyle/>
          <a:p>
            <a:pPr algn="ctr" fontAlgn="auto">
              <a:spcBef>
                <a:spcPts val="0"/>
              </a:spcBef>
              <a:spcAft>
                <a:spcPts val="0"/>
              </a:spcAft>
              <a:defRPr/>
            </a:pPr>
            <a:r>
              <a:rPr lang="ru-RU" sz="16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Изменения в технические регламенты ЕАЭС </a:t>
            </a:r>
          </a:p>
          <a:p>
            <a:pPr algn="ctr" fontAlgn="auto">
              <a:spcBef>
                <a:spcPts val="0"/>
              </a:spcBef>
              <a:spcAft>
                <a:spcPts val="0"/>
              </a:spcAft>
              <a:defRPr/>
            </a:pPr>
            <a:r>
              <a:rPr lang="ru-RU" sz="16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 пищевую продукцию </a:t>
            </a:r>
            <a:endParaRPr lang="ru-RU"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 name="Прямоугольник 19"/>
          <p:cNvSpPr/>
          <p:nvPr/>
        </p:nvSpPr>
        <p:spPr>
          <a:xfrm>
            <a:off x="566678" y="934941"/>
            <a:ext cx="7594556" cy="338554"/>
          </a:xfrm>
          <a:prstGeom prst="rect">
            <a:avLst/>
          </a:prstGeom>
          <a:solidFill>
            <a:srgbClr val="03295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ru-RU" sz="1600" b="1" i="1" dirty="0" smtClean="0">
                <a:solidFill>
                  <a:schemeClr val="bg1"/>
                </a:solidFill>
              </a:rPr>
              <a:t>ТР ТС 022/2011 «Пищевая продукция в части ее маркировки»</a:t>
            </a:r>
            <a:endParaRPr lang="ru-RU" sz="1600" b="1" i="1" dirty="0">
              <a:solidFill>
                <a:schemeClr val="bg1"/>
              </a:solidFill>
            </a:endParaRPr>
          </a:p>
        </p:txBody>
      </p:sp>
      <p:sp>
        <p:nvSpPr>
          <p:cNvPr id="21" name="Скругленный прямоугольник 20"/>
          <p:cNvSpPr/>
          <p:nvPr/>
        </p:nvSpPr>
        <p:spPr>
          <a:xfrm>
            <a:off x="435462" y="1531011"/>
            <a:ext cx="2171004" cy="810537"/>
          </a:xfrm>
          <a:prstGeom prst="roundRect">
            <a:avLst/>
          </a:prstGeom>
          <a:solidFill>
            <a:schemeClr val="accent3">
              <a:lumMod val="40000"/>
              <a:lumOff val="6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2</a:t>
            </a:r>
          </a:p>
          <a:p>
            <a:pPr algn="ctr">
              <a:spcAft>
                <a:spcPts val="0"/>
              </a:spcAft>
            </a:pPr>
            <a:r>
              <a:rPr lang="ru-RU" sz="1100" b="1" i="1" dirty="0" err="1" smtClean="0">
                <a:solidFill>
                  <a:srgbClr val="C00000"/>
                </a:solidFill>
                <a:ea typeface="Calibri"/>
                <a:cs typeface="Times New Roman" panose="02020603050405020304" pitchFamily="18" charset="0"/>
              </a:rPr>
              <a:t>Роспотребнадзор</a:t>
            </a:r>
            <a:endParaRPr lang="ru-RU" sz="1100" b="1" i="1" dirty="0" smtClean="0">
              <a:solidFill>
                <a:srgbClr val="C00000"/>
              </a:solidFill>
              <a:ea typeface="Calibri"/>
              <a:cs typeface="Times New Roman" panose="02020603050405020304" pitchFamily="18" charset="0"/>
            </a:endParaRPr>
          </a:p>
          <a:p>
            <a:pPr algn="ctr">
              <a:lnSpc>
                <a:spcPts val="1100"/>
              </a:lnSpc>
              <a:spcAft>
                <a:spcPts val="0"/>
              </a:spcAft>
            </a:pPr>
            <a:r>
              <a:rPr lang="ru-RU" sz="1100" b="1" i="1" dirty="0" smtClean="0">
                <a:solidFill>
                  <a:srgbClr val="002060"/>
                </a:solidFill>
                <a:ea typeface="Calibri"/>
                <a:cs typeface="Times New Roman" panose="02020603050405020304" pitchFamily="18" charset="0"/>
              </a:rPr>
              <a:t>(Приняты Решением Совета Комиссии от 20.12.2017 № 90)</a:t>
            </a:r>
            <a:endParaRPr lang="ru-RU" sz="1100" i="1" dirty="0">
              <a:solidFill>
                <a:srgbClr val="C00000"/>
              </a:solidFill>
              <a:ea typeface="Calibri"/>
              <a:cs typeface="Times New Roman" panose="02020603050405020304" pitchFamily="18" charset="0"/>
            </a:endParaRPr>
          </a:p>
        </p:txBody>
      </p:sp>
      <p:sp>
        <p:nvSpPr>
          <p:cNvPr id="22" name="Надпись 2"/>
          <p:cNvSpPr txBox="1">
            <a:spLocks noChangeArrowheads="1"/>
          </p:cNvSpPr>
          <p:nvPr/>
        </p:nvSpPr>
        <p:spPr bwMode="auto">
          <a:xfrm>
            <a:off x="3110653" y="1614969"/>
            <a:ext cx="5751335" cy="321310"/>
          </a:xfrm>
          <a:prstGeom prst="rect">
            <a:avLst/>
          </a:prstGeom>
          <a:solidFill>
            <a:schemeClr val="accent3">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a:effectLst/>
                <a:latin typeface="Times New Roman"/>
                <a:ea typeface="Calibri"/>
                <a:cs typeface="Times New Roman"/>
              </a:rPr>
              <a:t>Маркировка</a:t>
            </a:r>
            <a:r>
              <a:rPr lang="ru-RU" sz="1100" dirty="0">
                <a:effectLst/>
                <a:latin typeface="Times New Roman"/>
                <a:ea typeface="Calibri"/>
                <a:cs typeface="Times New Roman"/>
              </a:rPr>
              <a:t> продукции знаком </a:t>
            </a:r>
            <a:r>
              <a:rPr lang="ru-RU" sz="1100" b="1" dirty="0">
                <a:effectLst/>
                <a:latin typeface="Times New Roman"/>
                <a:ea typeface="Calibri"/>
                <a:cs typeface="Times New Roman"/>
              </a:rPr>
              <a:t>«ГМО»</a:t>
            </a:r>
            <a:endParaRPr lang="ru-RU" sz="1100" b="1" dirty="0">
              <a:effectLst/>
              <a:latin typeface="Calibri"/>
              <a:ea typeface="Calibri"/>
              <a:cs typeface="Times New Roman"/>
            </a:endParaRPr>
          </a:p>
        </p:txBody>
      </p:sp>
      <p:pic>
        <p:nvPicPr>
          <p:cNvPr id="23" name="Рисунок 29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54535" y="1590257"/>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Скругленный прямоугольник 23"/>
          <p:cNvSpPr/>
          <p:nvPr/>
        </p:nvSpPr>
        <p:spPr>
          <a:xfrm>
            <a:off x="435462" y="2479594"/>
            <a:ext cx="2171004" cy="810537"/>
          </a:xfrm>
          <a:prstGeom prst="roundRect">
            <a:avLst/>
          </a:prstGeom>
          <a:solidFill>
            <a:schemeClr val="accent5">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1</a:t>
            </a:r>
          </a:p>
          <a:p>
            <a:pPr algn="ctr">
              <a:spcAft>
                <a:spcPts val="0"/>
              </a:spcAft>
            </a:pPr>
            <a:r>
              <a:rPr lang="ru-RU" sz="1100" b="1" i="1" dirty="0" err="1" smtClean="0">
                <a:solidFill>
                  <a:srgbClr val="C00000"/>
                </a:solidFill>
                <a:ea typeface="Calibri"/>
                <a:cs typeface="Times New Roman" panose="02020603050405020304" pitchFamily="18" charset="0"/>
              </a:rPr>
              <a:t>Роспотребнадзор</a:t>
            </a:r>
            <a:endParaRPr lang="ru-RU" sz="1100" b="1" i="1" dirty="0" smtClean="0">
              <a:solidFill>
                <a:srgbClr val="C00000"/>
              </a:solidFill>
              <a:ea typeface="Calibri"/>
              <a:cs typeface="Times New Roman" panose="02020603050405020304" pitchFamily="18" charset="0"/>
            </a:endParaRPr>
          </a:p>
          <a:p>
            <a:pPr algn="ctr">
              <a:lnSpc>
                <a:spcPts val="1100"/>
              </a:lnSpc>
              <a:spcAft>
                <a:spcPts val="0"/>
              </a:spcAft>
            </a:pPr>
            <a:r>
              <a:rPr lang="ru-RU" sz="1100" b="1" i="1" dirty="0" smtClean="0">
                <a:solidFill>
                  <a:srgbClr val="002060"/>
                </a:solidFill>
                <a:ea typeface="Calibri"/>
                <a:cs typeface="Times New Roman" panose="02020603050405020304" pitchFamily="18" charset="0"/>
              </a:rPr>
              <a:t>(Одобрены по итогам ВГС на заседании Консультативного комитета с доработкой)</a:t>
            </a:r>
            <a:endParaRPr lang="ru-RU" sz="1100" i="1" dirty="0">
              <a:solidFill>
                <a:srgbClr val="C00000"/>
              </a:solidFill>
              <a:ea typeface="Calibri"/>
              <a:cs typeface="Times New Roman" panose="02020603050405020304" pitchFamily="18" charset="0"/>
            </a:endParaRPr>
          </a:p>
        </p:txBody>
      </p:sp>
      <p:sp>
        <p:nvSpPr>
          <p:cNvPr id="25" name="Надпись 2"/>
          <p:cNvSpPr txBox="1">
            <a:spLocks noChangeArrowheads="1"/>
          </p:cNvSpPr>
          <p:nvPr/>
        </p:nvSpPr>
        <p:spPr bwMode="auto">
          <a:xfrm>
            <a:off x="3092908" y="2481063"/>
            <a:ext cx="5769079" cy="428625"/>
          </a:xfrm>
          <a:prstGeom prst="rect">
            <a:avLst/>
          </a:prstGeom>
          <a:solidFill>
            <a:schemeClr val="accent5">
              <a:lumMod val="20000"/>
              <a:lumOff val="80000"/>
            </a:schemeClr>
          </a:solidFill>
          <a:ln w="9525">
            <a:solidFill>
              <a:srgbClr val="000000"/>
            </a:solidFill>
            <a:miter lim="800000"/>
            <a:headEnd/>
            <a:tailEnd/>
          </a:ln>
        </p:spPr>
        <p:txBody>
          <a:bodyPr rot="0" vert="horz" wrap="square" lIns="91440" tIns="45720" rIns="91440" bIns="45720" anchor="ctr" anchorCtr="0">
            <a:noAutofit/>
          </a:bodyPr>
          <a:lstStyle/>
          <a:p>
            <a:pPr algn="just">
              <a:lnSpc>
                <a:spcPct val="115000"/>
              </a:lnSpc>
              <a:spcAft>
                <a:spcPts val="0"/>
              </a:spcAft>
            </a:pPr>
            <a:r>
              <a:rPr lang="ru-RU" sz="1100" b="1" dirty="0">
                <a:effectLst/>
                <a:latin typeface="Times New Roman"/>
                <a:ea typeface="Calibri"/>
                <a:cs typeface="Times New Roman"/>
              </a:rPr>
              <a:t>Уточнение способов доведения маркировки</a:t>
            </a:r>
            <a:r>
              <a:rPr lang="ru-RU" sz="1100" dirty="0">
                <a:effectLst/>
                <a:latin typeface="Times New Roman"/>
                <a:ea typeface="Calibri"/>
                <a:cs typeface="Times New Roman"/>
              </a:rPr>
              <a:t> в части терминов</a:t>
            </a:r>
            <a:br>
              <a:rPr lang="ru-RU" sz="1100" dirty="0">
                <a:effectLst/>
                <a:latin typeface="Times New Roman"/>
                <a:ea typeface="Calibri"/>
                <a:cs typeface="Times New Roman"/>
              </a:rPr>
            </a:br>
            <a:r>
              <a:rPr lang="ru-RU" sz="1100" dirty="0">
                <a:effectLst/>
                <a:latin typeface="Times New Roman"/>
                <a:ea typeface="Calibri"/>
                <a:cs typeface="Times New Roman"/>
              </a:rPr>
              <a:t>«</a:t>
            </a:r>
            <a:r>
              <a:rPr lang="ru-RU" sz="1100" dirty="0" err="1">
                <a:effectLst/>
                <a:latin typeface="Times New Roman"/>
                <a:ea typeface="Calibri"/>
                <a:cs typeface="Times New Roman"/>
              </a:rPr>
              <a:t>легкочитаемость</a:t>
            </a:r>
            <a:r>
              <a:rPr lang="ru-RU" sz="1100" dirty="0">
                <a:effectLst/>
                <a:latin typeface="Times New Roman"/>
                <a:ea typeface="Calibri"/>
                <a:cs typeface="Times New Roman"/>
              </a:rPr>
              <a:t>», «понятность» и др.</a:t>
            </a:r>
            <a:endParaRPr lang="ru-RU" sz="1100" dirty="0">
              <a:effectLst/>
              <a:latin typeface="Calibri"/>
              <a:ea typeface="Calibri"/>
              <a:cs typeface="Times New Roman"/>
            </a:endParaRPr>
          </a:p>
        </p:txBody>
      </p:sp>
      <p:sp>
        <p:nvSpPr>
          <p:cNvPr id="26" name="Прямоугольник 25"/>
          <p:cNvSpPr/>
          <p:nvPr/>
        </p:nvSpPr>
        <p:spPr>
          <a:xfrm>
            <a:off x="264920" y="3421763"/>
            <a:ext cx="8597068" cy="584775"/>
          </a:xfrm>
          <a:prstGeom prst="rect">
            <a:avLst/>
          </a:prstGeom>
          <a:solidFill>
            <a:srgbClr val="03295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ru-RU" sz="1600" b="1" i="1" dirty="0" smtClean="0">
                <a:solidFill>
                  <a:schemeClr val="bg1"/>
                </a:solidFill>
              </a:rPr>
              <a:t>ТР ТС 029/2011 «О безопасности пищевых добавок, ароматизаторов и технологических вспомогательных средств»</a:t>
            </a:r>
            <a:endParaRPr lang="ru-RU" sz="1600" b="1" i="1" dirty="0">
              <a:solidFill>
                <a:schemeClr val="bg1"/>
              </a:solidFill>
            </a:endParaRPr>
          </a:p>
        </p:txBody>
      </p:sp>
      <p:sp>
        <p:nvSpPr>
          <p:cNvPr id="27" name="Скругленный прямоугольник 26"/>
          <p:cNvSpPr/>
          <p:nvPr/>
        </p:nvSpPr>
        <p:spPr>
          <a:xfrm>
            <a:off x="435462" y="4180202"/>
            <a:ext cx="2171004" cy="810537"/>
          </a:xfrm>
          <a:prstGeom prst="roundRect">
            <a:avLst/>
          </a:prstGeom>
          <a:solidFill>
            <a:schemeClr val="accent2">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2</a:t>
            </a:r>
          </a:p>
          <a:p>
            <a:pPr algn="ctr">
              <a:spcAft>
                <a:spcPts val="0"/>
              </a:spcAft>
            </a:pPr>
            <a:r>
              <a:rPr lang="ru-RU" sz="1100" b="1" i="1" dirty="0" smtClean="0">
                <a:solidFill>
                  <a:srgbClr val="C00000"/>
                </a:solidFill>
                <a:ea typeface="Calibri"/>
                <a:cs typeface="Times New Roman" panose="02020603050405020304" pitchFamily="18" charset="0"/>
              </a:rPr>
              <a:t>Минздрав РК</a:t>
            </a:r>
          </a:p>
          <a:p>
            <a:pPr algn="ctr">
              <a:lnSpc>
                <a:spcPts val="1100"/>
              </a:lnSpc>
              <a:spcAft>
                <a:spcPts val="0"/>
              </a:spcAft>
            </a:pPr>
            <a:r>
              <a:rPr lang="ru-RU" sz="1100" b="1" i="1" dirty="0" smtClean="0">
                <a:solidFill>
                  <a:srgbClr val="002060"/>
                </a:solidFill>
                <a:ea typeface="Calibri"/>
                <a:cs typeface="Times New Roman" panose="02020603050405020304" pitchFamily="18" charset="0"/>
              </a:rPr>
              <a:t>(Подготовка первой редакции, проведение заседаний РГ)</a:t>
            </a:r>
            <a:endParaRPr lang="ru-RU" sz="1100" i="1" dirty="0">
              <a:solidFill>
                <a:srgbClr val="C00000"/>
              </a:solidFill>
              <a:ea typeface="Calibri"/>
              <a:cs typeface="Times New Roman" panose="02020603050405020304" pitchFamily="18" charset="0"/>
            </a:endParaRPr>
          </a:p>
        </p:txBody>
      </p:sp>
      <p:pic>
        <p:nvPicPr>
          <p:cNvPr id="28" name="Рисунок 27" descr="C:\Users\chagina\Desktop\untitled.pn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42644" y="4279841"/>
            <a:ext cx="285750" cy="190500"/>
          </a:xfrm>
          <a:prstGeom prst="rect">
            <a:avLst/>
          </a:prstGeom>
          <a:noFill/>
          <a:ln>
            <a:noFill/>
          </a:ln>
        </p:spPr>
      </p:pic>
      <p:pic>
        <p:nvPicPr>
          <p:cNvPr id="29" name="Рисунок 29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54535" y="2521890"/>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 name="Надпись 2"/>
          <p:cNvSpPr txBox="1">
            <a:spLocks noChangeArrowheads="1"/>
          </p:cNvSpPr>
          <p:nvPr/>
        </p:nvSpPr>
        <p:spPr bwMode="auto">
          <a:xfrm>
            <a:off x="3110653" y="4230743"/>
            <a:ext cx="5751334" cy="683082"/>
          </a:xfrm>
          <a:prstGeom prst="rect">
            <a:avLst/>
          </a:prstGeom>
          <a:solidFill>
            <a:schemeClr val="accent2">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a:effectLst/>
                <a:latin typeface="Times New Roman"/>
                <a:ea typeface="Calibri"/>
                <a:cs typeface="Times New Roman"/>
              </a:rPr>
              <a:t>Приведение в соответствие с ЕСТ</a:t>
            </a:r>
            <a:r>
              <a:rPr lang="ru-RU" sz="1100" dirty="0">
                <a:effectLst/>
                <a:latin typeface="Times New Roman"/>
                <a:ea typeface="Calibri"/>
                <a:cs typeface="Times New Roman"/>
              </a:rPr>
              <a:t>, в </a:t>
            </a:r>
            <a:r>
              <a:rPr lang="ru-RU" sz="1100" dirty="0" err="1">
                <a:effectLst/>
                <a:latin typeface="Times New Roman"/>
                <a:ea typeface="Calibri"/>
                <a:cs typeface="Times New Roman"/>
              </a:rPr>
              <a:t>т.ч</a:t>
            </a:r>
            <a:r>
              <a:rPr lang="ru-RU" sz="1100" dirty="0">
                <a:effectLst/>
                <a:latin typeface="Times New Roman"/>
                <a:ea typeface="Calibri"/>
                <a:cs typeface="Times New Roman"/>
              </a:rPr>
              <a:t>. по содержанию пищевых фосфатов в мясной продукции. </a:t>
            </a:r>
            <a:r>
              <a:rPr lang="ru-RU" sz="1100" b="1" dirty="0">
                <a:effectLst/>
                <a:latin typeface="Times New Roman"/>
                <a:ea typeface="Calibri"/>
                <a:cs typeface="Times New Roman"/>
              </a:rPr>
              <a:t>Дополнительные изменения </a:t>
            </a:r>
            <a:r>
              <a:rPr lang="ru-RU" sz="1100" dirty="0">
                <a:effectLst/>
                <a:latin typeface="Times New Roman"/>
                <a:ea typeface="Calibri"/>
                <a:cs typeface="Times New Roman"/>
              </a:rPr>
              <a:t>в ТР ТС 029/2012 по гармонизации </a:t>
            </a:r>
            <a:br>
              <a:rPr lang="ru-RU" sz="1100" dirty="0">
                <a:effectLst/>
                <a:latin typeface="Times New Roman"/>
                <a:ea typeface="Calibri"/>
                <a:cs typeface="Times New Roman"/>
              </a:rPr>
            </a:br>
            <a:r>
              <a:rPr lang="ru-RU" sz="1100" dirty="0">
                <a:effectLst/>
                <a:latin typeface="Times New Roman"/>
                <a:ea typeface="Calibri"/>
                <a:cs typeface="Times New Roman"/>
              </a:rPr>
              <a:t>с европейскими требованиями (представлены </a:t>
            </a:r>
            <a:r>
              <a:rPr lang="ru-RU" sz="1100" dirty="0" err="1">
                <a:effectLst/>
                <a:latin typeface="Times New Roman"/>
                <a:ea typeface="Calibri"/>
                <a:cs typeface="Times New Roman"/>
              </a:rPr>
              <a:t>Роспотребнадзором</a:t>
            </a:r>
            <a:r>
              <a:rPr lang="ru-RU" sz="1100" dirty="0">
                <a:effectLst/>
                <a:latin typeface="Times New Roman"/>
                <a:ea typeface="Calibri"/>
                <a:cs typeface="Times New Roman"/>
              </a:rPr>
              <a:t>).</a:t>
            </a:r>
            <a:endParaRPr lang="ru-RU" sz="1100" dirty="0">
              <a:effectLst/>
              <a:latin typeface="Calibri"/>
              <a:ea typeface="Calibri"/>
              <a:cs typeface="Times New Roman"/>
            </a:endParaRPr>
          </a:p>
        </p:txBody>
      </p:sp>
      <p:sp>
        <p:nvSpPr>
          <p:cNvPr id="31" name="Прямоугольник 30"/>
          <p:cNvSpPr/>
          <p:nvPr/>
        </p:nvSpPr>
        <p:spPr>
          <a:xfrm>
            <a:off x="554535" y="5182201"/>
            <a:ext cx="7594556" cy="338554"/>
          </a:xfrm>
          <a:prstGeom prst="rect">
            <a:avLst/>
          </a:prstGeom>
          <a:solidFill>
            <a:srgbClr val="03295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ru-RU" sz="1600" b="1" i="1" dirty="0" smtClean="0">
                <a:solidFill>
                  <a:schemeClr val="bg1"/>
                </a:solidFill>
              </a:rPr>
              <a:t>ТР ТС 015/2011 «О безопасности зерна»</a:t>
            </a:r>
            <a:endParaRPr lang="ru-RU" sz="1600" b="1" i="1" dirty="0">
              <a:solidFill>
                <a:schemeClr val="bg1"/>
              </a:solidFill>
            </a:endParaRPr>
          </a:p>
        </p:txBody>
      </p:sp>
      <p:sp>
        <p:nvSpPr>
          <p:cNvPr id="32" name="Скругленный прямоугольник 31"/>
          <p:cNvSpPr/>
          <p:nvPr/>
        </p:nvSpPr>
        <p:spPr>
          <a:xfrm>
            <a:off x="435462" y="5709904"/>
            <a:ext cx="2171004" cy="810537"/>
          </a:xfrm>
          <a:prstGeom prst="roundRect">
            <a:avLst/>
          </a:prstGeom>
          <a:solidFill>
            <a:schemeClr val="accent3">
              <a:lumMod val="40000"/>
              <a:lumOff val="6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1</a:t>
            </a:r>
          </a:p>
          <a:p>
            <a:pPr algn="ctr">
              <a:spcAft>
                <a:spcPts val="0"/>
              </a:spcAft>
            </a:pPr>
            <a:r>
              <a:rPr lang="ru-RU" sz="1100" b="1" i="1" dirty="0" smtClean="0">
                <a:solidFill>
                  <a:srgbClr val="C00000"/>
                </a:solidFill>
                <a:ea typeface="Calibri"/>
                <a:cs typeface="Times New Roman" panose="02020603050405020304" pitchFamily="18" charset="0"/>
              </a:rPr>
              <a:t>Минсельхоз РК</a:t>
            </a:r>
          </a:p>
          <a:p>
            <a:pPr algn="ctr">
              <a:lnSpc>
                <a:spcPts val="1100"/>
              </a:lnSpc>
              <a:spcAft>
                <a:spcPts val="0"/>
              </a:spcAft>
            </a:pPr>
            <a:r>
              <a:rPr lang="ru-RU" sz="1100" b="1" i="1" dirty="0" smtClean="0">
                <a:solidFill>
                  <a:srgbClr val="002060"/>
                </a:solidFill>
                <a:ea typeface="Calibri"/>
                <a:cs typeface="Times New Roman" panose="02020603050405020304" pitchFamily="18" charset="0"/>
              </a:rPr>
              <a:t>(Приняты Решением Совета Комиссии от 15.09.2017 № 101)</a:t>
            </a:r>
            <a:endParaRPr lang="ru-RU" sz="1100" i="1" dirty="0">
              <a:solidFill>
                <a:srgbClr val="C00000"/>
              </a:solidFill>
              <a:ea typeface="Calibri"/>
              <a:cs typeface="Times New Roman" panose="02020603050405020304" pitchFamily="18" charset="0"/>
            </a:endParaRPr>
          </a:p>
        </p:txBody>
      </p:sp>
      <p:sp>
        <p:nvSpPr>
          <p:cNvPr id="33" name="Надпись 2"/>
          <p:cNvSpPr txBox="1">
            <a:spLocks noChangeArrowheads="1"/>
          </p:cNvSpPr>
          <p:nvPr/>
        </p:nvSpPr>
        <p:spPr bwMode="auto">
          <a:xfrm>
            <a:off x="3092908" y="5793862"/>
            <a:ext cx="5751335" cy="321310"/>
          </a:xfrm>
          <a:prstGeom prst="rect">
            <a:avLst/>
          </a:prstGeom>
          <a:solidFill>
            <a:schemeClr val="accent3">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smtClean="0">
                <a:effectLst/>
                <a:latin typeface="Times New Roman"/>
                <a:ea typeface="Calibri"/>
                <a:cs typeface="Times New Roman"/>
              </a:rPr>
              <a:t>Уточнение содержания кадмия в семенах подсолнечника</a:t>
            </a:r>
            <a:endParaRPr lang="ru-RU" sz="1100" b="1" dirty="0">
              <a:effectLst/>
              <a:latin typeface="Calibri"/>
              <a:ea typeface="Calibri"/>
              <a:cs typeface="Times New Roman"/>
            </a:endParaRPr>
          </a:p>
        </p:txBody>
      </p:sp>
      <p:pic>
        <p:nvPicPr>
          <p:cNvPr id="34" name="Рисунок 33" descr="C:\Users\chagina\Desktop\untitled.pn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66678" y="5776415"/>
            <a:ext cx="285750" cy="190500"/>
          </a:xfrm>
          <a:prstGeom prst="rect">
            <a:avLst/>
          </a:prstGeom>
          <a:noFill/>
          <a:ln>
            <a:noFill/>
          </a:ln>
        </p:spPr>
      </p:pic>
      <p:sp>
        <p:nvSpPr>
          <p:cNvPr id="2" name="TextBox 1"/>
          <p:cNvSpPr txBox="1"/>
          <p:nvPr/>
        </p:nvSpPr>
        <p:spPr>
          <a:xfrm>
            <a:off x="2691924" y="2024856"/>
            <a:ext cx="2777383" cy="257369"/>
          </a:xfrm>
          <a:prstGeom prst="rect">
            <a:avLst/>
          </a:prstGeom>
          <a:noFill/>
        </p:spPr>
        <p:txBody>
          <a:bodyPr wrap="square" lIns="36000" tIns="36000" rIns="36000" bIns="36000" rtlCol="0" anchor="ctr">
            <a:spAutoFit/>
          </a:bodyPr>
          <a:lstStyle/>
          <a:p>
            <a:r>
              <a:rPr lang="ru-RU" sz="1200" b="1" i="1" dirty="0" smtClean="0">
                <a:solidFill>
                  <a:srgbClr val="C00000"/>
                </a:solidFill>
                <a:latin typeface="+mj-lt"/>
              </a:rPr>
              <a:t>Вступление в силу с 26 декабря 2018 г. </a:t>
            </a:r>
            <a:r>
              <a:rPr lang="ru-RU" sz="1200" dirty="0" smtClean="0">
                <a:latin typeface="+mj-lt"/>
              </a:rPr>
              <a:t> </a:t>
            </a:r>
            <a:endParaRPr lang="ru-RU" sz="1200" dirty="0">
              <a:latin typeface="+mj-lt"/>
            </a:endParaRPr>
          </a:p>
        </p:txBody>
      </p:sp>
      <p:sp>
        <p:nvSpPr>
          <p:cNvPr id="35" name="TextBox 34"/>
          <p:cNvSpPr txBox="1"/>
          <p:nvPr/>
        </p:nvSpPr>
        <p:spPr>
          <a:xfrm>
            <a:off x="2691924" y="6263072"/>
            <a:ext cx="2623560" cy="257369"/>
          </a:xfrm>
          <a:prstGeom prst="rect">
            <a:avLst/>
          </a:prstGeom>
          <a:noFill/>
        </p:spPr>
        <p:txBody>
          <a:bodyPr wrap="square" lIns="36000" tIns="36000" rIns="36000" bIns="36000" rtlCol="0" anchor="ctr">
            <a:spAutoFit/>
          </a:bodyPr>
          <a:lstStyle/>
          <a:p>
            <a:r>
              <a:rPr lang="ru-RU" sz="1200" b="1" i="1" dirty="0" smtClean="0">
                <a:solidFill>
                  <a:srgbClr val="C00000"/>
                </a:solidFill>
                <a:latin typeface="+mj-lt"/>
              </a:rPr>
              <a:t>Вступление в силу с 16 июля 2018 г. </a:t>
            </a:r>
            <a:r>
              <a:rPr lang="ru-RU" sz="1200" dirty="0" smtClean="0">
                <a:latin typeface="+mj-lt"/>
              </a:rPr>
              <a:t> </a:t>
            </a:r>
            <a:endParaRPr lang="ru-RU" sz="1200" dirty="0">
              <a:latin typeface="+mj-lt"/>
            </a:endParaRPr>
          </a:p>
        </p:txBody>
      </p:sp>
    </p:spTree>
    <p:extLst>
      <p:ext uri="{BB962C8B-B14F-4D97-AF65-F5344CB8AC3E}">
        <p14:creationId xmlns:p14="http://schemas.microsoft.com/office/powerpoint/2010/main" xmlns="" val="375657413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2" descr="Emblem of the Eurasian Economic Union.svg"/>
          <p:cNvPicPr>
            <a:picLocks noChangeAspect="1" noChangeArrowheads="1"/>
          </p:cNvPicPr>
          <p:nvPr/>
        </p:nvPicPr>
        <p:blipFill>
          <a:blip r:embed="rId3"/>
          <a:srcRect/>
          <a:stretch>
            <a:fillRect/>
          </a:stretch>
        </p:blipFill>
        <p:spPr bwMode="auto">
          <a:xfrm>
            <a:off x="8081963" y="449263"/>
            <a:ext cx="908050" cy="587375"/>
          </a:xfrm>
          <a:prstGeom prst="rect">
            <a:avLst/>
          </a:prstGeom>
          <a:solidFill>
            <a:schemeClr val="bg1"/>
          </a:solidFill>
          <a:ln w="9525">
            <a:noFill/>
            <a:miter lim="800000"/>
            <a:headEnd/>
            <a:tailEnd/>
          </a:ln>
        </p:spPr>
      </p:pic>
      <p:sp>
        <p:nvSpPr>
          <p:cNvPr id="10" name="Прямоугольник 9"/>
          <p:cNvSpPr/>
          <p:nvPr/>
        </p:nvSpPr>
        <p:spPr>
          <a:xfrm>
            <a:off x="1223340" y="88639"/>
            <a:ext cx="7743918" cy="560794"/>
          </a:xfrm>
          <a:prstGeom prst="rect">
            <a:avLst/>
          </a:prstGeom>
          <a:no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anchor="ctr"/>
          <a:lstStyle/>
          <a:p>
            <a:pPr algn="ctr" fontAlgn="auto">
              <a:spcBef>
                <a:spcPts val="0"/>
              </a:spcBef>
              <a:spcAft>
                <a:spcPts val="0"/>
              </a:spcAft>
              <a:defRPr/>
            </a:pPr>
            <a:r>
              <a:rPr lang="ru-RU" sz="16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Изменения в технические регламенты ЕАЭС </a:t>
            </a:r>
          </a:p>
          <a:p>
            <a:pPr algn="ctr" fontAlgn="auto">
              <a:spcBef>
                <a:spcPts val="0"/>
              </a:spcBef>
              <a:spcAft>
                <a:spcPts val="0"/>
              </a:spcAft>
              <a:defRPr/>
            </a:pPr>
            <a:r>
              <a:rPr lang="ru-RU" sz="1600" b="1" dirty="0" smtClean="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 пищевую продукцию </a:t>
            </a:r>
            <a:endParaRPr lang="ru-RU" sz="1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Прямоугольник 4"/>
          <p:cNvSpPr/>
          <p:nvPr/>
        </p:nvSpPr>
        <p:spPr>
          <a:xfrm>
            <a:off x="566678" y="934941"/>
            <a:ext cx="7594556" cy="338554"/>
          </a:xfrm>
          <a:prstGeom prst="rect">
            <a:avLst/>
          </a:prstGeom>
          <a:solidFill>
            <a:srgbClr val="03295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ru-RU" sz="1600" b="1" i="1" dirty="0" smtClean="0">
                <a:solidFill>
                  <a:schemeClr val="bg1"/>
                </a:solidFill>
              </a:rPr>
              <a:t>ТР ТС 024/2011 «Технический регламент на масложировую продукцию»</a:t>
            </a:r>
            <a:endParaRPr lang="ru-RU" sz="1600" b="1" i="1" dirty="0">
              <a:solidFill>
                <a:schemeClr val="bg1"/>
              </a:solidFill>
            </a:endParaRPr>
          </a:p>
        </p:txBody>
      </p:sp>
      <p:sp>
        <p:nvSpPr>
          <p:cNvPr id="6" name="Надпись 2"/>
          <p:cNvSpPr txBox="1">
            <a:spLocks noChangeArrowheads="1"/>
          </p:cNvSpPr>
          <p:nvPr/>
        </p:nvSpPr>
        <p:spPr bwMode="auto">
          <a:xfrm>
            <a:off x="3078163" y="1626716"/>
            <a:ext cx="5741097" cy="479609"/>
          </a:xfrm>
          <a:prstGeom prst="rect">
            <a:avLst/>
          </a:prstGeom>
          <a:solidFill>
            <a:schemeClr val="accent2">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a:effectLst/>
                <a:latin typeface="Times New Roman"/>
                <a:ea typeface="Calibri"/>
                <a:cs typeface="Times New Roman"/>
              </a:rPr>
              <a:t>Уточнение отдельных положений </a:t>
            </a:r>
            <a:r>
              <a:rPr lang="ru-RU" sz="1100" dirty="0">
                <a:effectLst/>
                <a:latin typeface="Times New Roman"/>
                <a:ea typeface="Calibri"/>
                <a:cs typeface="Times New Roman"/>
              </a:rPr>
              <a:t>ТР, в </a:t>
            </a:r>
            <a:r>
              <a:rPr lang="ru-RU" sz="1100" dirty="0" err="1">
                <a:effectLst/>
                <a:latin typeface="Times New Roman"/>
                <a:ea typeface="Calibri"/>
                <a:cs typeface="Times New Roman"/>
              </a:rPr>
              <a:t>т.ч</a:t>
            </a:r>
            <a:r>
              <a:rPr lang="ru-RU" sz="1100" dirty="0">
                <a:effectLst/>
                <a:latin typeface="Times New Roman"/>
                <a:ea typeface="Calibri"/>
                <a:cs typeface="Times New Roman"/>
              </a:rPr>
              <a:t>. в части транспортировки растительных масел наливом</a:t>
            </a:r>
            <a:endParaRPr lang="ru-RU" sz="1100" dirty="0">
              <a:effectLst/>
              <a:latin typeface="Calibri"/>
              <a:ea typeface="Calibri"/>
              <a:cs typeface="Times New Roman"/>
            </a:endParaRPr>
          </a:p>
        </p:txBody>
      </p:sp>
      <p:sp>
        <p:nvSpPr>
          <p:cNvPr id="7" name="Скругленный прямоугольник 6"/>
          <p:cNvSpPr/>
          <p:nvPr/>
        </p:nvSpPr>
        <p:spPr>
          <a:xfrm>
            <a:off x="566678" y="1487237"/>
            <a:ext cx="2171004" cy="810537"/>
          </a:xfrm>
          <a:prstGeom prst="roundRect">
            <a:avLst/>
          </a:prstGeom>
          <a:solidFill>
            <a:schemeClr val="accent2">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2</a:t>
            </a:r>
          </a:p>
          <a:p>
            <a:pPr algn="ctr">
              <a:spcAft>
                <a:spcPts val="0"/>
              </a:spcAft>
            </a:pPr>
            <a:r>
              <a:rPr lang="ru-RU" sz="1100" b="1" i="1" dirty="0" smtClean="0">
                <a:solidFill>
                  <a:srgbClr val="C00000"/>
                </a:solidFill>
                <a:ea typeface="Calibri"/>
                <a:cs typeface="Times New Roman" panose="02020603050405020304" pitchFamily="18" charset="0"/>
              </a:rPr>
              <a:t>Минсельхоз РФ</a:t>
            </a:r>
          </a:p>
          <a:p>
            <a:pPr algn="ctr">
              <a:lnSpc>
                <a:spcPts val="1100"/>
              </a:lnSpc>
              <a:spcAft>
                <a:spcPts val="0"/>
              </a:spcAft>
            </a:pPr>
            <a:r>
              <a:rPr lang="ru-RU" sz="1100" b="1" i="1" dirty="0" smtClean="0">
                <a:solidFill>
                  <a:srgbClr val="002060"/>
                </a:solidFill>
                <a:ea typeface="Calibri"/>
                <a:cs typeface="Times New Roman" panose="02020603050405020304" pitchFamily="18" charset="0"/>
              </a:rPr>
              <a:t>(Подготовка первой редакции)</a:t>
            </a:r>
            <a:endParaRPr lang="ru-RU" sz="1100" i="1" dirty="0">
              <a:solidFill>
                <a:srgbClr val="C00000"/>
              </a:solidFill>
              <a:ea typeface="Calibri"/>
              <a:cs typeface="Times New Roman" panose="02020603050405020304" pitchFamily="18" charset="0"/>
            </a:endParaRPr>
          </a:p>
        </p:txBody>
      </p:sp>
      <p:pic>
        <p:nvPicPr>
          <p:cNvPr id="8" name="Рисунок 29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83493" y="1542580"/>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Прямоугольник 8"/>
          <p:cNvSpPr/>
          <p:nvPr/>
        </p:nvSpPr>
        <p:spPr>
          <a:xfrm>
            <a:off x="566678" y="2515915"/>
            <a:ext cx="7594556" cy="338554"/>
          </a:xfrm>
          <a:prstGeom prst="rect">
            <a:avLst/>
          </a:prstGeom>
          <a:solidFill>
            <a:srgbClr val="03295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defRPr/>
            </a:pPr>
            <a:r>
              <a:rPr lang="ru-RU" sz="1600" b="1" i="1" dirty="0" smtClean="0">
                <a:solidFill>
                  <a:schemeClr val="bg1"/>
                </a:solidFill>
              </a:rPr>
              <a:t>ТР ТС 033/2011 «О безопасности молока и молочной продукции»</a:t>
            </a:r>
            <a:endParaRPr lang="ru-RU" sz="1600" b="1" i="1" dirty="0">
              <a:solidFill>
                <a:schemeClr val="bg1"/>
              </a:solidFill>
            </a:endParaRPr>
          </a:p>
        </p:txBody>
      </p:sp>
      <p:sp>
        <p:nvSpPr>
          <p:cNvPr id="11" name="Скругленный прямоугольник 10"/>
          <p:cNvSpPr/>
          <p:nvPr/>
        </p:nvSpPr>
        <p:spPr>
          <a:xfrm>
            <a:off x="566678" y="3034025"/>
            <a:ext cx="2171004" cy="810537"/>
          </a:xfrm>
          <a:prstGeom prst="roundRect">
            <a:avLst/>
          </a:prstGeom>
          <a:solidFill>
            <a:schemeClr val="accent3">
              <a:lumMod val="40000"/>
              <a:lumOff val="6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lnSpc>
                <a:spcPts val="1100"/>
              </a:lnSpc>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a:t>
            </a:r>
          </a:p>
          <a:p>
            <a:pPr algn="ctr">
              <a:lnSpc>
                <a:spcPts val="1100"/>
              </a:lnSpc>
              <a:spcAft>
                <a:spcPts val="0"/>
              </a:spcAft>
            </a:pPr>
            <a:r>
              <a:rPr lang="ru-RU" sz="1100" b="1" i="1" dirty="0" smtClean="0">
                <a:solidFill>
                  <a:srgbClr val="002060"/>
                </a:solidFill>
                <a:ea typeface="Calibri"/>
                <a:cs typeface="Times New Roman" panose="02020603050405020304" pitchFamily="18" charset="0"/>
              </a:rPr>
              <a:t>инициативные</a:t>
            </a:r>
          </a:p>
          <a:p>
            <a:pPr algn="ctr">
              <a:spcAft>
                <a:spcPts val="0"/>
              </a:spcAft>
            </a:pPr>
            <a:r>
              <a:rPr lang="ru-RU" sz="1100" b="1" i="1" dirty="0" smtClean="0">
                <a:solidFill>
                  <a:srgbClr val="C00000"/>
                </a:solidFill>
                <a:ea typeface="Calibri"/>
                <a:cs typeface="Times New Roman" panose="02020603050405020304" pitchFamily="18" charset="0"/>
              </a:rPr>
              <a:t>Минсельхоз РФ</a:t>
            </a:r>
          </a:p>
          <a:p>
            <a:pPr algn="ctr">
              <a:lnSpc>
                <a:spcPts val="1100"/>
              </a:lnSpc>
              <a:spcAft>
                <a:spcPts val="0"/>
              </a:spcAft>
            </a:pPr>
            <a:r>
              <a:rPr lang="ru-RU" sz="1100" b="1" i="1" dirty="0">
                <a:solidFill>
                  <a:srgbClr val="002060"/>
                </a:solidFill>
                <a:ea typeface="Calibri"/>
                <a:cs typeface="Times New Roman" panose="02020603050405020304" pitchFamily="18" charset="0"/>
              </a:rPr>
              <a:t>(Приняты Решением Совета Комиссии от </a:t>
            </a:r>
            <a:r>
              <a:rPr lang="ru-RU" sz="1100" b="1" i="1" dirty="0" smtClean="0">
                <a:solidFill>
                  <a:srgbClr val="002060"/>
                </a:solidFill>
                <a:ea typeface="Calibri"/>
                <a:cs typeface="Times New Roman" panose="02020603050405020304" pitchFamily="18" charset="0"/>
              </a:rPr>
              <a:t>10.11.2017 </a:t>
            </a:r>
            <a:r>
              <a:rPr lang="ru-RU" sz="1100" b="1" i="1" dirty="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102)</a:t>
            </a:r>
            <a:endParaRPr lang="ru-RU" sz="1100" i="1" dirty="0">
              <a:solidFill>
                <a:srgbClr val="C00000"/>
              </a:solidFill>
              <a:ea typeface="Calibri"/>
              <a:cs typeface="Times New Roman" panose="02020603050405020304" pitchFamily="18" charset="0"/>
            </a:endParaRPr>
          </a:p>
        </p:txBody>
      </p:sp>
      <p:pic>
        <p:nvPicPr>
          <p:cNvPr id="12" name="Рисунок 29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09731" y="3140643"/>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Надпись 2"/>
          <p:cNvSpPr txBox="1">
            <a:spLocks noChangeArrowheads="1"/>
          </p:cNvSpPr>
          <p:nvPr/>
        </p:nvSpPr>
        <p:spPr bwMode="auto">
          <a:xfrm>
            <a:off x="3078162" y="3060493"/>
            <a:ext cx="5730874" cy="496850"/>
          </a:xfrm>
          <a:prstGeom prst="rect">
            <a:avLst/>
          </a:prstGeom>
          <a:solidFill>
            <a:schemeClr val="accent3">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a:effectLst/>
                <a:latin typeface="Times New Roman"/>
                <a:ea typeface="Calibri"/>
                <a:cs typeface="Times New Roman"/>
              </a:rPr>
              <a:t>Корректировка понятийного аппарата</a:t>
            </a:r>
            <a:r>
              <a:rPr lang="ru-RU" sz="1100" dirty="0">
                <a:effectLst/>
                <a:latin typeface="Times New Roman"/>
                <a:ea typeface="Calibri"/>
                <a:cs typeface="Times New Roman"/>
              </a:rPr>
              <a:t> и установление дополнительных требований </a:t>
            </a:r>
            <a:br>
              <a:rPr lang="ru-RU" sz="1100" dirty="0">
                <a:effectLst/>
                <a:latin typeface="Times New Roman"/>
                <a:ea typeface="Calibri"/>
                <a:cs typeface="Times New Roman"/>
              </a:rPr>
            </a:br>
            <a:r>
              <a:rPr lang="ru-RU" sz="1100" dirty="0">
                <a:effectLst/>
                <a:latin typeface="Times New Roman"/>
                <a:ea typeface="Calibri"/>
                <a:cs typeface="Times New Roman"/>
              </a:rPr>
              <a:t>к маркировке </a:t>
            </a:r>
            <a:r>
              <a:rPr lang="ru-RU" sz="1100" dirty="0" err="1">
                <a:effectLst/>
                <a:latin typeface="Times New Roman"/>
                <a:ea typeface="Calibri"/>
                <a:cs typeface="Times New Roman"/>
              </a:rPr>
              <a:t>молокосодержащих</a:t>
            </a:r>
            <a:r>
              <a:rPr lang="ru-RU" sz="1100" dirty="0">
                <a:effectLst/>
                <a:latin typeface="Times New Roman"/>
                <a:ea typeface="Calibri"/>
                <a:cs typeface="Times New Roman"/>
              </a:rPr>
              <a:t> продуктов, в </a:t>
            </a:r>
            <a:r>
              <a:rPr lang="ru-RU" sz="1100" dirty="0" err="1">
                <a:effectLst/>
                <a:latin typeface="Times New Roman"/>
                <a:ea typeface="Calibri"/>
                <a:cs typeface="Times New Roman"/>
              </a:rPr>
              <a:t>т.ч</a:t>
            </a:r>
            <a:r>
              <a:rPr lang="ru-RU" sz="1100" dirty="0">
                <a:effectLst/>
                <a:latin typeface="Times New Roman"/>
                <a:ea typeface="Calibri"/>
                <a:cs typeface="Times New Roman"/>
              </a:rPr>
              <a:t>. с заменителем молочного жира</a:t>
            </a:r>
            <a:endParaRPr lang="ru-RU" sz="1100" dirty="0">
              <a:effectLst/>
              <a:latin typeface="Calibri"/>
              <a:ea typeface="Calibri"/>
              <a:cs typeface="Times New Roman"/>
            </a:endParaRPr>
          </a:p>
        </p:txBody>
      </p:sp>
      <p:sp>
        <p:nvSpPr>
          <p:cNvPr id="16" name="Скругленный прямоугольник 15"/>
          <p:cNvSpPr/>
          <p:nvPr/>
        </p:nvSpPr>
        <p:spPr>
          <a:xfrm>
            <a:off x="566678" y="3999699"/>
            <a:ext cx="2171004" cy="810537"/>
          </a:xfrm>
          <a:prstGeom prst="roundRect">
            <a:avLst/>
          </a:prstGeom>
          <a:solidFill>
            <a:schemeClr val="accent3">
              <a:lumMod val="40000"/>
              <a:lumOff val="6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lnSpc>
                <a:spcPts val="1100"/>
              </a:lnSpc>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a:t>
            </a:r>
          </a:p>
          <a:p>
            <a:pPr algn="ctr">
              <a:lnSpc>
                <a:spcPts val="1100"/>
              </a:lnSpc>
              <a:spcAft>
                <a:spcPts val="0"/>
              </a:spcAft>
            </a:pPr>
            <a:r>
              <a:rPr lang="ru-RU" sz="1100" b="1" i="1" dirty="0" smtClean="0">
                <a:solidFill>
                  <a:srgbClr val="002060"/>
                </a:solidFill>
                <a:ea typeface="Calibri"/>
                <a:cs typeface="Times New Roman" panose="02020603050405020304" pitchFamily="18" charset="0"/>
              </a:rPr>
              <a:t>инициативные</a:t>
            </a:r>
          </a:p>
          <a:p>
            <a:pPr algn="ctr">
              <a:spcAft>
                <a:spcPts val="0"/>
              </a:spcAft>
            </a:pPr>
            <a:r>
              <a:rPr lang="ru-RU" sz="1100" b="1" i="1" dirty="0" smtClean="0">
                <a:solidFill>
                  <a:srgbClr val="C00000"/>
                </a:solidFill>
                <a:ea typeface="Calibri"/>
                <a:cs typeface="Times New Roman" panose="02020603050405020304" pitchFamily="18" charset="0"/>
              </a:rPr>
              <a:t>Минсельхоз РК</a:t>
            </a:r>
          </a:p>
          <a:p>
            <a:pPr algn="ctr">
              <a:lnSpc>
                <a:spcPts val="1100"/>
              </a:lnSpc>
              <a:spcAft>
                <a:spcPts val="0"/>
              </a:spcAft>
            </a:pPr>
            <a:r>
              <a:rPr lang="ru-RU" sz="1100" b="1" i="1" dirty="0">
                <a:solidFill>
                  <a:srgbClr val="002060"/>
                </a:solidFill>
                <a:ea typeface="Calibri"/>
                <a:cs typeface="Times New Roman" panose="02020603050405020304" pitchFamily="18" charset="0"/>
              </a:rPr>
              <a:t>(Приняты Решением Совета Комиссии от </a:t>
            </a:r>
            <a:r>
              <a:rPr lang="ru-RU" sz="1100" b="1" i="1" dirty="0" smtClean="0">
                <a:solidFill>
                  <a:srgbClr val="002060"/>
                </a:solidFill>
                <a:ea typeface="Calibri"/>
                <a:cs typeface="Times New Roman" panose="02020603050405020304" pitchFamily="18" charset="0"/>
              </a:rPr>
              <a:t>20.12.2017 </a:t>
            </a:r>
            <a:r>
              <a:rPr lang="ru-RU" sz="1100" b="1" i="1" dirty="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86)</a:t>
            </a:r>
            <a:endParaRPr lang="ru-RU" sz="1100" i="1" dirty="0">
              <a:solidFill>
                <a:srgbClr val="C00000"/>
              </a:solidFill>
              <a:ea typeface="Calibri"/>
              <a:cs typeface="Times New Roman" panose="02020603050405020304" pitchFamily="18" charset="0"/>
            </a:endParaRPr>
          </a:p>
        </p:txBody>
      </p:sp>
      <p:sp>
        <p:nvSpPr>
          <p:cNvPr id="18" name="Поле 289"/>
          <p:cNvSpPr txBox="1"/>
          <p:nvPr/>
        </p:nvSpPr>
        <p:spPr>
          <a:xfrm>
            <a:off x="3078163" y="3999699"/>
            <a:ext cx="5730874" cy="520328"/>
          </a:xfrm>
          <a:prstGeom prst="rect">
            <a:avLst/>
          </a:prstGeom>
          <a:solidFill>
            <a:schemeClr val="accent3">
              <a:lumMod val="40000"/>
              <a:lumOff val="60000"/>
            </a:schemeClr>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15000"/>
              </a:lnSpc>
              <a:spcAft>
                <a:spcPts val="0"/>
              </a:spcAft>
            </a:pPr>
            <a:r>
              <a:rPr lang="ru-RU" sz="1100" b="1" dirty="0">
                <a:effectLst/>
                <a:latin typeface="Times New Roman"/>
                <a:ea typeface="Calibri"/>
                <a:cs typeface="Times New Roman"/>
              </a:rPr>
              <a:t>Увеличение переходного периода </a:t>
            </a:r>
            <a:r>
              <a:rPr lang="ru-RU" sz="1100" dirty="0">
                <a:effectLst/>
                <a:latin typeface="Times New Roman"/>
                <a:ea typeface="Calibri"/>
                <a:cs typeface="Times New Roman"/>
              </a:rPr>
              <a:t>до 31 декабря 2019 г. </a:t>
            </a:r>
            <a:r>
              <a:rPr lang="ru-RU" sz="1100" b="1" dirty="0">
                <a:latin typeface="Times New Roman"/>
                <a:ea typeface="Calibri"/>
                <a:cs typeface="Times New Roman"/>
              </a:rPr>
              <a:t>для Республики </a:t>
            </a:r>
            <a:r>
              <a:rPr lang="ru-RU" sz="1100" b="1" dirty="0" smtClean="0">
                <a:latin typeface="Times New Roman"/>
                <a:ea typeface="Calibri"/>
                <a:cs typeface="Times New Roman"/>
              </a:rPr>
              <a:t>Казахстан </a:t>
            </a:r>
            <a:r>
              <a:rPr lang="ru-RU" sz="1100" dirty="0" smtClean="0">
                <a:latin typeface="Times New Roman"/>
                <a:ea typeface="Calibri"/>
                <a:cs typeface="Times New Roman"/>
              </a:rPr>
              <a:t>по </a:t>
            </a:r>
            <a:r>
              <a:rPr lang="ru-RU" sz="1100" dirty="0">
                <a:effectLst/>
                <a:latin typeface="Times New Roman"/>
                <a:ea typeface="Calibri"/>
                <a:cs typeface="Times New Roman"/>
              </a:rPr>
              <a:t>содержанию микроорганизмов и соматических клеток в сыром </a:t>
            </a:r>
            <a:r>
              <a:rPr lang="ru-RU" sz="1100" dirty="0" smtClean="0">
                <a:effectLst/>
                <a:latin typeface="Times New Roman"/>
                <a:ea typeface="Calibri"/>
                <a:cs typeface="Times New Roman"/>
              </a:rPr>
              <a:t>молоке</a:t>
            </a:r>
            <a:endParaRPr lang="ru-RU" sz="1100" dirty="0">
              <a:effectLst/>
              <a:ea typeface="Calibri"/>
              <a:cs typeface="Times New Roman"/>
            </a:endParaRPr>
          </a:p>
        </p:txBody>
      </p:sp>
      <p:sp>
        <p:nvSpPr>
          <p:cNvPr id="19" name="Скругленный прямоугольник 18"/>
          <p:cNvSpPr/>
          <p:nvPr/>
        </p:nvSpPr>
        <p:spPr>
          <a:xfrm>
            <a:off x="566678" y="4965375"/>
            <a:ext cx="2171004" cy="810537"/>
          </a:xfrm>
          <a:prstGeom prst="roundRect">
            <a:avLst/>
          </a:prstGeom>
          <a:solidFill>
            <a:schemeClr val="accent5">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lnSpc>
                <a:spcPts val="1100"/>
              </a:lnSpc>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1 </a:t>
            </a:r>
          </a:p>
          <a:p>
            <a:pPr algn="ctr">
              <a:lnSpc>
                <a:spcPts val="1100"/>
              </a:lnSpc>
              <a:spcAft>
                <a:spcPts val="0"/>
              </a:spcAft>
            </a:pPr>
            <a:r>
              <a:rPr lang="ru-RU" sz="1100" b="1" i="1" dirty="0" smtClean="0">
                <a:solidFill>
                  <a:srgbClr val="C00000"/>
                </a:solidFill>
                <a:ea typeface="Calibri"/>
                <a:cs typeface="Times New Roman" panose="02020603050405020304" pitchFamily="18" charset="0"/>
              </a:rPr>
              <a:t>Минсельхоз РФ</a:t>
            </a:r>
          </a:p>
          <a:p>
            <a:pPr algn="ctr">
              <a:lnSpc>
                <a:spcPts val="1100"/>
              </a:lnSpc>
              <a:spcAft>
                <a:spcPts val="0"/>
              </a:spcAft>
            </a:pPr>
            <a:r>
              <a:rPr lang="ru-RU" sz="1100" b="1" i="1" dirty="0" smtClean="0">
                <a:solidFill>
                  <a:srgbClr val="002060"/>
                </a:solidFill>
                <a:ea typeface="Calibri"/>
                <a:cs typeface="Times New Roman" panose="02020603050405020304" pitchFamily="18" charset="0"/>
              </a:rPr>
              <a:t>(Проведение ВГС)</a:t>
            </a:r>
            <a:endParaRPr lang="ru-RU" sz="1100" i="1" dirty="0">
              <a:solidFill>
                <a:srgbClr val="C00000"/>
              </a:solidFill>
              <a:ea typeface="Calibri"/>
              <a:cs typeface="Times New Roman" panose="02020603050405020304" pitchFamily="18" charset="0"/>
            </a:endParaRPr>
          </a:p>
        </p:txBody>
      </p:sp>
      <p:pic>
        <p:nvPicPr>
          <p:cNvPr id="20" name="Рисунок 29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83493" y="5123267"/>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Рисунок 20" descr="C:\Users\chagina\Desktop\untitled.pn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83493" y="4118792"/>
            <a:ext cx="285750" cy="190500"/>
          </a:xfrm>
          <a:prstGeom prst="rect">
            <a:avLst/>
          </a:prstGeom>
          <a:noFill/>
          <a:ln>
            <a:noFill/>
          </a:ln>
        </p:spPr>
      </p:pic>
      <p:sp>
        <p:nvSpPr>
          <p:cNvPr id="22" name="Надпись 2"/>
          <p:cNvSpPr txBox="1">
            <a:spLocks noChangeArrowheads="1"/>
          </p:cNvSpPr>
          <p:nvPr/>
        </p:nvSpPr>
        <p:spPr bwMode="auto">
          <a:xfrm>
            <a:off x="3078163" y="5086913"/>
            <a:ext cx="5741097" cy="511810"/>
          </a:xfrm>
          <a:prstGeom prst="rect">
            <a:avLst/>
          </a:prstGeom>
          <a:solidFill>
            <a:schemeClr val="accent5">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algn="just">
              <a:lnSpc>
                <a:spcPct val="115000"/>
              </a:lnSpc>
              <a:spcAft>
                <a:spcPts val="0"/>
              </a:spcAft>
            </a:pPr>
            <a:r>
              <a:rPr lang="ru-RU" sz="1100" b="1" dirty="0">
                <a:effectLst/>
                <a:latin typeface="Times New Roman"/>
                <a:ea typeface="Calibri"/>
                <a:cs typeface="Times New Roman"/>
              </a:rPr>
              <a:t>Установление идентификационных показателей</a:t>
            </a:r>
            <a:r>
              <a:rPr lang="ru-RU" sz="1100" dirty="0">
                <a:effectLst/>
                <a:latin typeface="Times New Roman"/>
                <a:ea typeface="Calibri"/>
                <a:cs typeface="Times New Roman"/>
              </a:rPr>
              <a:t> и требований безопасности </a:t>
            </a:r>
            <a:r>
              <a:rPr lang="ru-RU" sz="1100" b="1" dirty="0">
                <a:effectLst/>
                <a:latin typeface="Times New Roman"/>
                <a:ea typeface="Calibri"/>
                <a:cs typeface="Times New Roman"/>
              </a:rPr>
              <a:t>восстановленного молока</a:t>
            </a:r>
            <a:r>
              <a:rPr lang="ru-RU" sz="1100" dirty="0">
                <a:effectLst/>
                <a:latin typeface="Times New Roman"/>
                <a:ea typeface="Calibri"/>
                <a:cs typeface="Times New Roman"/>
              </a:rPr>
              <a:t>, расфасованного в потребительскую тару</a:t>
            </a:r>
            <a:endParaRPr lang="ru-RU" sz="1100" dirty="0">
              <a:effectLst/>
              <a:latin typeface="Calibri"/>
              <a:ea typeface="Calibri"/>
              <a:cs typeface="Times New Roman"/>
            </a:endParaRPr>
          </a:p>
        </p:txBody>
      </p:sp>
      <p:sp>
        <p:nvSpPr>
          <p:cNvPr id="23" name="Скругленный прямоугольник 22"/>
          <p:cNvSpPr/>
          <p:nvPr/>
        </p:nvSpPr>
        <p:spPr>
          <a:xfrm>
            <a:off x="566678" y="5913959"/>
            <a:ext cx="2171004" cy="810537"/>
          </a:xfrm>
          <a:prstGeom prst="roundRect">
            <a:avLst/>
          </a:prstGeom>
          <a:solidFill>
            <a:schemeClr val="accent5">
              <a:lumMod val="20000"/>
              <a:lumOff val="80000"/>
            </a:schemeClr>
          </a:solidFill>
          <a:ln w="9525">
            <a:solidFill>
              <a:srgbClr val="002060"/>
            </a:solidFill>
          </a:ln>
        </p:spPr>
        <p:style>
          <a:lnRef idx="1">
            <a:schemeClr val="accent1"/>
          </a:lnRef>
          <a:fillRef idx="3">
            <a:schemeClr val="accent1"/>
          </a:fillRef>
          <a:effectRef idx="2">
            <a:schemeClr val="accent1"/>
          </a:effectRef>
          <a:fontRef idx="minor">
            <a:schemeClr val="lt1"/>
          </a:fontRef>
        </p:style>
        <p:txBody>
          <a:bodyPr lIns="36000" rIns="36000" rtlCol="0" anchor="ctr"/>
          <a:lstStyle/>
          <a:p>
            <a:pPr algn="ctr">
              <a:lnSpc>
                <a:spcPts val="1100"/>
              </a:lnSpc>
              <a:spcAft>
                <a:spcPts val="0"/>
              </a:spcAft>
            </a:pPr>
            <a:r>
              <a:rPr lang="ru-RU" sz="1100" b="1" dirty="0" smtClean="0">
                <a:solidFill>
                  <a:srgbClr val="002060"/>
                </a:solidFill>
                <a:ea typeface="Calibri"/>
                <a:cs typeface="Times New Roman" panose="02020603050405020304" pitchFamily="18" charset="0"/>
              </a:rPr>
              <a:t> </a:t>
            </a:r>
            <a:r>
              <a:rPr lang="ru-RU" sz="1100" b="1" i="1" dirty="0" smtClean="0">
                <a:solidFill>
                  <a:srgbClr val="002060"/>
                </a:solidFill>
                <a:ea typeface="Calibri"/>
                <a:cs typeface="Times New Roman" panose="02020603050405020304" pitchFamily="18" charset="0"/>
              </a:rPr>
              <a:t>Изменения № 2 </a:t>
            </a:r>
          </a:p>
          <a:p>
            <a:pPr algn="ctr">
              <a:lnSpc>
                <a:spcPts val="1100"/>
              </a:lnSpc>
              <a:spcAft>
                <a:spcPts val="0"/>
              </a:spcAft>
            </a:pPr>
            <a:r>
              <a:rPr lang="ru-RU" sz="1100" b="1" i="1" dirty="0" smtClean="0">
                <a:solidFill>
                  <a:srgbClr val="C00000"/>
                </a:solidFill>
                <a:ea typeface="Calibri"/>
                <a:cs typeface="Times New Roman" panose="02020603050405020304" pitchFamily="18" charset="0"/>
              </a:rPr>
              <a:t>Минсельхоз РФ</a:t>
            </a:r>
          </a:p>
          <a:p>
            <a:pPr algn="ctr">
              <a:lnSpc>
                <a:spcPts val="1100"/>
              </a:lnSpc>
              <a:spcAft>
                <a:spcPts val="0"/>
              </a:spcAft>
            </a:pPr>
            <a:r>
              <a:rPr lang="ru-RU" sz="1100" b="1" i="1" dirty="0" smtClean="0">
                <a:solidFill>
                  <a:srgbClr val="002060"/>
                </a:solidFill>
                <a:ea typeface="Calibri"/>
                <a:cs typeface="Times New Roman" panose="02020603050405020304" pitchFamily="18" charset="0"/>
              </a:rPr>
              <a:t>(Проведение ВГС)</a:t>
            </a:r>
            <a:endParaRPr lang="ru-RU" sz="1100" i="1" dirty="0">
              <a:solidFill>
                <a:srgbClr val="C00000"/>
              </a:solidFill>
              <a:ea typeface="Calibri"/>
              <a:cs typeface="Times New Roman" panose="02020603050405020304" pitchFamily="18" charset="0"/>
            </a:endParaRPr>
          </a:p>
        </p:txBody>
      </p:sp>
      <p:pic>
        <p:nvPicPr>
          <p:cNvPr id="24" name="Рисунок 298"/>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77143" y="5986392"/>
            <a:ext cx="292100" cy="168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Поле 295"/>
          <p:cNvSpPr txBox="1"/>
          <p:nvPr/>
        </p:nvSpPr>
        <p:spPr>
          <a:xfrm>
            <a:off x="3078162" y="6064998"/>
            <a:ext cx="5741097" cy="506717"/>
          </a:xfrm>
          <a:prstGeom prst="rect">
            <a:avLst/>
          </a:prstGeom>
          <a:solidFill>
            <a:schemeClr val="accent5">
              <a:lumMod val="20000"/>
              <a:lumOff val="80000"/>
            </a:schemeClr>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15000"/>
              </a:lnSpc>
              <a:spcAft>
                <a:spcPts val="0"/>
              </a:spcAft>
            </a:pPr>
            <a:r>
              <a:rPr lang="ru-RU" sz="1100" b="1" dirty="0" smtClean="0">
                <a:effectLst/>
                <a:latin typeface="Times New Roman"/>
                <a:ea typeface="Calibri"/>
                <a:cs typeface="Times New Roman"/>
              </a:rPr>
              <a:t>Уточнение </a:t>
            </a:r>
            <a:r>
              <a:rPr lang="ru-RU" sz="1100" b="1" dirty="0">
                <a:effectLst/>
                <a:latin typeface="Times New Roman"/>
                <a:ea typeface="Calibri"/>
                <a:cs typeface="Times New Roman"/>
              </a:rPr>
              <a:t>определений понятий</a:t>
            </a:r>
            <a:r>
              <a:rPr lang="ru-RU" sz="1100" dirty="0">
                <a:effectLst/>
                <a:latin typeface="Times New Roman"/>
                <a:ea typeface="Calibri"/>
                <a:cs typeface="Times New Roman"/>
              </a:rPr>
              <a:t> и физико-химических </a:t>
            </a:r>
            <a:r>
              <a:rPr lang="ru-RU" sz="1100" b="1" dirty="0">
                <a:effectLst/>
                <a:latin typeface="Times New Roman"/>
                <a:ea typeface="Calibri"/>
                <a:cs typeface="Times New Roman"/>
              </a:rPr>
              <a:t>показателей отдельных объектов </a:t>
            </a:r>
            <a:r>
              <a:rPr lang="ru-RU" sz="1100" dirty="0" smtClean="0">
                <a:effectLst/>
                <a:latin typeface="Times New Roman"/>
                <a:ea typeface="Calibri"/>
                <a:cs typeface="Times New Roman"/>
              </a:rPr>
              <a:t>регулирования</a:t>
            </a:r>
            <a:r>
              <a:rPr lang="ru-RU" sz="1100" dirty="0" smtClean="0">
                <a:latin typeface="Times New Roman"/>
                <a:ea typeface="Calibri"/>
                <a:cs typeface="Times New Roman"/>
              </a:rPr>
              <a:t> </a:t>
            </a:r>
            <a:r>
              <a:rPr lang="ru-RU" sz="1100" dirty="0">
                <a:latin typeface="Times New Roman"/>
                <a:ea typeface="Calibri"/>
                <a:cs typeface="Times New Roman"/>
              </a:rPr>
              <a:t>по результатам правоприменительной практики </a:t>
            </a:r>
            <a:endParaRPr lang="ru-RU" sz="1100" dirty="0">
              <a:effectLst/>
              <a:ea typeface="Calibri"/>
              <a:cs typeface="Times New Roman"/>
            </a:endParaRPr>
          </a:p>
        </p:txBody>
      </p:sp>
      <p:sp>
        <p:nvSpPr>
          <p:cNvPr id="26" name="TextBox 25"/>
          <p:cNvSpPr txBox="1"/>
          <p:nvPr/>
        </p:nvSpPr>
        <p:spPr>
          <a:xfrm>
            <a:off x="2837202" y="3587193"/>
            <a:ext cx="2563739" cy="257369"/>
          </a:xfrm>
          <a:prstGeom prst="rect">
            <a:avLst/>
          </a:prstGeom>
          <a:noFill/>
        </p:spPr>
        <p:txBody>
          <a:bodyPr wrap="square" lIns="36000" tIns="36000" rIns="36000" bIns="36000" rtlCol="0" anchor="ctr">
            <a:spAutoFit/>
          </a:bodyPr>
          <a:lstStyle/>
          <a:p>
            <a:r>
              <a:rPr lang="ru-RU" sz="1200" b="1" i="1" dirty="0" smtClean="0">
                <a:solidFill>
                  <a:srgbClr val="C00000"/>
                </a:solidFill>
                <a:latin typeface="+mj-lt"/>
              </a:rPr>
              <a:t>Вступление в силу с 1</a:t>
            </a:r>
            <a:r>
              <a:rPr lang="en-US" sz="1200" b="1" i="1" dirty="0">
                <a:solidFill>
                  <a:srgbClr val="C00000"/>
                </a:solidFill>
                <a:latin typeface="+mj-lt"/>
              </a:rPr>
              <a:t>6</a:t>
            </a:r>
            <a:r>
              <a:rPr lang="ru-RU" sz="1200" b="1" i="1" dirty="0" smtClean="0">
                <a:solidFill>
                  <a:srgbClr val="C00000"/>
                </a:solidFill>
                <a:latin typeface="+mj-lt"/>
              </a:rPr>
              <a:t> июля 2018 г. </a:t>
            </a:r>
            <a:r>
              <a:rPr lang="ru-RU" sz="1200" dirty="0" smtClean="0">
                <a:latin typeface="+mj-lt"/>
              </a:rPr>
              <a:t> </a:t>
            </a:r>
            <a:endParaRPr lang="ru-RU" sz="1200" dirty="0">
              <a:latin typeface="+mj-lt"/>
            </a:endParaRPr>
          </a:p>
        </p:txBody>
      </p:sp>
      <p:sp>
        <p:nvSpPr>
          <p:cNvPr id="27" name="TextBox 26"/>
          <p:cNvSpPr txBox="1"/>
          <p:nvPr/>
        </p:nvSpPr>
        <p:spPr>
          <a:xfrm>
            <a:off x="2813243" y="4552867"/>
            <a:ext cx="2715886" cy="257369"/>
          </a:xfrm>
          <a:prstGeom prst="rect">
            <a:avLst/>
          </a:prstGeom>
          <a:noFill/>
        </p:spPr>
        <p:txBody>
          <a:bodyPr wrap="square" lIns="36000" tIns="36000" rIns="36000" bIns="36000" rtlCol="0" anchor="ctr">
            <a:spAutoFit/>
          </a:bodyPr>
          <a:lstStyle/>
          <a:p>
            <a:r>
              <a:rPr lang="ru-RU" sz="1200" b="1" i="1" dirty="0" smtClean="0">
                <a:solidFill>
                  <a:srgbClr val="C00000"/>
                </a:solidFill>
                <a:latin typeface="+mj-lt"/>
              </a:rPr>
              <a:t>Вступление в силу с 5 января 2018 г.</a:t>
            </a:r>
            <a:r>
              <a:rPr lang="ru-RU" sz="1200" dirty="0" smtClean="0">
                <a:latin typeface="+mj-lt"/>
              </a:rPr>
              <a:t> </a:t>
            </a:r>
            <a:endParaRPr lang="ru-RU" sz="1200" dirty="0">
              <a:latin typeface="+mj-lt"/>
            </a:endParaRPr>
          </a:p>
        </p:txBody>
      </p:sp>
    </p:spTree>
    <p:extLst>
      <p:ext uri="{BB962C8B-B14F-4D97-AF65-F5344CB8AC3E}">
        <p14:creationId xmlns:p14="http://schemas.microsoft.com/office/powerpoint/2010/main" xmlns="" val="417470424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2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Тема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0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9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8935</TotalTime>
  <Words>6851</Words>
  <Application>Microsoft Office PowerPoint</Application>
  <PresentationFormat>Экран (4:3)</PresentationFormat>
  <Paragraphs>749</Paragraphs>
  <Slides>55</Slides>
  <Notes>6</Notes>
  <HiddenSlides>0</HiddenSlides>
  <MMClips>0</MMClips>
  <ScaleCrop>false</ScaleCrop>
  <HeadingPairs>
    <vt:vector size="4" baseType="variant">
      <vt:variant>
        <vt:lpstr>Тема</vt:lpstr>
      </vt:variant>
      <vt:variant>
        <vt:i4>10</vt:i4>
      </vt:variant>
      <vt:variant>
        <vt:lpstr>Заголовки слайдов</vt:lpstr>
      </vt:variant>
      <vt:variant>
        <vt:i4>55</vt:i4>
      </vt:variant>
    </vt:vector>
  </HeadingPairs>
  <TitlesOfParts>
    <vt:vector size="65" baseType="lpstr">
      <vt:lpstr>Тема Office</vt:lpstr>
      <vt:lpstr>10_Тема Office</vt:lpstr>
      <vt:lpstr>11_Тема Office</vt:lpstr>
      <vt:lpstr>12_Тема Office</vt:lpstr>
      <vt:lpstr>13_Тема Office</vt:lpstr>
      <vt:lpstr>14_Тема Office</vt:lpstr>
      <vt:lpstr>15_Тема Office</vt:lpstr>
      <vt:lpstr>16_Тема Office</vt:lpstr>
      <vt:lpstr>19_Тема Office</vt:lpstr>
      <vt:lpstr>23_Тема Office</vt:lpstr>
      <vt:lpstr>Слайд 1</vt:lpstr>
      <vt:lpstr>Слайд 2</vt:lpstr>
      <vt:lpstr>Слайд 3</vt:lpstr>
      <vt:lpstr>Слайд 4</vt:lpstr>
      <vt:lpstr>Слайд 5</vt:lpstr>
      <vt:lpstr>Слайд 6</vt:lpstr>
      <vt:lpstr>Слайд 7</vt:lpstr>
      <vt:lpstr>Слайд 8</vt:lpstr>
      <vt:lpstr>Слайд 9</vt:lpstr>
      <vt:lpstr>    ТЕХНИЧЕСКИЙ РЕГЛАМЕНТ ТАМОЖЕННОГО СОЮЗА  «О БЕЗОПАСНОСТИ ПИЩЕВОЙ ПРОДУКЦИИ»  ТР ТС 021/2011 </vt:lpstr>
      <vt:lpstr>Слайд 11</vt:lpstr>
      <vt:lpstr>ОБЛАСТЬ ПРИМЕНЕНИЯ ТР ТС 021 </vt:lpstr>
      <vt:lpstr>Пакетный принцип установления требований</vt:lpstr>
      <vt:lpstr>Слайд 14</vt:lpstr>
      <vt:lpstr>Слайд 15</vt:lpstr>
      <vt:lpstr>Требования безопасности пищевой продукции</vt:lpstr>
      <vt:lpstr>Требования безопасности пищевой продукции</vt:lpstr>
      <vt:lpstr>Требования к процессам </vt:lpstr>
      <vt:lpstr>Требования к процессам </vt:lpstr>
      <vt:lpstr>Обеспечение безопасности пищевой продукции</vt:lpstr>
      <vt:lpstr>Обеспечение безопасности пищевой продукции</vt:lpstr>
      <vt:lpstr>Обеспечение соответствия пищевой продукции</vt:lpstr>
      <vt:lpstr>Слайд 23</vt:lpstr>
      <vt:lpstr>Слайд 24</vt:lpstr>
      <vt:lpstr>Слайд 25</vt:lpstr>
      <vt:lpstr>Слайд 26</vt:lpstr>
      <vt:lpstr>Слайд 27</vt:lpstr>
      <vt:lpstr>Слайд 28</vt:lpstr>
      <vt:lpstr>Слайд 29</vt:lpstr>
      <vt:lpstr>ГОСУДАРСТВЕННЫЙ КОНТРОЛЬ (НАДЗОР)</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Указание в маркировке пищевой продукции даты ее изготовления в зависимости от срока ее годности осуществляется с использованием следующих слов: - "дата изготовления" с указанием часа, числа, месяца при сроке годности до 72 часов; - "дата изготовления" с указанием числа, месяца, года при сроке годности от 72 часов до трех месяцев; - "дата изготовления" с указанием месяца, года или числа, месяца, года при сроке годности три месяца и более; - "год изготовления" - для сахара. После слов "дата изготовления" указывается дата изготовления пищевой продукции или место нанесения этой даты на потребительскую упаковку. Слова "дата изготовления" в маркировке пищевой продукции могут быть заменены словами "дата производства" или аналогичными по смыслу словами. В технических регламентах Таможенного союза на отдельные виды пищевой продукции вместо слов "дата изготовления" могут быть установлены иные понятия, определяющие дату окончания технологического процесса производства отдельных видов пищевой продукции, например дата розлива напитков, дата сортировки яиц, год урожая сельскохозяйственных культур, год сбора дикорастущих фруктов, орехов, продукции пчеловодства. Дополнительные требования к указанию даты изготовления пищевой продукции, не противоречащие требованиям ТР ТС, могут быть установлены в технических регламентах Таможенного союза на отдельные виды пищевой продукции. </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Test Tester</dc:creator>
  <cp:lastModifiedBy>Antipova_AP</cp:lastModifiedBy>
  <cp:revision>788</cp:revision>
  <cp:lastPrinted>2016-09-16T09:02:09Z</cp:lastPrinted>
  <dcterms:created xsi:type="dcterms:W3CDTF">2012-07-25T22:38:51Z</dcterms:created>
  <dcterms:modified xsi:type="dcterms:W3CDTF">2018-04-18T16:31:27Z</dcterms:modified>
</cp:coreProperties>
</file>