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3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63" name="Shape 26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265" name="Shape 2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 idx="2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3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5" name="Shape 1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 idx="2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3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71" name="Shape 371"/>
          <p:cNvSpPr txBox="1">
            <a:spLocks noGrp="1"/>
          </p:cNvSpPr>
          <p:nvPr>
            <p:ph type="body" idx="3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body" idx="19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3" name="Shape 3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74" name="Shape 3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5" name="Shape 3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26" name="Shape 2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2" name="Shape 342"/>
          <p:cNvSpPr txBox="1">
            <a:spLocks noGrp="1"/>
          </p:cNvSpPr>
          <p:nvPr>
            <p:ph type="body" idx="3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43" name="Shape 343"/>
          <p:cNvSpPr txBox="1">
            <a:spLocks noGrp="1"/>
          </p:cNvSpPr>
          <p:nvPr>
            <p:ph type="body" idx="19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44" name="Shape 344"/>
          <p:cNvSpPr txBox="1">
            <a:spLocks noGrp="1"/>
          </p:cNvSpPr>
          <p:nvPr>
            <p:ph type="body" idx="2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45" name="Shape 345"/>
          <p:cNvSpPr txBox="1">
            <a:spLocks noGrp="1"/>
          </p:cNvSpPr>
          <p:nvPr>
            <p:ph type="body" idx="2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46" name="Shape 34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47" name="Shape 34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48" name="Shape 3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 idx="2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218" name="Shape 218"/>
          <p:cNvSpPr txBox="1">
            <a:spLocks noGrp="1"/>
          </p:cNvSpPr>
          <p:nvPr>
            <p:ph type="body" idx="3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9" name="Shape 219"/>
          <p:cNvSpPr txBox="1">
            <a:spLocks noGrp="1"/>
          </p:cNvSpPr>
          <p:nvPr>
            <p:ph type="body" idx="19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 idx="2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3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body" idx="19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43" name="Shape 2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 idx="2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8" name="Shape 208"/>
          <p:cNvSpPr txBox="1">
            <a:spLocks noGrp="1"/>
          </p:cNvSpPr>
          <p:nvPr>
            <p:ph type="body" idx="3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10" name="Shape 21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 idx="4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35" name="Shape 235"/>
          <p:cNvSpPr txBox="1">
            <a:spLocks noGrp="1"/>
          </p:cNvSpPr>
          <p:nvPr>
            <p:ph type="subTitle" idx="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37" name="Shape 23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5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 idx="4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5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1" name="Shape 281"/>
          <p:cNvSpPr txBox="1">
            <a:spLocks noGrp="1"/>
          </p:cNvSpPr>
          <p:nvPr>
            <p:ph type="body" idx="5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type="body" idx="10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3" name="Shape 28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84" name="Shape 28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body" idx="5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0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11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12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70" name="Shape 2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271" name="Shape 2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 idx="4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idx="5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0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 idx="4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5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0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5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 idx="4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5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title" idx="6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1" name="Shape 351"/>
          <p:cNvSpPr txBox="1">
            <a:spLocks noGrp="1"/>
          </p:cNvSpPr>
          <p:nvPr>
            <p:ph type="subTitle" idx="7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352" name="Shape 35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53" name="Shape 35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21" name="Shape 321"/>
          <p:cNvSpPr txBox="1">
            <a:spLocks noGrp="1"/>
          </p:cNvSpPr>
          <p:nvPr>
            <p:ph type="body" idx="7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23" name="Shape 32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 idx="6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7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31" name="Shape 23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53" name="Shape 25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7" name="Shape 357"/>
          <p:cNvSpPr txBox="1">
            <a:spLocks noGrp="1"/>
          </p:cNvSpPr>
          <p:nvPr>
            <p:ph type="body" idx="7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8" name="Shape 358"/>
          <p:cNvSpPr txBox="1">
            <a:spLocks noGrp="1"/>
          </p:cNvSpPr>
          <p:nvPr>
            <p:ph type="body" idx="1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9" name="Shape 35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60" name="Shape 36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7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3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4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body" idx="15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 idx="6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7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3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 idx="6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64" name="Shape 364"/>
          <p:cNvSpPr txBox="1">
            <a:spLocks noGrp="1"/>
          </p:cNvSpPr>
          <p:nvPr>
            <p:ph type="body" idx="7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365" name="Shape 365"/>
          <p:cNvSpPr txBox="1">
            <a:spLocks noGrp="1"/>
          </p:cNvSpPr>
          <p:nvPr>
            <p:ph type="body" idx="13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66" name="Shape 3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67" name="Shape 3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8" name="Shape 3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7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title" idx="6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36" name="Shape 336"/>
          <p:cNvSpPr txBox="1">
            <a:spLocks noGrp="1"/>
          </p:cNvSpPr>
          <p:nvPr>
            <p:ph type="body" idx="7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 idx="8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type="subTitle" idx="9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296" name="Shape 29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97" name="Shape 29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body" idx="9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 idx="8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315" name="Shape 315"/>
          <p:cNvSpPr txBox="1">
            <a:spLocks noGrp="1"/>
          </p:cNvSpPr>
          <p:nvPr>
            <p:ph type="body" idx="9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16" name="Shape 31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17" name="Shape 31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type="body" idx="9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body" idx="20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0" name="Shape 29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91" name="Shape 29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2" name="Shape 2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6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body" idx="9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8" name="Shape 328"/>
          <p:cNvSpPr txBox="1">
            <a:spLocks noGrp="1"/>
          </p:cNvSpPr>
          <p:nvPr>
            <p:ph type="body" idx="20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9" name="Shape 329"/>
          <p:cNvSpPr txBox="1">
            <a:spLocks noGrp="1"/>
          </p:cNvSpPr>
          <p:nvPr>
            <p:ph type="body" idx="21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30" name="Shape 330"/>
          <p:cNvSpPr txBox="1">
            <a:spLocks noGrp="1"/>
          </p:cNvSpPr>
          <p:nvPr>
            <p:ph type="body" idx="22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32" name="Shape 3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 idx="8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01" name="Shape 301"/>
          <p:cNvSpPr txBox="1">
            <a:spLocks noGrp="1"/>
          </p:cNvSpPr>
          <p:nvPr>
            <p:ph type="body" idx="9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body" idx="20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04" name="Shape 30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05" name="Shape 30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title" idx="8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08" name="Shape 308"/>
          <p:cNvSpPr txBox="1">
            <a:spLocks noGrp="1"/>
          </p:cNvSpPr>
          <p:nvPr>
            <p:ph type="body" idx="9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309" name="Shape 309"/>
          <p:cNvSpPr txBox="1">
            <a:spLocks noGrp="1"/>
          </p:cNvSpPr>
          <p:nvPr>
            <p:ph type="body" idx="20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2" name="Shape 3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9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 idx="8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type="body" idx="9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49" name="Shape 2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215" name="Shape 2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6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7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8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6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16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77" name="Shape 27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FFFFFF">
                    <a:tint val="75000"/>
                  </a:srgbClr>
                </a:solidFill>
              </a:rPr>
              <a:t>‹#›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 idx="2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3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 idx="4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Shape 18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 idx="6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7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4" name="Shape 24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 idx="8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9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22.07.2022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3600" b="1"/>
              <a:t>Управление ФСТЭК России </a:t>
            </a:r>
            <a:br>
              <a:rPr sz="3600" b="1"/>
            </a:br>
            <a:r>
              <a:rPr sz="3600" b="1"/>
              <a:t>по Сибирскому федеральному округу</a:t>
            </a:r>
            <a:endParaRPr sz="3600"/>
          </a:p>
        </p:txBody>
      </p:sp>
      <p:sp>
        <p:nvSpPr>
          <p:cNvPr id="378" name="Shape 378"/>
          <p:cNvSpPr txBox="1">
            <a:spLocks noGrp="1"/>
          </p:cNvSpPr>
          <p:nvPr>
            <p:ph type="body" idx="7"/>
          </p:nvPr>
        </p:nvSpPr>
        <p:spPr>
          <a:xfrm>
            <a:off x="683568" y="1888232"/>
            <a:ext cx="8064896" cy="3340968"/>
          </a:xfrm>
          <a:prstGeom prst="rect">
            <a:avLst/>
          </a:prstGeom>
          <a:gradFill>
            <a:gsLst>
              <a:gs pos="71000">
                <a:schemeClr val="accent4">
                  <a:lumMod val="75000"/>
                </a:schemeClr>
              </a:gs>
              <a:gs pos="97000">
                <a:srgbClr val="96AB94"/>
              </a:gs>
            </a:gsLst>
          </a:gradFill>
        </p:spPr>
        <p:style>
          <a:lnRef idx="0">
            <a:srgbClr val="00000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/>
          <a:lstStyle>
            <a:defPPr/>
            <a:lvl1pPr lvl="0">
              <a:defRPr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b="1">
                <a:solidFill>
                  <a:srgbClr val="C5D624"/>
                </a:solidFill>
              </a:rPr>
              <a:t>Состав и содержание </a:t>
            </a:r>
            <a:br>
              <a:rPr b="1">
                <a:solidFill>
                  <a:srgbClr val="C5D624"/>
                </a:solidFill>
              </a:rPr>
            </a:br>
            <a:r>
              <a:rPr b="1">
                <a:solidFill>
                  <a:srgbClr val="C5D624"/>
                </a:solidFill>
              </a:rPr>
              <a:t>организационных и технических мер </a:t>
            </a:r>
            <a:br>
              <a:rPr b="1">
                <a:solidFill>
                  <a:srgbClr val="C5D624"/>
                </a:solidFill>
              </a:rPr>
            </a:br>
            <a:r>
              <a:rPr b="1">
                <a:solidFill>
                  <a:srgbClr val="C5D624"/>
                </a:solidFill>
              </a:rPr>
              <a:t>по обеспечению безопасности </a:t>
            </a:r>
            <a:br>
              <a:rPr b="1">
                <a:solidFill>
                  <a:srgbClr val="C5D624"/>
                </a:solidFill>
              </a:rPr>
            </a:br>
            <a:r>
              <a:rPr b="1">
                <a:solidFill>
                  <a:srgbClr val="C5D624"/>
                </a:solidFill>
              </a:rPr>
              <a:t>персональных данных </a:t>
            </a:r>
            <a:br>
              <a:rPr b="1">
                <a:solidFill>
                  <a:srgbClr val="C5D624"/>
                </a:solidFill>
              </a:rPr>
            </a:br>
            <a:r>
              <a:rPr b="1">
                <a:solidFill>
                  <a:srgbClr val="C5D624"/>
                </a:solidFill>
              </a:rPr>
              <a:t>при их обработке в информационных системах персональных данных</a:t>
            </a:r>
          </a:p>
        </p:txBody>
      </p:sp>
      <p:sp>
        <p:nvSpPr>
          <p:cNvPr id="379" name="Shape 37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</a:t>
            </a:r>
          </a:p>
        </p:txBody>
      </p:sp>
      <p:sp>
        <p:nvSpPr>
          <p:cNvPr id="380" name="Shape 380"/>
          <p:cNvSpPr/>
          <p:nvPr/>
        </p:nvSpPr>
        <p:spPr>
          <a:xfrm>
            <a:off x="2999525" y="6133506"/>
            <a:ext cx="6120679" cy="463845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indent="0" algn="ctr"/>
            <a:r>
              <a: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rPr>
              <a:t>Звягинцева Полина Александровна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-30807" y="-24569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4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Выбор мер защиты информации в ИСПДн</a:t>
            </a:r>
          </a:p>
        </p:txBody>
      </p:sp>
      <p:pic>
        <p:nvPicPr>
          <p:cNvPr id="468" name="Shape 468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grpSp>
        <p:nvGrpSpPr>
          <p:cNvPr id="469" name="Shape 469"/>
          <p:cNvGrpSpPr/>
          <p:nvPr/>
        </p:nvGrpSpPr>
        <p:grpSpPr>
          <a:xfrm>
            <a:off x="4036489" y="1144953"/>
            <a:ext cx="638175" cy="688975"/>
            <a:chOff x="0" y="0"/>
            <a:chExt cx="638175" cy="688975"/>
          </a:xfrm>
        </p:grpSpPr>
        <p:sp>
          <p:nvSpPr>
            <p:cNvPr id="470" name="Shape 470"/>
            <p:cNvSpPr/>
            <p:nvPr/>
          </p:nvSpPr>
          <p:spPr>
            <a:xfrm>
              <a:off x="0" y="41275"/>
              <a:ext cx="638175" cy="647700"/>
            </a:xfrm>
            <a:prstGeom prst="flowChartConnector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>
              <a:solidFill>
                <a:srgbClr val="FF0000"/>
              </a:solidFill>
              <a:prstDash val="solid"/>
            </a:ln>
          </p:spPr>
          <p:txBody>
            <a:bodyPr lIns="36000" tIns="36000" rIns="36000" bIns="36000" anchor="ctr"/>
            <a:lstStyle/>
            <a:p>
              <a:pPr marL="0" indent="0" algn="ctr"/>
              <a:endParaRPr sz="1400" b="1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1" name="Shape 471"/>
            <p:cNvSpPr/>
            <p:nvPr/>
          </p:nvSpPr>
          <p:spPr>
            <a:xfrm>
              <a:off x="124637" y="0"/>
              <a:ext cx="390297" cy="5839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indent="0" algn="ctr"/>
              <a:r>
                <a:rPr sz="4000" b="1">
                  <a:solidFill>
                    <a:srgbClr val="000000">
                      <a:shade val="50000"/>
                    </a:srgbClr>
                  </a:solidFill>
                  <a:latin typeface="Arial"/>
                  <a:ea typeface="Arial"/>
                  <a:cs typeface="Arial"/>
                </a:rPr>
                <a:t>+</a:t>
              </a:r>
            </a:p>
          </p:txBody>
        </p:sp>
      </p:grpSp>
      <p:sp>
        <p:nvSpPr>
          <p:cNvPr id="472" name="Shape 472"/>
          <p:cNvSpPr/>
          <p:nvPr/>
        </p:nvSpPr>
        <p:spPr>
          <a:xfrm>
            <a:off x="2159332" y="1844824"/>
            <a:ext cx="4392488" cy="54794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6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Выбор мер ЗИ:</a:t>
            </a:r>
          </a:p>
        </p:txBody>
      </p:sp>
      <p:sp>
        <p:nvSpPr>
          <p:cNvPr id="473" name="Shape 473"/>
          <p:cNvSpPr/>
          <p:nvPr/>
        </p:nvSpPr>
        <p:spPr>
          <a:xfrm>
            <a:off x="5037832" y="905908"/>
            <a:ext cx="4106168" cy="1084519"/>
          </a:xfrm>
          <a:prstGeom prst="roundRect">
            <a:avLst/>
          </a:prstGeom>
          <a:gradFill>
            <a:gsLst>
              <a:gs pos="0">
                <a:srgbClr val="002060"/>
              </a:gs>
              <a:gs pos="100000">
                <a:srgbClr val="0070C0"/>
              </a:gs>
            </a:gsLst>
          </a:gradFill>
          <a:ln w="15875">
            <a:solidFill>
              <a:srgbClr val="FF0000"/>
            </a:solidFill>
            <a:prstDash val="solid"/>
          </a:ln>
        </p:spPr>
        <p:txBody>
          <a:bodyPr lIns="36000" tIns="36000" rIns="36000" bIns="36000" anchor="ctr"/>
          <a:lstStyle>
            <a:defPPr/>
            <a:lvl1pPr marL="0" lvl="0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/>
              <a:buChar char="Ø"/>
            </a:pP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структурно-функциональные</a:t>
            </a:r>
            <a:b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характеристики ИСПДн</a:t>
            </a:r>
          </a:p>
          <a:p>
            <a:pPr marL="285750" indent="-285750">
              <a:buFont typeface="Wingdings"/>
              <a:buChar char="Ø"/>
            </a:pP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применяемые информационные</a:t>
            </a:r>
            <a:b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технологии в ИСПДн;</a:t>
            </a:r>
          </a:p>
          <a:p>
            <a:pPr marL="285750" indent="-285750">
              <a:buFont typeface="Wingdings"/>
              <a:buChar char="Ø"/>
            </a:pP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особенности функционирования ИСПДн</a:t>
            </a:r>
          </a:p>
        </p:txBody>
      </p:sp>
      <p:sp>
        <p:nvSpPr>
          <p:cNvPr id="474" name="Shape 474"/>
          <p:cNvSpPr/>
          <p:nvPr/>
        </p:nvSpPr>
        <p:spPr>
          <a:xfrm>
            <a:off x="755576" y="2392769"/>
            <a:ext cx="7200000" cy="554037"/>
          </a:xfrm>
          <a:prstGeom prst="roundRect">
            <a:avLst/>
          </a:prstGeom>
          <a:solidFill>
            <a:schemeClr val="bg1"/>
          </a:solidFill>
          <a:ln w="15875">
            <a:solidFill>
              <a:srgbClr val="FF0000"/>
            </a:solidFill>
            <a:prstDash val="solid"/>
          </a:ln>
        </p:spPr>
        <p:txBody>
          <a:bodyPr lIns="36000" tIns="36000" rIns="36000" bIns="36000" anchor="ctr"/>
          <a:lstStyle/>
          <a:p>
            <a:pPr marL="0" indent="0" algn="ctr"/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Выбор базового набора мер по защите информации, соответствующего </a:t>
            </a:r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установленному классу защищенности информационной системы</a:t>
            </a:r>
          </a:p>
        </p:txBody>
      </p:sp>
      <p:sp>
        <p:nvSpPr>
          <p:cNvPr id="475" name="Shape 475"/>
          <p:cNvSpPr/>
          <p:nvPr/>
        </p:nvSpPr>
        <p:spPr>
          <a:xfrm>
            <a:off x="755576" y="3131009"/>
            <a:ext cx="7200000" cy="541338"/>
          </a:xfrm>
          <a:prstGeom prst="roundRect">
            <a:avLst/>
          </a:prstGeom>
          <a:solidFill>
            <a:schemeClr val="bg1"/>
          </a:solidFill>
          <a:ln w="15875">
            <a:solidFill>
              <a:srgbClr val="FF0000"/>
            </a:solidFill>
            <a:prstDash val="solid"/>
          </a:ln>
        </p:spPr>
        <p:txBody>
          <a:bodyPr lIns="36000" tIns="36000" rIns="36000" bIns="36000" anchor="ctr"/>
          <a:lstStyle/>
          <a:p>
            <a:pPr marL="0" indent="0" algn="ctr"/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Адаптация  базового набора мер по защите информации</a:t>
            </a:r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 к структурно-функциональным характеристикам информационной системы</a:t>
            </a:r>
          </a:p>
        </p:txBody>
      </p:sp>
      <p:sp>
        <p:nvSpPr>
          <p:cNvPr id="476" name="Shape 476"/>
          <p:cNvSpPr/>
          <p:nvPr/>
        </p:nvSpPr>
        <p:spPr>
          <a:xfrm>
            <a:off x="755576" y="3904174"/>
            <a:ext cx="7200000" cy="541337"/>
          </a:xfrm>
          <a:prstGeom prst="roundRect">
            <a:avLst/>
          </a:prstGeom>
          <a:solidFill>
            <a:schemeClr val="bg1"/>
          </a:solidFill>
          <a:ln w="15875">
            <a:solidFill>
              <a:srgbClr val="FF0000"/>
            </a:solidFill>
            <a:prstDash val="solid"/>
          </a:ln>
        </p:spPr>
        <p:txBody>
          <a:bodyPr lIns="36000" tIns="36000" rIns="36000" bIns="36000" anchor="ctr"/>
          <a:lstStyle/>
          <a:p>
            <a:pPr marL="0" indent="0" algn="ctr"/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Уточнение адаптированного базового набора мер защиты информации</a:t>
            </a:r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b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с целью блокирования (нейтрализации) ранее неучтенных угроз безопасности информации</a:t>
            </a:r>
          </a:p>
        </p:txBody>
      </p:sp>
      <p:sp>
        <p:nvSpPr>
          <p:cNvPr id="477" name="Shape 477"/>
          <p:cNvSpPr/>
          <p:nvPr/>
        </p:nvSpPr>
        <p:spPr>
          <a:xfrm>
            <a:off x="755576" y="4708686"/>
            <a:ext cx="7200000" cy="541337"/>
          </a:xfrm>
          <a:prstGeom prst="roundRect">
            <a:avLst/>
          </a:prstGeom>
          <a:solidFill>
            <a:schemeClr val="bg1"/>
          </a:solidFill>
          <a:ln w="15875">
            <a:solidFill>
              <a:srgbClr val="FF0000"/>
            </a:solidFill>
            <a:prstDash val="solid"/>
          </a:ln>
        </p:spPr>
        <p:txBody>
          <a:bodyPr lIns="36000" tIns="36000" rIns="36000" bIns="36000" anchor="ctr"/>
          <a:lstStyle/>
          <a:p>
            <a:pPr marL="0" indent="0" algn="ctr"/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Дополнение адаптированного базового набора мер </a:t>
            </a:r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для выполнения требований по защите информации, установленных иными  нормативно-правовыми актами</a:t>
            </a:r>
          </a:p>
        </p:txBody>
      </p:sp>
      <p:sp>
        <p:nvSpPr>
          <p:cNvPr id="478" name="Shape 478"/>
          <p:cNvSpPr/>
          <p:nvPr/>
        </p:nvSpPr>
        <p:spPr>
          <a:xfrm>
            <a:off x="755576" y="5513198"/>
            <a:ext cx="7200000" cy="490537"/>
          </a:xfrm>
          <a:prstGeom prst="roundRect">
            <a:avLst/>
          </a:prstGeom>
          <a:gradFill>
            <a:gsLst>
              <a:gs pos="0">
                <a:srgbClr val="C00000"/>
              </a:gs>
              <a:gs pos="50000">
                <a:srgbClr val="FF0000"/>
              </a:gs>
              <a:gs pos="100000">
                <a:srgbClr val="A50021"/>
              </a:gs>
            </a:gsLst>
          </a:gra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6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Набор мер по защите информации в ГИС</a:t>
            </a:r>
          </a:p>
        </p:txBody>
      </p:sp>
      <p:grpSp>
        <p:nvGrpSpPr>
          <p:cNvPr id="479" name="Shape 479"/>
          <p:cNvGrpSpPr/>
          <p:nvPr/>
        </p:nvGrpSpPr>
        <p:grpSpPr>
          <a:xfrm>
            <a:off x="755576" y="6230913"/>
            <a:ext cx="7200000" cy="491823"/>
            <a:chOff x="0" y="0"/>
            <a:chExt cx="7200000" cy="491823"/>
          </a:xfrm>
        </p:grpSpPr>
        <p:sp>
          <p:nvSpPr>
            <p:cNvPr id="480" name="Shape 480"/>
            <p:cNvSpPr/>
            <p:nvPr/>
          </p:nvSpPr>
          <p:spPr>
            <a:xfrm>
              <a:off x="0" y="0"/>
              <a:ext cx="7200000" cy="491823"/>
            </a:xfrm>
            <a:prstGeom prst="roundRect">
              <a:avLst/>
            </a:prstGeom>
            <a:ln w="25400">
              <a:solidFill>
                <a:schemeClr val="accent2"/>
              </a:solidFill>
              <a:prstDash val="solid"/>
            </a:ln>
          </p:spPr>
          <p:style>
            <a:lnRef idx="0">
              <a:scrgbClr r="0" g="0" b="0"/>
            </a:lnRef>
            <a:fillRef idx="1">
              <a:schemeClr val="lt1"/>
            </a:fillRef>
            <a:effectRef idx="0">
              <a:scrgbClr r="0" g="0" b="0"/>
            </a:effectRef>
            <a:fontRef idx="none"/>
          </p:style>
          <p:txBody>
            <a:bodyPr lIns="36000" tIns="36000" rIns="36000" bIns="36000" anchor="ctr"/>
            <a:lstStyle/>
            <a:p>
              <a:pPr marL="0" indent="0" algn="ctr"/>
              <a:endParaRPr sz="1600" b="1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81" name="Shape 481"/>
            <p:cNvSpPr/>
            <p:nvPr/>
          </p:nvSpPr>
          <p:spPr>
            <a:xfrm>
              <a:off x="170615" y="49416"/>
              <a:ext cx="6871907" cy="33855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1">
              <a:schemeClr val="lt1"/>
            </a:fillRef>
            <a:effectRef idx="0">
              <a:scrgbClr r="0" g="0" b="0"/>
            </a:effectRef>
            <a:fontRef idx="none"/>
          </p:style>
          <p:txBody>
            <a:bodyPr lIns="91440" tIns="45720" rIns="91440" bIns="45720">
              <a:spAutoFit/>
            </a:bodyPr>
            <a:lstStyle/>
            <a:p>
              <a:pPr marL="0" indent="0" algn="ctr"/>
              <a:r>
                <a:rPr sz="1600" b="1">
                  <a:solidFill>
                    <a:srgbClr val="000000">
                      <a:shade val="50000"/>
                    </a:srgbClr>
                  </a:solidFill>
                  <a:latin typeface="Arial"/>
                  <a:ea typeface="Arial"/>
                  <a:cs typeface="Arial"/>
                </a:rPr>
                <a:t>Компенсирующие меры (при необходимости)</a:t>
              </a:r>
            </a:p>
          </p:txBody>
        </p:sp>
      </p:grpSp>
      <p:sp>
        <p:nvSpPr>
          <p:cNvPr id="482" name="Shape 482"/>
          <p:cNvSpPr/>
          <p:nvPr/>
        </p:nvSpPr>
        <p:spPr>
          <a:xfrm>
            <a:off x="4080424" y="2946807"/>
            <a:ext cx="550304" cy="18420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3" name="Shape 483"/>
          <p:cNvSpPr/>
          <p:nvPr/>
        </p:nvSpPr>
        <p:spPr>
          <a:xfrm>
            <a:off x="4080424" y="3672347"/>
            <a:ext cx="550304" cy="23182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4080424" y="4445512"/>
            <a:ext cx="550304" cy="263173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4080424" y="5250024"/>
            <a:ext cx="550304" cy="23231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6" name="Shape 486"/>
          <p:cNvSpPr/>
          <p:nvPr/>
        </p:nvSpPr>
        <p:spPr>
          <a:xfrm flipV="1">
            <a:off x="4080424" y="6022247"/>
            <a:ext cx="550304" cy="21506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0" y="908720"/>
            <a:ext cx="3672406" cy="1084519"/>
          </a:xfrm>
          <a:prstGeom prst="roundRect">
            <a:avLst/>
          </a:prstGeom>
          <a:gradFill>
            <a:gsLst>
              <a:gs pos="0">
                <a:srgbClr val="C00000"/>
              </a:gs>
              <a:gs pos="17500">
                <a:srgbClr val="C00000"/>
              </a:gs>
              <a:gs pos="50000">
                <a:srgbClr val="F3032B"/>
              </a:gs>
              <a:gs pos="82500">
                <a:srgbClr val="B90707"/>
              </a:gs>
              <a:gs pos="100000">
                <a:srgbClr val="A41B00"/>
              </a:gs>
            </a:gsLst>
          </a:gradFill>
          <a:ln w="22225">
            <a:solidFill>
              <a:srgbClr val="FFFF00"/>
            </a:solidFill>
            <a:prstDash val="solid"/>
          </a:ln>
        </p:spPr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Wingdings"/>
              <a:buChar char="Ø"/>
            </a:pP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Уровень защищенности персональных данных;</a:t>
            </a:r>
          </a:p>
          <a:p>
            <a:pPr marL="285750" indent="-285750">
              <a:spcAft>
                <a:spcPts val="600"/>
              </a:spcAft>
              <a:buFont typeface="Wingdings"/>
              <a:buChar char="Ø"/>
            </a:pP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Модель угроз безопасности</a:t>
            </a:r>
            <a:b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r>
              <a:rPr sz="14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информации в ИС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/>
          <p:nvPr/>
        </p:nvSpPr>
        <p:spPr>
          <a:xfrm>
            <a:off x="1871192" y="116632"/>
            <a:ext cx="7272808" cy="10772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Управление ФСТЭК России </a:t>
            </a:r>
            <a:b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</a:br>
            <a: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по Сибирскому федеральному округу</a:t>
            </a:r>
          </a:p>
        </p:txBody>
      </p:sp>
      <p:sp>
        <p:nvSpPr>
          <p:cNvPr id="490" name="Shape 490"/>
          <p:cNvSpPr/>
          <p:nvPr/>
        </p:nvSpPr>
        <p:spPr>
          <a:xfrm>
            <a:off x="1692393" y="2492896"/>
            <a:ext cx="6048672" cy="6485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indent="0" algn="ctr"/>
            <a:r>
              <a:rPr sz="36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БЛАГОДАРЮ ЗА ВНИМАНИЕ!</a:t>
            </a:r>
          </a:p>
        </p:txBody>
      </p:sp>
      <p:sp>
        <p:nvSpPr>
          <p:cNvPr id="491" name="Shape 491"/>
          <p:cNvSpPr/>
          <p:nvPr/>
        </p:nvSpPr>
        <p:spPr>
          <a:xfrm>
            <a:off x="323528" y="4581128"/>
            <a:ext cx="4680520" cy="1818063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>
            <a:spAutoFit/>
          </a:bodyPr>
          <a:lstStyle/>
          <a:p>
            <a:pPr marL="0" indent="0" algn="ctr"/>
            <a: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Звягинцева</a:t>
            </a:r>
            <a:b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</a:br>
            <a:r>
              <a:rPr sz="32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Полина Александровна</a:t>
            </a:r>
          </a:p>
          <a:p>
            <a:pPr marL="0" indent="0" algn="ctr"/>
            <a:r>
              <a:rPr sz="24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(383) 203-54-13</a:t>
            </a:r>
          </a:p>
          <a:p>
            <a:pPr marL="0" indent="0" algn="ctr"/>
            <a:r>
              <a:rPr sz="2400" b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uprfsteksfo@mail.ru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Система НПА и МД в области защиты ПДн</a:t>
            </a:r>
          </a:p>
        </p:txBody>
      </p:sp>
      <p:pic>
        <p:nvPicPr>
          <p:cNvPr id="385" name="Shape 385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386" name="Shape 386"/>
          <p:cNvSpPr txBox="1">
            <a:spLocks noGrp="1"/>
          </p:cNvSpPr>
          <p:nvPr>
            <p:ph type="sldNum" idx="12"/>
          </p:nvPr>
        </p:nvSpPr>
        <p:spPr>
          <a:xfrm>
            <a:off x="8859921" y="6533999"/>
            <a:ext cx="324000" cy="324000"/>
          </a:xfrm>
          <a:prstGeom prst="rect">
            <a:avLst/>
          </a:prstGeom>
          <a:noFill/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2</a:t>
            </a:r>
          </a:p>
        </p:txBody>
      </p:sp>
      <p:sp>
        <p:nvSpPr>
          <p:cNvPr id="387" name="Shape 387"/>
          <p:cNvSpPr/>
          <p:nvPr/>
        </p:nvSpPr>
        <p:spPr>
          <a:xfrm>
            <a:off x="810936" y="832927"/>
            <a:ext cx="7620204" cy="703309"/>
          </a:xfrm>
          <a:prstGeom prst="round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ctr">
            <a:noAutofit/>
          </a:bodyPr>
          <a:lstStyle/>
          <a:p>
            <a:pPr marL="0" indent="0" algn="ctr"/>
            <a:endParaRPr sz="1600" b="1">
              <a:solidFill>
                <a:srgbClr val="FFFF00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20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Федеральный закон от 27 июля 2006 г. </a:t>
            </a:r>
            <a:br>
              <a:rPr sz="2000" b="1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r>
              <a:rPr sz="2000" b="1">
                <a:solidFill>
                  <a:srgbClr val="FFFF00"/>
                </a:solidFill>
                <a:latin typeface="Arial"/>
                <a:ea typeface="Arial"/>
                <a:cs typeface="Arial"/>
              </a:rPr>
              <a:t>№ 152-ФЗ «О персональных данных» </a:t>
            </a:r>
            <a:br>
              <a:rPr sz="2000" b="1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endParaRPr sz="2000">
              <a:solidFill>
                <a:srgbClr val="FFFF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88" name="Shape 388"/>
          <p:cNvSpPr/>
          <p:nvPr/>
        </p:nvSpPr>
        <p:spPr>
          <a:xfrm>
            <a:off x="532492" y="3526923"/>
            <a:ext cx="8221751" cy="334124"/>
          </a:xfrm>
          <a:prstGeom prst="snip2Diag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Документы ФСТЭК России по ОБИ ПДн в ИСПДН</a:t>
            </a:r>
          </a:p>
        </p:txBody>
      </p:sp>
      <p:sp>
        <p:nvSpPr>
          <p:cNvPr id="389" name="Shape 389"/>
          <p:cNvSpPr/>
          <p:nvPr/>
        </p:nvSpPr>
        <p:spPr>
          <a:xfrm>
            <a:off x="3300943" y="4143068"/>
            <a:ext cx="2640188" cy="2598298"/>
          </a:xfrm>
          <a:prstGeom prst="round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t">
            <a:noAutofit/>
          </a:bodyPr>
          <a:lstStyle/>
          <a:p>
            <a:pPr marL="0" indent="0" algn="ctr">
              <a:spcAft>
                <a:spcPts val="600"/>
              </a:spcAft>
            </a:pP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Нормативно-правовые акты и руководящие документы, </a:t>
            </a:r>
            <a:b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регулирующие вопросы </a:t>
            </a:r>
            <a:b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предотвращения  НСД </a:t>
            </a:r>
            <a:b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к персональным данным при их обработке в информационных системах персональных данных</a:t>
            </a:r>
          </a:p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Shape 390"/>
          <p:cNvSpPr/>
          <p:nvPr/>
        </p:nvSpPr>
        <p:spPr>
          <a:xfrm>
            <a:off x="3946673" y="3879789"/>
            <a:ext cx="1348728" cy="252000"/>
          </a:xfrm>
          <a:prstGeom prst="downArrow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rgbClr r="0" g="0" b="0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6123062" y="4143068"/>
            <a:ext cx="2631182" cy="2598298"/>
          </a:xfrm>
          <a:prstGeom prst="round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t">
            <a:noAutofit/>
          </a:bodyPr>
          <a:lstStyle/>
          <a:p>
            <a:pPr marL="0" indent="0" algn="ctr">
              <a:spcAft>
                <a:spcPts val="600"/>
              </a:spcAft>
            </a:pP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Методические документы, регулирующие вопросы по обеспечению безопасности персональных данных при их обработке в информационных системах персональных данных</a:t>
            </a:r>
          </a:p>
        </p:txBody>
      </p:sp>
      <p:sp>
        <p:nvSpPr>
          <p:cNvPr id="392" name="Shape 392"/>
          <p:cNvSpPr/>
          <p:nvPr/>
        </p:nvSpPr>
        <p:spPr>
          <a:xfrm>
            <a:off x="6764288" y="3879789"/>
            <a:ext cx="1348727" cy="252000"/>
          </a:xfrm>
          <a:prstGeom prst="downArrow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rgbClr r="0" g="0" b="0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3" name="Shape 393"/>
          <p:cNvSpPr/>
          <p:nvPr/>
        </p:nvSpPr>
        <p:spPr>
          <a:xfrm>
            <a:off x="532492" y="1911954"/>
            <a:ext cx="8221751" cy="1301022"/>
          </a:xfrm>
          <a:prstGeom prst="round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Постановление Правительства  Российской Федерации </a:t>
            </a:r>
          </a:p>
          <a:p>
            <a:pPr marL="0" indent="0" algn="ctr">
              <a:spcAft>
                <a:spcPts val="600"/>
              </a:spcAft>
            </a:pP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от 1 ноября 2012 г. </a:t>
            </a: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№ 1119</a:t>
            </a:r>
          </a:p>
          <a:p>
            <a:pPr marL="0" indent="0" algn="ctr">
              <a:spcAft>
                <a:spcPts val="600"/>
              </a:spcAft>
            </a:pP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«Об утверждении требований к защите персональных данных</a:t>
            </a:r>
            <a:b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  при их обработке в информационных системах персональных данных»</a:t>
            </a:r>
          </a:p>
        </p:txBody>
      </p:sp>
      <p:sp>
        <p:nvSpPr>
          <p:cNvPr id="394" name="Shape 394"/>
          <p:cNvSpPr/>
          <p:nvPr/>
        </p:nvSpPr>
        <p:spPr>
          <a:xfrm>
            <a:off x="3901037" y="3212976"/>
            <a:ext cx="1440000" cy="252000"/>
          </a:xfrm>
          <a:prstGeom prst="downArrow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rgbClr r="0" g="0" b="0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5" name="Shape 395"/>
          <p:cNvSpPr/>
          <p:nvPr/>
        </p:nvSpPr>
        <p:spPr>
          <a:xfrm>
            <a:off x="532492" y="4143068"/>
            <a:ext cx="2640189" cy="2598298"/>
          </a:xfrm>
          <a:prstGeom prst="roundRect">
            <a:avLst/>
          </a:prstGeom>
          <a:solidFill>
            <a:srgbClr val="254061">
              <a:alpha val="80000"/>
            </a:srgbClr>
          </a:solidFill>
          <a:ln w="22225">
            <a:solidFill>
              <a:srgbClr val="376092"/>
            </a:solidFill>
            <a:prstDash val="solid"/>
          </a:ln>
        </p:spPr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«Состав и содержание организационных и технических мер по обеспечению безопасности персональных данных</a:t>
            </a:r>
            <a:b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 их обработке в информационных системах персональных данных»</a:t>
            </a:r>
          </a:p>
          <a:p>
            <a:pPr marL="0" indent="0" algn="ctr">
              <a:spcAft>
                <a:spcPts val="600"/>
              </a:spcAft>
            </a:pP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(утверждены приказом ФСТЭК России </a:t>
            </a:r>
            <a:b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от 18.02.2013 № 21</a:t>
            </a:r>
            <a:r>
              <a:rPr sz="1400">
                <a:solidFill>
                  <a:srgbClr val="FFFFFF"/>
                </a:solidFill>
                <a:latin typeface="Arial"/>
                <a:ea typeface="Arial"/>
                <a:cs typeface="Arial"/>
              </a:rPr>
              <a:t>)</a:t>
            </a:r>
          </a:p>
        </p:txBody>
      </p:sp>
      <p:sp>
        <p:nvSpPr>
          <p:cNvPr id="396" name="Shape 396"/>
          <p:cNvSpPr/>
          <p:nvPr/>
        </p:nvSpPr>
        <p:spPr>
          <a:xfrm>
            <a:off x="1178222" y="3879789"/>
            <a:ext cx="1348728" cy="252000"/>
          </a:xfrm>
          <a:prstGeom prst="downArrow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rgbClr r="0" g="0" b="0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7" name="Shape 397"/>
          <p:cNvSpPr/>
          <p:nvPr/>
        </p:nvSpPr>
        <p:spPr>
          <a:xfrm>
            <a:off x="3852080" y="1556792"/>
            <a:ext cx="1440000" cy="324000"/>
          </a:xfrm>
          <a:prstGeom prst="downArrow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rgbClr r="0" g="0" b="0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vert="horz" wrap="square" lIns="36000" tIns="36000" rIns="36000" bIns="36000" anchor="ctr">
            <a:noAutofit/>
          </a:bodyPr>
          <a:lstStyle/>
          <a:p>
            <a:pPr marL="0" indent="0" algn="ctr">
              <a:spcAft>
                <a:spcPts val="600"/>
              </a:spcAft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0" name="Shape 400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4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400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Цели защиты персональных данных (152-ФЗ):</a:t>
            </a:r>
          </a:p>
        </p:txBody>
      </p:sp>
      <p:pic>
        <p:nvPicPr>
          <p:cNvPr id="402" name="Shape 402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403" name="Shape 403"/>
          <p:cNvSpPr/>
          <p:nvPr/>
        </p:nvSpPr>
        <p:spPr>
          <a:xfrm>
            <a:off x="180718" y="2204864"/>
            <a:ext cx="8712968" cy="252028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l"/>
            <a:r>
              <a:rPr sz="28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от неправомерного или случайного доступа</a:t>
            </a:r>
            <a:r>
              <a:rPr sz="2800">
                <a:solidFill>
                  <a:schemeClr val="bg1"/>
                </a:solidFill>
                <a:latin typeface="Arial"/>
                <a:ea typeface="Arial"/>
                <a:cs typeface="Arial"/>
              </a:rPr>
              <a:t> к ним, уничтожения, изменения, блокирования, </a:t>
            </a:r>
            <a:r>
              <a:rPr sz="28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копирования</a:t>
            </a:r>
            <a:r>
              <a:rPr sz="2800">
                <a:solidFill>
                  <a:schemeClr val="bg1"/>
                </a:solidFill>
                <a:latin typeface="Arial"/>
                <a:ea typeface="Arial"/>
                <a:cs typeface="Arial"/>
              </a:rPr>
              <a:t>, предоставления, распространения, </a:t>
            </a:r>
            <a:br>
              <a:rPr sz="2800">
                <a:solidFill>
                  <a:schemeClr val="bg1"/>
                </a:solidFill>
                <a:latin typeface="Arial"/>
                <a:ea typeface="Arial"/>
                <a:cs typeface="Arial"/>
              </a:rPr>
            </a:br>
            <a:r>
              <a:rPr sz="2800">
                <a:solidFill>
                  <a:schemeClr val="bg1"/>
                </a:solidFill>
                <a:latin typeface="Arial"/>
                <a:ea typeface="Arial"/>
                <a:cs typeface="Arial"/>
              </a:rPr>
              <a:t>а также от иных неправомерных действий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8859600" y="6533999"/>
            <a:ext cx="324000" cy="324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Федеральный закон № 152-ФЗ «О персональных данных»</a:t>
            </a:r>
          </a:p>
        </p:txBody>
      </p:sp>
      <p:pic>
        <p:nvPicPr>
          <p:cNvPr id="409" name="Shape 409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410" name="Shape 410"/>
          <p:cNvSpPr/>
          <p:nvPr/>
        </p:nvSpPr>
        <p:spPr>
          <a:xfrm>
            <a:off x="179512" y="908720"/>
            <a:ext cx="8712968" cy="3024336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l"/>
            <a:endParaRPr sz="1800" b="1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indent="0" algn="l"/>
            <a:r>
              <a:rPr sz="20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Статья 19. </a:t>
            </a:r>
          </a:p>
          <a:p>
            <a:pPr marL="0" indent="0" algn="l"/>
            <a:r>
              <a:rPr sz="2000" b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Правительство Российской Федерации</a:t>
            </a:r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… устанавливает:</a:t>
            </a:r>
          </a:p>
          <a:p>
            <a:pPr marL="0" indent="0" algn="l"/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1) уровни защищенности персональных данных… в зависимости от угроз безопасности этих данных;</a:t>
            </a:r>
          </a:p>
          <a:p>
            <a:pPr marL="0" indent="0" algn="l"/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2) требования к защите персональных данных… исполнение которых обеспечивает установленные уровни защищенности…;</a:t>
            </a:r>
          </a:p>
          <a:p>
            <a:pPr marL="0" indent="0" algn="l"/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3) требования к материальным носителям биометрических персональных данных и технологиям хранения таких данных вне информационных систем персональных данных.</a:t>
            </a:r>
          </a:p>
          <a:p>
            <a:pPr marL="180975" indent="0" algn="just"/>
            <a:endParaRPr sz="180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type="sldNum" idx="12"/>
          </p:nvPr>
        </p:nvSpPr>
        <p:spPr>
          <a:xfrm>
            <a:off x="8859921" y="6533999"/>
            <a:ext cx="324000" cy="324000"/>
          </a:xfrm>
          <a:prstGeom prst="rect">
            <a:avLst/>
          </a:prstGeom>
          <a:noFill/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4</a:t>
            </a:r>
          </a:p>
        </p:txBody>
      </p:sp>
      <p:sp>
        <p:nvSpPr>
          <p:cNvPr id="412" name="Shape 412"/>
          <p:cNvSpPr/>
          <p:nvPr/>
        </p:nvSpPr>
        <p:spPr>
          <a:xfrm>
            <a:off x="228117" y="4221088"/>
            <a:ext cx="8712968" cy="2592288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l"/>
            <a:endParaRPr sz="1800" b="1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indent="0" algn="l"/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Состав и содержание</a:t>
            </a:r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… требований к защите персональных данных для каждого из уровней защищённости… устанавливаются…</a:t>
            </a:r>
            <a:r>
              <a:rPr sz="20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sz="2000" b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федеральным органом исполнительной власти, уполномоченным в области противодействия техническим разведкам </a:t>
            </a:r>
            <a:br>
              <a:rPr sz="2000" b="1">
                <a:solidFill>
                  <a:srgbClr val="FFFF00"/>
                </a:solidFill>
                <a:latin typeface="+mn-lt"/>
                <a:ea typeface="+mn-ea"/>
                <a:cs typeface="+mn-cs"/>
              </a:rPr>
            </a:br>
            <a:r>
              <a:rPr sz="2000" b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и технической защиты информации (</a:t>
            </a:r>
            <a:r>
              <a:rPr sz="2000" b="1" u="sng">
                <a:solidFill>
                  <a:srgbClr val="FFFF00"/>
                </a:solidFill>
                <a:latin typeface="+mn-lt"/>
                <a:ea typeface="+mn-ea"/>
                <a:cs typeface="+mn-cs"/>
              </a:rPr>
              <a:t>ФСТЭК России</a:t>
            </a:r>
            <a:r>
              <a:rPr sz="2000" b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) </a:t>
            </a:r>
            <a:r>
              <a:rPr sz="2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…</a:t>
            </a:r>
          </a:p>
          <a:p>
            <a:pPr marL="0" indent="0" algn="l"/>
            <a:endParaRPr sz="180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180975" indent="0" algn="just"/>
            <a:endParaRPr sz="180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000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Обеспечение безопасности персональных данных достигается (ФЗ-152):</a:t>
            </a:r>
          </a:p>
        </p:txBody>
      </p:sp>
      <p:pic>
        <p:nvPicPr>
          <p:cNvPr id="417" name="Shape 417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418" name="Shape 418"/>
          <p:cNvSpPr/>
          <p:nvPr/>
        </p:nvSpPr>
        <p:spPr>
          <a:xfrm>
            <a:off x="232153" y="836712"/>
            <a:ext cx="8712968" cy="36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определением угроз безопасности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ПДн при их обработке в ИСПДн</a:t>
            </a:r>
          </a:p>
        </p:txBody>
      </p:sp>
      <p:sp>
        <p:nvSpPr>
          <p:cNvPr id="419" name="Shape 419"/>
          <p:cNvSpPr/>
          <p:nvPr/>
        </p:nvSpPr>
        <p:spPr>
          <a:xfrm>
            <a:off x="232153" y="1318933"/>
            <a:ext cx="8712968" cy="108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применением организационных и технических мер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по обеспечению безопасности ПДн при их обработке в ИСПДн, </a:t>
            </a: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необходимых для выполнения требований к защите ПДн, исполнение которых обеспечивает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установленные Правительством Российской Федерации </a:t>
            </a: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уровни защищенности ПДн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232153" y="2521154"/>
            <a:ext cx="8712968" cy="54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применением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прошедших в установленном порядке процедуру оценки соответствия </a:t>
            </a: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средств защиты информации</a:t>
            </a:r>
          </a:p>
        </p:txBody>
      </p:sp>
      <p:sp>
        <p:nvSpPr>
          <p:cNvPr id="421" name="Shape 421"/>
          <p:cNvSpPr/>
          <p:nvPr/>
        </p:nvSpPr>
        <p:spPr>
          <a:xfrm>
            <a:off x="232153" y="3183375"/>
            <a:ext cx="8712968" cy="54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оценкой</a:t>
            </a:r>
            <a:r>
              <a:rPr sz="150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эффективности</a:t>
            </a:r>
            <a:r>
              <a:rPr sz="15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принимаемых мер по обеспечению безопасности ПДн </a:t>
            </a:r>
            <a:br>
              <a:rPr sz="1500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r>
              <a:rPr sz="150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 ввода в эксплуатацию ИСПДн </a:t>
            </a:r>
            <a:endParaRPr sz="1500">
              <a:solidFill>
                <a:srgbClr val="FFFF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232153" y="3845596"/>
            <a:ext cx="8712968" cy="36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учетом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машинных носителей ПДн</a:t>
            </a:r>
          </a:p>
        </p:txBody>
      </p:sp>
      <p:sp>
        <p:nvSpPr>
          <p:cNvPr id="423" name="Shape 423"/>
          <p:cNvSpPr/>
          <p:nvPr/>
        </p:nvSpPr>
        <p:spPr>
          <a:xfrm>
            <a:off x="232153" y="4327817"/>
            <a:ext cx="8712968" cy="36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обнаружением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фактов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несанкционированного доступа к ПДн и принятием мер</a:t>
            </a:r>
          </a:p>
        </p:txBody>
      </p:sp>
      <p:sp>
        <p:nvSpPr>
          <p:cNvPr id="424" name="Shape 424"/>
          <p:cNvSpPr/>
          <p:nvPr/>
        </p:nvSpPr>
        <p:spPr>
          <a:xfrm>
            <a:off x="232153" y="4810038"/>
            <a:ext cx="8712968" cy="54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восстановлением ПДн, 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модифицированных или уничтоженных вследствие несанкционированного доступа к ним</a:t>
            </a:r>
          </a:p>
        </p:txBody>
      </p:sp>
      <p:sp>
        <p:nvSpPr>
          <p:cNvPr id="425" name="Shape 425"/>
          <p:cNvSpPr/>
          <p:nvPr/>
        </p:nvSpPr>
        <p:spPr>
          <a:xfrm>
            <a:off x="232153" y="5472259"/>
            <a:ext cx="8712968" cy="54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установлением правил доступа к ПДн, обрабатываемым в ИСПДн, а также обеспечением </a:t>
            </a: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регистрации и учета всех действий, 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совершаемых с ПДн в ИСПДн</a:t>
            </a:r>
          </a:p>
        </p:txBody>
      </p:sp>
      <p:sp>
        <p:nvSpPr>
          <p:cNvPr id="426" name="Shape 426"/>
          <p:cNvSpPr/>
          <p:nvPr/>
        </p:nvSpPr>
        <p:spPr>
          <a:xfrm>
            <a:off x="232153" y="6134479"/>
            <a:ext cx="8712968" cy="540000"/>
          </a:xfrm>
          <a:prstGeom prst="rect">
            <a:avLst/>
          </a:prstGeom>
          <a:solidFill>
            <a:srgbClr val="254061">
              <a:alpha val="80000"/>
            </a:srgbClr>
          </a:solidFill>
          <a:ln w="12700">
            <a:solidFill>
              <a:srgbClr val="2F605F"/>
            </a:solidFill>
            <a:prstDash val="solid"/>
          </a:ln>
        </p:spPr>
        <p:txBody>
          <a:bodyPr lIns="91440" tIns="45720" rIns="91440" bIns="45720" anchor="ctr"/>
          <a:lstStyle/>
          <a:p>
            <a:pPr marL="180975" indent="0" algn="just"/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контролем</a:t>
            </a:r>
            <a:r>
              <a:rPr sz="1600">
                <a:solidFill>
                  <a:srgbClr val="FFFFFF"/>
                </a:solidFill>
                <a:latin typeface="Arial"/>
                <a:ea typeface="Arial"/>
                <a:cs typeface="Arial"/>
              </a:rPr>
              <a:t> за принимаемыми мерами по обеспечению безопасности ПДн и уровня защищенности ИСПДн</a:t>
            </a:r>
          </a:p>
        </p:txBody>
      </p:sp>
      <p:sp>
        <p:nvSpPr>
          <p:cNvPr id="427" name="Shape 427"/>
          <p:cNvSpPr txBox="1">
            <a:spLocks noGrp="1"/>
          </p:cNvSpPr>
          <p:nvPr>
            <p:ph type="sldNum" idx="12"/>
          </p:nvPr>
        </p:nvSpPr>
        <p:spPr>
          <a:xfrm>
            <a:off x="8859600" y="6533999"/>
            <a:ext cx="324000" cy="324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30" name="Shape 430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Приказ ФСТЭК России от 18 февраля 2013 г. № 21</a:t>
            </a:r>
          </a:p>
        </p:txBody>
      </p:sp>
      <p:pic>
        <p:nvPicPr>
          <p:cNvPr id="432" name="Shape 432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grpSp>
        <p:nvGrpSpPr>
          <p:cNvPr id="433" name="Shape 433"/>
          <p:cNvGrpSpPr/>
          <p:nvPr/>
        </p:nvGrpSpPr>
        <p:grpSpPr>
          <a:xfrm>
            <a:off x="298450" y="980728"/>
            <a:ext cx="8580438" cy="5400600"/>
            <a:chOff x="0" y="0"/>
            <a:chExt cx="8580438" cy="5400600"/>
          </a:xfrm>
        </p:grpSpPr>
        <p:grpSp>
          <p:nvGrpSpPr>
            <p:cNvPr id="434" name="Shape 434"/>
            <p:cNvGrpSpPr/>
            <p:nvPr/>
          </p:nvGrpSpPr>
          <p:grpSpPr>
            <a:xfrm>
              <a:off x="180975" y="67940"/>
              <a:ext cx="8185150" cy="5332660"/>
              <a:chOff x="0" y="0"/>
              <a:chExt cx="8185150" cy="5332660"/>
            </a:xfrm>
          </p:grpSpPr>
          <p:sp>
            <p:nvSpPr>
              <p:cNvPr id="435" name="Shape 435"/>
              <p:cNvSpPr/>
              <p:nvPr/>
            </p:nvSpPr>
            <p:spPr>
              <a:xfrm rot="10800000">
                <a:off x="0" y="0"/>
                <a:ext cx="8185150" cy="5332660"/>
              </a:xfrm>
              <a:prstGeom prst="verticalScroll">
                <a:avLst>
                  <a:gd name="adj" fmla="val 7375"/>
                </a:avLst>
              </a:prstGeom>
              <a:solidFill>
                <a:srgbClr val="FFFFCC"/>
              </a:solidFill>
              <a:ln w="9525">
                <a:solidFill>
                  <a:srgbClr val="2F605F">
                    <a:lumMod val="50000"/>
                  </a:srgbClr>
                </a:solidFill>
                <a:headEnd type="none" w="med" len="med"/>
                <a:tailEnd type="none" w="med" len="med"/>
              </a:ln>
            </p:spPr>
            <p:txBody>
              <a:bodyPr wrap="none" lIns="91440" tIns="45720" rIns="91440" bIns="45720" anchor="ctr"/>
              <a:lstStyle/>
              <a:p>
                <a:pPr marL="0" indent="0" algn="ctr"/>
                <a:endParaRPr sz="1200">
                  <a:solidFill>
                    <a:srgbClr val="FFFFCC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6" name="Shape 436"/>
              <p:cNvSpPr/>
              <p:nvPr/>
            </p:nvSpPr>
            <p:spPr>
              <a:xfrm>
                <a:off x="816696" y="1300211"/>
                <a:ext cx="6551756" cy="3416321"/>
              </a:xfrm>
              <a:prstGeom prst="rect">
                <a:avLst/>
              </a:prstGeom>
              <a:noFill/>
              <a:ln w="9525">
                <a:noFill/>
                <a:headEnd type="none" w="med" len="med"/>
                <a:tailEnd type="none" w="med" len="med"/>
              </a:ln>
            </p:spPr>
            <p:txBody>
              <a:bodyPr lIns="91440" tIns="45720" rIns="91440" bIns="45720">
                <a:spAutoFit/>
              </a:bodyPr>
              <a:lstStyle/>
              <a:p>
                <a:pPr marL="0" indent="0" algn="ctr">
                  <a:lnSpc>
                    <a:spcPct val="150000"/>
                  </a:lnSpc>
                </a:pPr>
                <a: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  <a:t>«Об утверждении состава и содержания организационных и технических мер </a:t>
                </a:r>
                <a:b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</a:br>
                <a: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  <a:t>по обеспечению безопасности </a:t>
                </a:r>
                <a:b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</a:br>
                <a: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  <a:t>персональных данных </a:t>
                </a:r>
                <a:b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</a:br>
                <a:r>
                  <a:rPr sz="20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  <a:t>при их обработке в информационных системах персональных данных»</a:t>
                </a:r>
              </a:p>
              <a:p>
                <a:pPr marL="0" indent="0" algn="ctr"/>
                <a:endParaRPr sz="2000" b="1">
                  <a:solidFill>
                    <a:srgbClr val="000000"/>
                  </a:solidFill>
                  <a:latin typeface="Arial"/>
                  <a:ea typeface="Arial"/>
                  <a:cs typeface="Arial"/>
                </a:endParaRPr>
              </a:p>
              <a:p>
                <a:pPr marL="0" indent="0" algn="r"/>
                <a:r>
                  <a:rPr sz="1600" b="1" i="1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rPr>
                  <a:t>Зарегистрирован в Минюсте России № 28375</a:t>
                </a:r>
              </a:p>
            </p:txBody>
          </p:sp>
        </p:grpSp>
        <p:pic>
          <p:nvPicPr>
            <p:cNvPr id="438" name="Shape 438"/>
            <p:cNvPicPr/>
            <p:nvPr/>
          </p:nvPicPr>
          <p:blipFill>
            <a:blip r:embed="rId2"/>
            <a:stretch/>
          </p:blipFill>
          <p:spPr>
            <a:xfrm>
              <a:off x="3796384" y="173141"/>
              <a:ext cx="954332" cy="119501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39" name="Shape 439"/>
          <p:cNvSpPr txBox="1">
            <a:spLocks noGrp="1"/>
          </p:cNvSpPr>
          <p:nvPr>
            <p:ph type="sldNum" idx="12"/>
          </p:nvPr>
        </p:nvSpPr>
        <p:spPr>
          <a:xfrm>
            <a:off x="8859600" y="6533999"/>
            <a:ext cx="395999" cy="324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2" name="Shape 442"/>
          <p:cNvSpPr txBox="1">
            <a:spLocks noGrp="1"/>
          </p:cNvSpPr>
          <p:nvPr>
            <p:ph type="body" idx="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3" name="Shape 443"/>
          <p:cNvSpPr/>
          <p:nvPr/>
        </p:nvSpPr>
        <p:spPr>
          <a:xfrm>
            <a:off x="662533" y="798175"/>
            <a:ext cx="7955999" cy="14066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>
                <a:solidFill>
                  <a:schemeClr val="dk1"/>
                </a:solidFill>
                <a:latin typeface="Arial"/>
                <a:ea typeface="Arial"/>
                <a:cs typeface="Arial"/>
              </a:rPr>
              <a:t>СОСТАВ И СОДЕРЖАНИЕ</a:t>
            </a:r>
          </a:p>
          <a:p>
            <a:pPr marL="0" indent="0" algn="ctr"/>
            <a:r>
              <a:rPr sz="1800" b="1">
                <a:solidFill>
                  <a:schemeClr val="dk1"/>
                </a:solidFill>
                <a:latin typeface="Arial"/>
                <a:ea typeface="Arial"/>
                <a:cs typeface="Arial"/>
              </a:rPr>
              <a:t>ОРГАНИЗАЦИОННЫХ И ТЕХНИЧЕСКИХ МЕР ПО ОБЕСПЕЧЕНИЮ</a:t>
            </a:r>
          </a:p>
          <a:p>
            <a:pPr marL="0" indent="0" algn="ctr"/>
            <a:r>
              <a:rPr sz="1800" b="1">
                <a:solidFill>
                  <a:schemeClr val="dk1"/>
                </a:solidFill>
                <a:latin typeface="Arial"/>
                <a:ea typeface="Arial"/>
                <a:cs typeface="Arial"/>
              </a:rPr>
              <a:t>БЕЗОПАСНОСТИ ПЕРСОНАЛЬНЫХ ДАННЫХ ПРИ ИХ ОБРАБОТКЕ</a:t>
            </a:r>
          </a:p>
          <a:p>
            <a:pPr marL="0" indent="0" algn="ctr"/>
            <a:r>
              <a:rPr sz="1800" b="1">
                <a:solidFill>
                  <a:schemeClr val="dk1"/>
                </a:solidFill>
                <a:latin typeface="Arial"/>
                <a:ea typeface="Arial"/>
                <a:cs typeface="Arial"/>
              </a:rPr>
              <a:t>В ИНФОРМАЦИОННЫХ СИСТЕМАХ ПЕРСОНАЛЬНЫХ ДАННЫХ</a:t>
            </a:r>
          </a:p>
        </p:txBody>
      </p:sp>
      <p:sp>
        <p:nvSpPr>
          <p:cNvPr id="444" name="Shape 444"/>
          <p:cNvSpPr/>
          <p:nvPr/>
        </p:nvSpPr>
        <p:spPr>
          <a:xfrm>
            <a:off x="604989" y="2275249"/>
            <a:ext cx="7955999" cy="23058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dk1"/>
                </a:solidFill>
                <a:latin typeface="Arial"/>
                <a:ea typeface="Arial"/>
                <a:cs typeface="Arial"/>
              </a:rPr>
              <a:t>3. Меры по обеспечению безопасности персональных данных реализуются в рамках системы защиты персональных данных, создаваемой в соответствии с Требованиями к защите персональных данных при их обработке в информационных системах персональных данных, утвержденными постановлением Правительства Российской Федерации от 1 ноября 2012 г. N 1119, и должны быть направлены на </a:t>
            </a:r>
            <a:r>
              <a:rPr sz="1800" b="1">
                <a:solidFill>
                  <a:schemeClr val="dk1"/>
                </a:solidFill>
                <a:latin typeface="Arial"/>
                <a:ea typeface="Arial"/>
                <a:cs typeface="Arial"/>
              </a:rPr>
              <a:t>нейтрализацию актуальных угроз безопасности персональных данных</a:t>
            </a:r>
            <a:r>
              <a:rPr sz="1800">
                <a:solidFill>
                  <a:schemeClr val="dk1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45" name="Shape 445"/>
          <p:cNvSpPr/>
          <p:nvPr/>
        </p:nvSpPr>
        <p:spPr>
          <a:xfrm>
            <a:off x="604989" y="4672477"/>
            <a:ext cx="7955999" cy="19968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4. Меры по обеспечению безопасности персональных данных реализуются в том числе посредством применения в информационной системе средств защиты информации, прошедших в установленном порядке процедуру оценки соответствия, в случаях, когда применение таких средств необходимо для нейтрализации </a:t>
            </a:r>
            <a:r>
              <a:rPr sz="1800" b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актуальных угроз безопасности </a:t>
            </a:r>
            <a:r>
              <a:rPr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персональных данных.</a:t>
            </a:r>
          </a:p>
        </p:txBody>
      </p:sp>
      <p:sp>
        <p:nvSpPr>
          <p:cNvPr id="446" name="Shape 446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7" name="Shape 447"/>
          <p:cNvSpPr txBox="1"/>
          <p:nvPr/>
        </p:nvSpPr>
        <p:spPr>
          <a:xfrm>
            <a:off x="128573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Приказ ФСТЭК России от 18 февраля 2013 г. № 21</a:t>
            </a:r>
          </a:p>
        </p:txBody>
      </p:sp>
      <p:pic>
        <p:nvPicPr>
          <p:cNvPr id="449" name="Shape 449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/>
          <p:nvPr/>
        </p:nvSpPr>
        <p:spPr>
          <a:xfrm>
            <a:off x="0" y="-27384"/>
            <a:ext cx="9144000" cy="785794"/>
          </a:xfrm>
          <a:prstGeom prst="rect">
            <a:avLst/>
          </a:prstGeom>
          <a:gradFill>
            <a:gsLst>
              <a:gs pos="0">
                <a:srgbClr val="C64847">
                  <a:tint val="60000"/>
                  <a:satMod val="160000"/>
                </a:srgbClr>
              </a:gs>
              <a:gs pos="46000">
                <a:srgbClr val="C64847">
                  <a:lumMod val="75000"/>
                </a:srgbClr>
              </a:gs>
              <a:gs pos="100000">
                <a:srgbClr val="C64847">
                  <a:lumMod val="50000"/>
                </a:srgb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2" name="Shape 452"/>
          <p:cNvSpPr txBox="1"/>
          <p:nvPr/>
        </p:nvSpPr>
        <p:spPr>
          <a:xfrm>
            <a:off x="0" y="-27384"/>
            <a:ext cx="8429652" cy="785818"/>
          </a:xfrm>
          <a:prstGeom prst="rect">
            <a:avLst/>
          </a:prstGeom>
          <a:noFill/>
          <a:ln w="12700">
            <a:prstDash val="solid"/>
          </a:ln>
        </p:spPr>
        <p:txBody>
          <a:bodyPr wrap="square" lIns="91440" tIns="45720" rIns="91440" bIns="45720" anchor="ctr">
            <a:noAutofit/>
          </a:bodyPr>
          <a:lstStyle/>
          <a:p>
            <a:pPr marL="271463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Приказ ФСТЭК России от 18 февраля 2013 г. № 21</a:t>
            </a:r>
          </a:p>
          <a:p>
            <a:pPr marL="271463" indent="0" algn="l"/>
            <a:r>
              <a:rPr sz="200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(меры по обеспечению безопасности персональных данных)</a:t>
            </a:r>
            <a:endParaRPr sz="2000" b="1">
              <a:solidFill>
                <a:srgbClr val="FFFF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54" name="Shape 454"/>
          <p:cNvPicPr/>
          <p:nvPr/>
        </p:nvPicPr>
        <p:blipFill>
          <a:blip r:embed="rId2"/>
          <a:stretch/>
        </p:blipFill>
        <p:spPr>
          <a:xfrm>
            <a:off x="8535739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455" name="Shape 455"/>
          <p:cNvSpPr txBox="1">
            <a:spLocks noGrp="1"/>
          </p:cNvSpPr>
          <p:nvPr>
            <p:ph type="sldNum" idx="12"/>
          </p:nvPr>
        </p:nvSpPr>
        <p:spPr>
          <a:xfrm>
            <a:off x="8859600" y="6533999"/>
            <a:ext cx="395999" cy="324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8</a:t>
            </a:r>
          </a:p>
        </p:txBody>
      </p:sp>
      <p:sp>
        <p:nvSpPr>
          <p:cNvPr id="456" name="Shape 456"/>
          <p:cNvSpPr/>
          <p:nvPr/>
        </p:nvSpPr>
        <p:spPr>
          <a:xfrm>
            <a:off x="179512" y="908720"/>
            <a:ext cx="8615202" cy="583262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идентификация и аутентификация субъектов доступа и объектов доступа;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управление доступом субъектов доступа к объектам доступа;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ограничение программной среды;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защита машинных носителей персональных данных;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регистрация событий безопасности;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антивирусная защита;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обнаружение (предотвращение) вторжений;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контроль защищенности персональных данных;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обеспечение целостности информационной системы и персональных данных;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обеспечение доступности персональных данных;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защита среды виртуализации;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защита технических средств;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защита информационной системы, ее средств, систем связи и передачи данных;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выявление инцидентов и реагирование на них;</a:t>
            </a:r>
          </a:p>
          <a:p>
            <a:pPr marL="285750" indent="-285750">
              <a:lnSpc>
                <a:spcPts val="2500"/>
              </a:lnSpc>
              <a:buFont typeface="Arial"/>
              <a:buChar char="•"/>
            </a:pPr>
            <a:r>
              <a:rPr sz="1700" b="1">
                <a:latin typeface="Arial"/>
                <a:ea typeface="Arial"/>
                <a:cs typeface="Arial"/>
              </a:rPr>
              <a:t>управление конфигурацией информационной системы и системы защиты персональных данных.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/>
          <p:nvPr/>
        </p:nvSpPr>
        <p:spPr>
          <a:xfrm>
            <a:off x="0" y="-27384"/>
            <a:ext cx="9144000" cy="1080120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160000"/>
                </a:schemeClr>
              </a:gs>
              <a:gs pos="46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9" name="Shape 459"/>
          <p:cNvSpPr txBox="1"/>
          <p:nvPr/>
        </p:nvSpPr>
        <p:spPr>
          <a:xfrm>
            <a:off x="-26287" y="11876"/>
            <a:ext cx="8794715" cy="100811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marL="361950" indent="0" algn="l"/>
            <a:r>
              <a:rPr sz="2000" b="1">
                <a:solidFill>
                  <a:srgbClr val="F0AD00">
                    <a:satMod val="200000"/>
                    <a:tint val="3000"/>
                  </a:srgbClr>
                </a:solidFill>
                <a:latin typeface="Arial"/>
                <a:ea typeface="Arial"/>
                <a:cs typeface="Arial"/>
              </a:rPr>
              <a:t>Состав и содержание мер по обеспечению безопасности персональных данных, необходимых для обеспечения каждого из уровней защищенности персональных данных</a:t>
            </a:r>
          </a:p>
        </p:txBody>
      </p:sp>
      <p:pic>
        <p:nvPicPr>
          <p:cNvPr id="461" name="Shape 461"/>
          <p:cNvPicPr/>
          <p:nvPr/>
        </p:nvPicPr>
        <p:blipFill>
          <a:blip r:embed="rId2"/>
          <a:stretch/>
        </p:blipFill>
        <p:spPr>
          <a:xfrm>
            <a:off x="8532440" y="44053"/>
            <a:ext cx="517949" cy="648575"/>
          </a:xfrm>
          <a:prstGeom prst="rect">
            <a:avLst/>
          </a:prstGeom>
          <a:ln>
            <a:noFill/>
          </a:ln>
        </p:spPr>
      </p:pic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8784000" y="6533999"/>
            <a:ext cx="395999" cy="324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>
                <a:solidFill>
                  <a:srgbClr val="FFFFFF">
                    <a:tint val="75000"/>
                  </a:srgbClr>
                </a:solidFill>
                <a:latin typeface="Arial Black"/>
                <a:ea typeface="Arial Black"/>
                <a:cs typeface="Arial Black"/>
              </a:rPr>
              <a:t>9</a:t>
            </a:r>
          </a:p>
        </p:txBody>
      </p:sp>
      <p:sp>
        <p:nvSpPr>
          <p:cNvPr id="463" name="Shape 463"/>
          <p:cNvSpPr/>
          <p:nvPr/>
        </p:nvSpPr>
        <p:spPr>
          <a:xfrm>
            <a:off x="287524" y="5445224"/>
            <a:ext cx="8568952" cy="147732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«+» - мера по обеспечению безопасности персональных данных включена в базовый набор мер для соответствующего уровня защищенности...</a:t>
            </a:r>
          </a:p>
          <a:p>
            <a:pPr marL="0" indent="0" algn="l"/>
            <a:r>
              <a:rPr sz="18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Меры …, не обозначенные знаком «+», применяются при адаптации базового набора мер и уточнении адаптированного базового набора мер, а также при разработке компенсирующих мер 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Другая 5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1F4583"/>
      </a:accent2>
      <a:accent3>
        <a:srgbClr val="E66C7D"/>
      </a:accent3>
      <a:accent4>
        <a:srgbClr val="5D2884"/>
      </a:accent4>
      <a:accent5>
        <a:srgbClr val="2F605F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Базовая">
      <a:fillStyleLst>
        <a:solidFill>
          <a:schemeClr val="phClr"/>
        </a:solidFill>
        <a:gradFill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</a:gradFill>
        <a:gradFill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8575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777</Words>
  <Application>Microsoft Office PowerPoint</Application>
  <DocSecurity>0</DocSecurity>
  <PresentationFormat>Экран (4:3)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Wingdings</vt:lpstr>
      <vt:lpstr>4_Тема Office</vt:lpstr>
      <vt:lpstr>3_Тема Office</vt:lpstr>
      <vt:lpstr>5_Тема Office</vt:lpstr>
      <vt:lpstr>1_Тема Office</vt:lpstr>
      <vt:lpstr>2_Тема Office</vt:lpstr>
      <vt:lpstr>Управление ФСТЭК России  по Сибирскому федеральному округу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ФСТЭК России  по Сибирскому федеральному округу</dc:title>
  <dc:creator>1</dc:creator>
  <cp:lastModifiedBy>Учетная запись Майкрософт</cp:lastModifiedBy>
  <cp:revision>1</cp:revision>
  <dcterms:modified xsi:type="dcterms:W3CDTF">2022-07-25T02:51:24Z</dcterms:modified>
</cp:coreProperties>
</file>