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26.jpg" ContentType="image/jpeg"/>
  <Override PartName="/ppt/notesSlides/notesSlide1.xml" ContentType="application/vnd.openxmlformats-officedocument.presentationml.notesSlide+xml"/>
  <Override PartName="/ppt/media/image31.jpg" ContentType="image/jpeg"/>
  <Override PartName="/ppt/media/image34.jpg" ContentType="image/jpeg"/>
  <Override PartName="/ppt/media/image38.jpg" ContentType="image/jpeg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9" r:id="rId2"/>
    <p:sldId id="269" r:id="rId3"/>
    <p:sldId id="299" r:id="rId4"/>
    <p:sldId id="290" r:id="rId5"/>
    <p:sldId id="283" r:id="rId6"/>
    <p:sldId id="300" r:id="rId7"/>
    <p:sldId id="306" r:id="rId8"/>
    <p:sldId id="277" r:id="rId9"/>
    <p:sldId id="305" r:id="rId10"/>
    <p:sldId id="340" r:id="rId11"/>
    <p:sldId id="307" r:id="rId12"/>
    <p:sldId id="339" r:id="rId13"/>
  </p:sldIdLst>
  <p:sldSz cx="20104100" cy="11309350"/>
  <p:notesSz cx="20104100" cy="113093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213A"/>
    <a:srgbClr val="FFFFFF"/>
    <a:srgbClr val="B62827"/>
    <a:srgbClr val="CA2526"/>
    <a:srgbClr val="254159"/>
    <a:srgbClr val="313231"/>
    <a:srgbClr val="2D2E2D"/>
    <a:srgbClr val="403C52"/>
    <a:srgbClr val="6F8292"/>
    <a:srgbClr val="E533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333" autoAdjust="0"/>
  </p:normalViewPr>
  <p:slideViewPr>
    <p:cSldViewPr>
      <p:cViewPr varScale="1">
        <p:scale>
          <a:sx n="38" d="100"/>
          <a:sy n="38" d="100"/>
        </p:scale>
        <p:origin x="804" y="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59E60B-FAA4-4073-BAFE-35D1AC33E873}" type="datetimeFigureOut">
              <a:rPr lang="ru-RU" smtClean="0"/>
              <a:t>25.07.2022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CEAEEB-C94C-4101-9F48-325C8D477B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076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CEAEEB-C94C-4101-9F48-325C8D477BD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055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CEAEEB-C94C-4101-9F48-325C8D477BD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249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93B1122-A20B-4759-9670-7A00DA01BE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" y="0"/>
            <a:ext cx="20102126" cy="1130935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694180" y="3825875"/>
            <a:ext cx="13303285" cy="16592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sz="10700" b="1" i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94180" y="5840837"/>
            <a:ext cx="14072870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sz="7200">
                <a:latin typeface="Open Sans"/>
              </a:defRPr>
            </a:lvl1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B644226-EFED-40A1-A2E8-D6037BBC00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3" y="0"/>
            <a:ext cx="20085893" cy="11309350"/>
          </a:xfrm>
          <a:prstGeom prst="rect">
            <a:avLst/>
          </a:prstGeom>
        </p:spPr>
      </p:pic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710188"/>
            <a:ext cx="4623943" cy="369332"/>
          </a:xfrm>
        </p:spPr>
        <p:txBody>
          <a:bodyPr lIns="0" tIns="0" rIns="0" bIns="0"/>
          <a:lstStyle>
            <a:lvl1pPr algn="r">
              <a:defRPr sz="2400">
                <a:solidFill>
                  <a:schemeClr val="bg1"/>
                </a:solidFill>
                <a:latin typeface="Open Sans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Holder 3">
            <a:extLst>
              <a:ext uri="{FF2B5EF4-FFF2-40B4-BE49-F238E27FC236}">
                <a16:creationId xmlns:a16="http://schemas.microsoft.com/office/drawing/2014/main" id="{02D2B858-A914-4572-9AB5-07E62F16668B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1694180" y="5840837"/>
            <a:ext cx="14072870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sz="7200">
                <a:latin typeface="Open Sans"/>
              </a:defRPr>
            </a:lvl1pPr>
          </a:lstStyle>
          <a:p>
            <a:endParaRPr dirty="0"/>
          </a:p>
        </p:txBody>
      </p:sp>
      <p:sp>
        <p:nvSpPr>
          <p:cNvPr id="11" name="Holder 2">
            <a:extLst>
              <a:ext uri="{FF2B5EF4-FFF2-40B4-BE49-F238E27FC236}">
                <a16:creationId xmlns:a16="http://schemas.microsoft.com/office/drawing/2014/main" id="{8EB6AA50-192E-4641-A6AF-A7F6F03E57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4180" y="3825875"/>
            <a:ext cx="13455685" cy="16592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sz="10700" b="1" i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92662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F1B0AA2-B5DE-4106-A4F2-A738D8ADF7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3" y="0"/>
            <a:ext cx="20085893" cy="11309350"/>
          </a:xfrm>
          <a:prstGeom prst="rect">
            <a:avLst/>
          </a:prstGeom>
        </p:spPr>
      </p:pic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710188"/>
            <a:ext cx="4623943" cy="369332"/>
          </a:xfrm>
        </p:spPr>
        <p:txBody>
          <a:bodyPr lIns="0" tIns="0" rIns="0" bIns="0"/>
          <a:lstStyle>
            <a:lvl1pPr algn="r">
              <a:defRPr sz="2400">
                <a:solidFill>
                  <a:schemeClr val="bg1"/>
                </a:solidFill>
                <a:latin typeface="Open Sans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Holder 3">
            <a:extLst>
              <a:ext uri="{FF2B5EF4-FFF2-40B4-BE49-F238E27FC236}">
                <a16:creationId xmlns:a16="http://schemas.microsoft.com/office/drawing/2014/main" id="{02D2B858-A914-4572-9AB5-07E62F16668B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1694180" y="5840837"/>
            <a:ext cx="14072870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sz="7200">
                <a:latin typeface="Open Sans"/>
              </a:defRPr>
            </a:lvl1pPr>
          </a:lstStyle>
          <a:p>
            <a:endParaRPr dirty="0"/>
          </a:p>
        </p:txBody>
      </p:sp>
      <p:sp>
        <p:nvSpPr>
          <p:cNvPr id="11" name="Holder 2">
            <a:extLst>
              <a:ext uri="{FF2B5EF4-FFF2-40B4-BE49-F238E27FC236}">
                <a16:creationId xmlns:a16="http://schemas.microsoft.com/office/drawing/2014/main" id="{8EB6AA50-192E-4641-A6AF-A7F6F03E57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4180" y="3825875"/>
            <a:ext cx="13455685" cy="16592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sz="10700" b="1" i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68517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11E13AF-639C-4DAA-A7A3-38A945A3DD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3" y="0"/>
            <a:ext cx="20085893" cy="11309350"/>
          </a:xfrm>
          <a:prstGeom prst="rect">
            <a:avLst/>
          </a:prstGeom>
        </p:spPr>
      </p:pic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710188"/>
            <a:ext cx="4623943" cy="369332"/>
          </a:xfrm>
        </p:spPr>
        <p:txBody>
          <a:bodyPr lIns="0" tIns="0" rIns="0" bIns="0"/>
          <a:lstStyle>
            <a:lvl1pPr algn="r">
              <a:defRPr sz="2400">
                <a:solidFill>
                  <a:srgbClr val="2D2E2D"/>
                </a:solidFill>
                <a:latin typeface="Open Sans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197A58-AE30-4E88-9526-1F1561A663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3" y="0"/>
            <a:ext cx="20085893" cy="11309350"/>
          </a:xfrm>
          <a:prstGeom prst="rect">
            <a:avLst/>
          </a:prstGeom>
        </p:spPr>
      </p:pic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710188"/>
            <a:ext cx="4623943" cy="369332"/>
          </a:xfrm>
        </p:spPr>
        <p:txBody>
          <a:bodyPr lIns="0" tIns="0" rIns="0" bIns="0"/>
          <a:lstStyle>
            <a:lvl1pPr algn="r">
              <a:defRPr sz="2400">
                <a:solidFill>
                  <a:schemeClr val="bg1"/>
                </a:solidFill>
                <a:latin typeface="Open Sans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95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B682AE-E6F7-414D-AE63-30DAC7B73E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3" y="0"/>
            <a:ext cx="20085893" cy="1130935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74102" y="1006475"/>
            <a:ext cx="15429230" cy="646331"/>
          </a:xfrm>
        </p:spPr>
        <p:txBody>
          <a:bodyPr lIns="0" tIns="0" rIns="0" bIns="0"/>
          <a:lstStyle>
            <a:lvl1pPr>
              <a:defRPr sz="4200" b="1" i="0">
                <a:solidFill>
                  <a:srgbClr val="313231"/>
                </a:solidFill>
                <a:latin typeface="Open Sans"/>
                <a:cs typeface="Open Sans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74102" y="2454275"/>
            <a:ext cx="15429230" cy="6400800"/>
          </a:xfrm>
        </p:spPr>
        <p:txBody>
          <a:bodyPr lIns="0" tIns="0" rIns="0" bIns="0"/>
          <a:lstStyle>
            <a:lvl1pPr>
              <a:defRPr sz="2800" b="0" i="0">
                <a:solidFill>
                  <a:srgbClr val="313231"/>
                </a:solidFill>
                <a:latin typeface="Open Sans"/>
                <a:cs typeface="Open Sans"/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710188"/>
            <a:ext cx="4623943" cy="369332"/>
          </a:xfrm>
        </p:spPr>
        <p:txBody>
          <a:bodyPr lIns="0" tIns="0" rIns="0" bIns="0"/>
          <a:lstStyle>
            <a:lvl1pPr algn="r">
              <a:defRPr sz="2400">
                <a:solidFill>
                  <a:srgbClr val="2D2E2D"/>
                </a:solidFill>
                <a:latin typeface="Open Sans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492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BC48E35-3D05-413D-94CE-2034B6306A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3" y="0"/>
            <a:ext cx="20085893" cy="1130935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74102" y="1006475"/>
            <a:ext cx="15429230" cy="646331"/>
          </a:xfrm>
        </p:spPr>
        <p:txBody>
          <a:bodyPr lIns="0" tIns="0" rIns="0" bIns="0"/>
          <a:lstStyle>
            <a:lvl1pPr>
              <a:defRPr sz="4200" b="1" i="0">
                <a:solidFill>
                  <a:srgbClr val="313231"/>
                </a:solidFill>
                <a:latin typeface="Open Sans"/>
                <a:cs typeface="Open Sans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74102" y="2454275"/>
            <a:ext cx="15429230" cy="6400800"/>
          </a:xfrm>
        </p:spPr>
        <p:txBody>
          <a:bodyPr lIns="0" tIns="0" rIns="0" bIns="0"/>
          <a:lstStyle>
            <a:lvl1pPr>
              <a:defRPr sz="2800" b="0" i="0">
                <a:solidFill>
                  <a:srgbClr val="313231"/>
                </a:solidFill>
                <a:latin typeface="Open Sans"/>
                <a:cs typeface="Open Sans"/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710188"/>
            <a:ext cx="4623943" cy="369332"/>
          </a:xfrm>
        </p:spPr>
        <p:txBody>
          <a:bodyPr lIns="0" tIns="0" rIns="0" bIns="0"/>
          <a:lstStyle>
            <a:lvl1pPr algn="r">
              <a:defRPr sz="2400">
                <a:solidFill>
                  <a:schemeClr val="bg1"/>
                </a:solidFill>
                <a:latin typeface="Open Sans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2362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EFF897-CCC8-4A22-90EA-5482FCDBA3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3" y="0"/>
            <a:ext cx="20085893" cy="1130935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74102" y="1006475"/>
            <a:ext cx="15429230" cy="646331"/>
          </a:xfrm>
        </p:spPr>
        <p:txBody>
          <a:bodyPr lIns="0" tIns="0" rIns="0" bIns="0"/>
          <a:lstStyle>
            <a:lvl1pPr>
              <a:defRPr sz="4200" b="1" i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74102" y="2454275"/>
            <a:ext cx="15429230" cy="430887"/>
          </a:xfrm>
        </p:spPr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710188"/>
            <a:ext cx="4623943" cy="369332"/>
          </a:xfrm>
        </p:spPr>
        <p:txBody>
          <a:bodyPr lIns="0" tIns="0" rIns="0" bIns="0"/>
          <a:lstStyle>
            <a:lvl1pPr algn="r">
              <a:defRPr sz="2400">
                <a:solidFill>
                  <a:srgbClr val="313231"/>
                </a:solidFill>
                <a:latin typeface="Open Sans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221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E1A100C-E683-4CD5-BA81-29FD3B1D00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3" y="0"/>
            <a:ext cx="20085893" cy="1130935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74102" y="1006475"/>
            <a:ext cx="15429230" cy="646331"/>
          </a:xfrm>
        </p:spPr>
        <p:txBody>
          <a:bodyPr lIns="0" tIns="0" rIns="0" bIns="0"/>
          <a:lstStyle>
            <a:lvl1pPr>
              <a:defRPr sz="4200" b="1" i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74102" y="2454275"/>
            <a:ext cx="15429230" cy="430887"/>
          </a:xfrm>
        </p:spPr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710188"/>
            <a:ext cx="4623943" cy="369332"/>
          </a:xfrm>
        </p:spPr>
        <p:txBody>
          <a:bodyPr lIns="0" tIns="0" rIns="0" bIns="0"/>
          <a:lstStyle>
            <a:lvl1pPr algn="r">
              <a:defRPr sz="2400">
                <a:solidFill>
                  <a:schemeClr val="bg1"/>
                </a:solidFill>
                <a:latin typeface="Open Sans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8886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71AA3C0-DCC7-4090-96C6-37528746EA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3" y="0"/>
            <a:ext cx="20085893" cy="11309350"/>
          </a:xfrm>
          <a:prstGeom prst="rect">
            <a:avLst/>
          </a:prstGeom>
        </p:spPr>
      </p:pic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710188"/>
            <a:ext cx="4623943" cy="369332"/>
          </a:xfrm>
        </p:spPr>
        <p:txBody>
          <a:bodyPr lIns="0" tIns="0" rIns="0" bIns="0"/>
          <a:lstStyle>
            <a:lvl1pPr algn="r">
              <a:defRPr sz="2400">
                <a:solidFill>
                  <a:schemeClr val="bg1"/>
                </a:solidFill>
                <a:latin typeface="Open Sans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Holder 3">
            <a:extLst>
              <a:ext uri="{FF2B5EF4-FFF2-40B4-BE49-F238E27FC236}">
                <a16:creationId xmlns:a16="http://schemas.microsoft.com/office/drawing/2014/main" id="{02D2B858-A914-4572-9AB5-07E62F16668B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1694180" y="5840837"/>
            <a:ext cx="14072870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sz="7200">
                <a:latin typeface="Open Sans"/>
              </a:defRPr>
            </a:lvl1pPr>
          </a:lstStyle>
          <a:p>
            <a:endParaRPr dirty="0"/>
          </a:p>
        </p:txBody>
      </p:sp>
      <p:sp>
        <p:nvSpPr>
          <p:cNvPr id="11" name="Holder 2">
            <a:extLst>
              <a:ext uri="{FF2B5EF4-FFF2-40B4-BE49-F238E27FC236}">
                <a16:creationId xmlns:a16="http://schemas.microsoft.com/office/drawing/2014/main" id="{8EB6AA50-192E-4641-A6AF-A7F6F03E57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4180" y="3825875"/>
            <a:ext cx="13455685" cy="16592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sz="10700" b="1" i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66232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A082B9-0127-47E6-8FDE-21175839C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3" y="0"/>
            <a:ext cx="20085893" cy="11309350"/>
          </a:xfrm>
          <a:prstGeom prst="rect">
            <a:avLst/>
          </a:prstGeom>
        </p:spPr>
      </p:pic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710188"/>
            <a:ext cx="4623943" cy="369332"/>
          </a:xfrm>
        </p:spPr>
        <p:txBody>
          <a:bodyPr lIns="0" tIns="0" rIns="0" bIns="0"/>
          <a:lstStyle>
            <a:lvl1pPr algn="r">
              <a:defRPr sz="2400">
                <a:solidFill>
                  <a:schemeClr val="bg1"/>
                </a:solidFill>
                <a:latin typeface="Open Sans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Holder 3">
            <a:extLst>
              <a:ext uri="{FF2B5EF4-FFF2-40B4-BE49-F238E27FC236}">
                <a16:creationId xmlns:a16="http://schemas.microsoft.com/office/drawing/2014/main" id="{02D2B858-A914-4572-9AB5-07E62F16668B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1694180" y="5840837"/>
            <a:ext cx="14072870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sz="7200">
                <a:latin typeface="Open Sans"/>
              </a:defRPr>
            </a:lvl1pPr>
          </a:lstStyle>
          <a:p>
            <a:endParaRPr dirty="0"/>
          </a:p>
        </p:txBody>
      </p:sp>
      <p:sp>
        <p:nvSpPr>
          <p:cNvPr id="11" name="Holder 2">
            <a:extLst>
              <a:ext uri="{FF2B5EF4-FFF2-40B4-BE49-F238E27FC236}">
                <a16:creationId xmlns:a16="http://schemas.microsoft.com/office/drawing/2014/main" id="{8EB6AA50-192E-4641-A6AF-A7F6F03E57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4180" y="3825875"/>
            <a:ext cx="13455685" cy="16592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sz="10700" b="1" i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05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74102" y="3123058"/>
            <a:ext cx="14492605" cy="16592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700" b="1" i="0">
                <a:solidFill>
                  <a:srgbClr val="FEFEFE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74102" y="4624751"/>
            <a:ext cx="15429230" cy="31610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700" b="1" i="0">
                <a:solidFill>
                  <a:srgbClr val="FEFEFE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6540908" y="10703526"/>
            <a:ext cx="1617980" cy="411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>
                <a:solidFill>
                  <a:srgbClr val="B62827"/>
                </a:solidFill>
                <a:latin typeface="Bookman Old Style"/>
                <a:cs typeface="Bookman Old Style"/>
              </a:defRPr>
            </a:lvl1pPr>
          </a:lstStyle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pc="20" dirty="0"/>
              <a:t>softmall.ru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453848" y="10684627"/>
            <a:ext cx="2891154" cy="4051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>
                <a:solidFill>
                  <a:srgbClr val="353635"/>
                </a:solidFill>
                <a:latin typeface="Montserrat Light"/>
                <a:cs typeface="Montserrat Light"/>
              </a:defRPr>
            </a:lvl1pPr>
          </a:lstStyle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ru-RU" spc="5"/>
              <a:t>Новосибирск 2020</a:t>
            </a:r>
            <a:endParaRPr spc="5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710188"/>
            <a:ext cx="462394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sz="2800" smtClean="0"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  <p:sldLayoutId id="2147483666" r:id="rId4"/>
    <p:sldLayoutId id="2147483668" r:id="rId5"/>
    <p:sldLayoutId id="2147483669" r:id="rId6"/>
    <p:sldLayoutId id="2147483671" r:id="rId7"/>
    <p:sldLayoutId id="2147483670" r:id="rId8"/>
    <p:sldLayoutId id="2147483672" r:id="rId9"/>
    <p:sldLayoutId id="2147483673" r:id="rId10"/>
    <p:sldLayoutId id="2147483674" r:id="rId11"/>
  </p:sldLayoutIdLst>
  <p:hf hdr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3" Type="http://schemas.openxmlformats.org/officeDocument/2006/relationships/image" Target="../media/image29.png"/><Relationship Id="rId21" Type="http://schemas.openxmlformats.org/officeDocument/2006/relationships/image" Target="../media/image47.png"/><Relationship Id="rId7" Type="http://schemas.openxmlformats.org/officeDocument/2006/relationships/image" Target="../media/image33.png"/><Relationship Id="rId12" Type="http://schemas.openxmlformats.org/officeDocument/2006/relationships/image" Target="../media/image38.jpg"/><Relationship Id="rId17" Type="http://schemas.openxmlformats.org/officeDocument/2006/relationships/image" Target="../media/image43.png"/><Relationship Id="rId2" Type="http://schemas.openxmlformats.org/officeDocument/2006/relationships/image" Target="../media/image28.png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eg"/><Relationship Id="rId11" Type="http://schemas.openxmlformats.org/officeDocument/2006/relationships/image" Target="../media/image37.png"/><Relationship Id="rId5" Type="http://schemas.openxmlformats.org/officeDocument/2006/relationships/image" Target="../media/image31.jp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9A03AFA-723E-408B-A616-97ECEC9102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32050" y="3521075"/>
            <a:ext cx="17349470" cy="2708434"/>
          </a:xfrm>
        </p:spPr>
        <p:txBody>
          <a:bodyPr/>
          <a:lstStyle/>
          <a:p>
            <a:r>
              <a:rPr lang="ru-RU" sz="8800" dirty="0"/>
              <a:t>Информационная безопасность без купюр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A44DCD3-6573-43C7-88F6-FDDEE5976EF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5479713" y="10710863"/>
            <a:ext cx="4624387" cy="368300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1</a:t>
            </a:fld>
            <a:endParaRPr lang="ru-RU" dirty="0"/>
          </a:p>
        </p:txBody>
      </p:sp>
      <p:sp>
        <p:nvSpPr>
          <p:cNvPr id="7" name="Заголовок 4">
            <a:extLst>
              <a:ext uri="{FF2B5EF4-FFF2-40B4-BE49-F238E27FC236}">
                <a16:creationId xmlns:a16="http://schemas.microsoft.com/office/drawing/2014/main" id="{7D1F3223-470B-4F6F-9428-7D2E398CD7AC}"/>
              </a:ext>
            </a:extLst>
          </p:cNvPr>
          <p:cNvSpPr txBox="1">
            <a:spLocks/>
          </p:cNvSpPr>
          <p:nvPr/>
        </p:nvSpPr>
        <p:spPr>
          <a:xfrm>
            <a:off x="2608580" y="7046635"/>
            <a:ext cx="13463270" cy="1046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sz="10700" b="1" i="0">
                <a:solidFill>
                  <a:schemeClr val="bg1"/>
                </a:solidFill>
                <a:latin typeface="Open Sans"/>
                <a:ea typeface="+mj-ea"/>
                <a:cs typeface="Open Sans"/>
              </a:defRPr>
            </a:lvl1pPr>
          </a:lstStyle>
          <a:p>
            <a:r>
              <a:rPr lang="ru-RU" sz="3400" kern="0" dirty="0"/>
              <a:t>Антон </a:t>
            </a:r>
            <a:r>
              <a:rPr lang="ru-RU" sz="3400" kern="0" dirty="0" err="1"/>
              <a:t>Землянухин</a:t>
            </a:r>
            <a:endParaRPr lang="ru-RU" sz="3400" kern="0" dirty="0"/>
          </a:p>
          <a:p>
            <a:r>
              <a:rPr lang="ru-RU" sz="3400" kern="0" dirty="0"/>
              <a:t>Начальник отдела продаж компании «</a:t>
            </a:r>
            <a:r>
              <a:rPr lang="en-US" sz="3400" kern="0" dirty="0" err="1"/>
              <a:t>SoftMall</a:t>
            </a:r>
            <a:r>
              <a:rPr lang="ru-RU" sz="3400" kern="0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73426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AMD - YouTube">
            <a:extLst>
              <a:ext uri="{FF2B5EF4-FFF2-40B4-BE49-F238E27FC236}">
                <a16:creationId xmlns:a16="http://schemas.microsoft.com/office/drawing/2014/main" id="{B2C5F1D2-E1BD-48C5-BAC5-877504F21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6741" y="491236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Интеграция с Adobe — Dropbox - Dropbox">
            <a:extLst>
              <a:ext uri="{FF2B5EF4-FFF2-40B4-BE49-F238E27FC236}">
                <a16:creationId xmlns:a16="http://schemas.microsoft.com/office/drawing/2014/main" id="{58AFD21E-52F6-41E9-A26C-54621C48D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677" y="2196987"/>
            <a:ext cx="4003023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EED8CB0-4640-4781-A3A5-64A54D6A26F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10</a:t>
            </a:fld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E859C7-3EEF-4301-A654-03C64F06F6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0312" y="2363111"/>
            <a:ext cx="3340103" cy="178695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B82DC42-4394-408A-8C28-78A6F66020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0312" y="3853510"/>
            <a:ext cx="1410982" cy="141098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04BB17C-186E-4D4D-9E31-C77FE36195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4112" y="2948952"/>
            <a:ext cx="1809115" cy="90455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1C217BD-0ADA-442E-A10E-9A73B0A3B5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5312" y="3971586"/>
            <a:ext cx="2151793" cy="117482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620225A-AC46-4096-84C3-D89A315A29B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962" y="5407830"/>
            <a:ext cx="3340103" cy="70142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6D16D9E-C2E9-4039-B6A5-DEF83BEF5C5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4065" y="5146415"/>
            <a:ext cx="2762247" cy="104965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4702681-E835-40F4-BB52-E3EA2DF8FC5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0312" y="6252590"/>
            <a:ext cx="2819400" cy="77533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6C0772F-677F-4226-81C5-46A22D9C714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2036" y="7269227"/>
            <a:ext cx="1788459" cy="10668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C5B9984-3F27-486F-A9A5-479DA55BA86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8969" y="6097887"/>
            <a:ext cx="2819400" cy="100150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9E5ADDD-D8FE-493A-ABA3-AFA242FA51F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0436" y="7303171"/>
            <a:ext cx="1458380" cy="970517"/>
          </a:xfrm>
          <a:prstGeom prst="rect">
            <a:avLst/>
          </a:prstGeom>
        </p:spPr>
      </p:pic>
      <p:pic>
        <p:nvPicPr>
          <p:cNvPr id="1026" name="Picture 2" descr="IBM. Информация об эмитенте. (LEI VGRQXHF3J8VDLUA7XE92, SWIFT IBMXUS33XXX).  Новости и кредитные рейтинги. Таблицы с бухгалтерской и финансовой  отчетностью.">
            <a:extLst>
              <a:ext uri="{FF2B5EF4-FFF2-40B4-BE49-F238E27FC236}">
                <a16:creationId xmlns:a16="http://schemas.microsoft.com/office/drawing/2014/main" id="{4988AEDD-C403-4B16-83E5-DC71FEECF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6741" y="2241215"/>
            <a:ext cx="254317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isco — Википедия">
            <a:extLst>
              <a:ext uri="{FF2B5EF4-FFF2-40B4-BE49-F238E27FC236}">
                <a16:creationId xmlns:a16="http://schemas.microsoft.com/office/drawing/2014/main" id="{B4F9F136-C77B-467F-B098-16CC9C7593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924" y="3957876"/>
            <a:ext cx="2362200" cy="1246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SUS в России">
            <a:extLst>
              <a:ext uri="{FF2B5EF4-FFF2-40B4-BE49-F238E27FC236}">
                <a16:creationId xmlns:a16="http://schemas.microsoft.com/office/drawing/2014/main" id="{6B4A97D9-DCAD-4238-8678-CC4ED253F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432" y="5203937"/>
            <a:ext cx="2726374" cy="57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Dell">
            <a:extLst>
              <a:ext uri="{FF2B5EF4-FFF2-40B4-BE49-F238E27FC236}">
                <a16:creationId xmlns:a16="http://schemas.microsoft.com/office/drawing/2014/main" id="{1C3CBA80-6C75-46D3-B2FD-2EEC1C02EB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683" y="6103009"/>
            <a:ext cx="1616075" cy="161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ESET — Википедия">
            <a:extLst>
              <a:ext uri="{FF2B5EF4-FFF2-40B4-BE49-F238E27FC236}">
                <a16:creationId xmlns:a16="http://schemas.microsoft.com/office/drawing/2014/main" id="{E8ED5D64-6ED5-4FE6-9A43-2DDFA62173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461" y="6631329"/>
            <a:ext cx="2143125" cy="84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Антивирус Касперского — Википедия">
            <a:extLst>
              <a:ext uri="{FF2B5EF4-FFF2-40B4-BE49-F238E27FC236}">
                <a16:creationId xmlns:a16="http://schemas.microsoft.com/office/drawing/2014/main" id="{C68B4E7E-7A07-416F-8567-AFFE7C0B9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8073" y="6949387"/>
            <a:ext cx="1410982" cy="1410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Купить Office 2016 дешево">
            <a:extLst>
              <a:ext uri="{FF2B5EF4-FFF2-40B4-BE49-F238E27FC236}">
                <a16:creationId xmlns:a16="http://schemas.microsoft.com/office/drawing/2014/main" id="{E3D43799-C3B8-4A46-9017-F9561762F0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571" y="7719084"/>
            <a:ext cx="3086100" cy="1695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SAP — Википедия">
            <a:extLst>
              <a:ext uri="{FF2B5EF4-FFF2-40B4-BE49-F238E27FC236}">
                <a16:creationId xmlns:a16="http://schemas.microsoft.com/office/drawing/2014/main" id="{39A967FC-8C58-4249-A9B4-62FB6A81B9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923" y="8045061"/>
            <a:ext cx="1941761" cy="958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587F12C9-A840-4533-B0C1-694FF27C3E99}"/>
              </a:ext>
            </a:extLst>
          </p:cNvPr>
          <p:cNvCxnSpPr>
            <a:cxnSpLocks/>
          </p:cNvCxnSpPr>
          <p:nvPr/>
        </p:nvCxnSpPr>
        <p:spPr>
          <a:xfrm>
            <a:off x="2203450" y="2241215"/>
            <a:ext cx="6553200" cy="768066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8015C9E4-091C-47DA-B5F4-93B23586E55E}"/>
              </a:ext>
            </a:extLst>
          </p:cNvPr>
          <p:cNvCxnSpPr>
            <a:cxnSpLocks/>
          </p:cNvCxnSpPr>
          <p:nvPr/>
        </p:nvCxnSpPr>
        <p:spPr>
          <a:xfrm flipH="1">
            <a:off x="2601942" y="2083813"/>
            <a:ext cx="5126414" cy="8029401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Заголовок 1">
            <a:extLst>
              <a:ext uri="{FF2B5EF4-FFF2-40B4-BE49-F238E27FC236}">
                <a16:creationId xmlns:a16="http://schemas.microsoft.com/office/drawing/2014/main" id="{A5332E1B-2CFB-4BAB-822F-72B4CCE78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4102" y="1006475"/>
            <a:ext cx="15429230" cy="646331"/>
          </a:xfrm>
        </p:spPr>
        <p:txBody>
          <a:bodyPr/>
          <a:lstStyle/>
          <a:p>
            <a:r>
              <a:rPr lang="ru-RU" dirty="0"/>
              <a:t>Уход иностранных компаний</a:t>
            </a:r>
          </a:p>
        </p:txBody>
      </p: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47C86E4E-4A6F-4772-BB6C-8528789B55D3}"/>
              </a:ext>
            </a:extLst>
          </p:cNvPr>
          <p:cNvGrpSpPr/>
          <p:nvPr/>
        </p:nvGrpSpPr>
        <p:grpSpPr>
          <a:xfrm>
            <a:off x="15418123" y="7788429"/>
            <a:ext cx="3396541" cy="2012577"/>
            <a:chOff x="15654234" y="7448486"/>
            <a:chExt cx="3396541" cy="2012577"/>
          </a:xfrm>
        </p:grpSpPr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id="{CA2A8669-ECAB-4502-9FC5-2B963A529520}"/>
                </a:ext>
              </a:extLst>
            </p:cNvPr>
            <p:cNvSpPr/>
            <p:nvPr/>
          </p:nvSpPr>
          <p:spPr>
            <a:xfrm>
              <a:off x="15654234" y="7542117"/>
              <a:ext cx="3396541" cy="1918946"/>
            </a:xfrm>
            <a:prstGeom prst="rect">
              <a:avLst/>
            </a:prstGeom>
            <a:solidFill>
              <a:srgbClr val="C725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00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E3E1316-EFC1-45D7-B2B8-80E0E0DA28C8}"/>
                </a:ext>
              </a:extLst>
            </p:cNvPr>
            <p:cNvSpPr txBox="1"/>
            <p:nvPr/>
          </p:nvSpPr>
          <p:spPr>
            <a:xfrm>
              <a:off x="15687960" y="7448486"/>
              <a:ext cx="147884" cy="18080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3800" dirty="0">
                  <a:solidFill>
                    <a:schemeClr val="bg1"/>
                  </a:solidFill>
                </a:rPr>
                <a:t>!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527E423-5EA1-4669-9B2F-DA35DCC76270}"/>
                </a:ext>
              </a:extLst>
            </p:cNvPr>
            <p:cNvSpPr txBox="1"/>
            <p:nvPr/>
          </p:nvSpPr>
          <p:spPr>
            <a:xfrm>
              <a:off x="16244640" y="7866780"/>
              <a:ext cx="2624757" cy="10798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8000" b="1" i="0" dirty="0">
                  <a:solidFill>
                    <a:schemeClr val="bg1"/>
                  </a:solidFill>
                  <a:effectLst/>
                  <a:latin typeface="-apple-system"/>
                </a:rPr>
                <a:t>300%</a:t>
              </a:r>
              <a:endParaRPr lang="ru-RU" sz="8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A1F941EE-8C94-46ED-935C-A1A6ABEBD05B}"/>
              </a:ext>
            </a:extLst>
          </p:cNvPr>
          <p:cNvSpPr/>
          <p:nvPr/>
        </p:nvSpPr>
        <p:spPr>
          <a:xfrm>
            <a:off x="11467117" y="6249916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/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0A5CA7EE-1B12-46A6-BB38-E42005CD0EEA}"/>
              </a:ext>
            </a:extLst>
          </p:cNvPr>
          <p:cNvSpPr/>
          <p:nvPr/>
        </p:nvSpPr>
        <p:spPr>
          <a:xfrm>
            <a:off x="3346450" y="10745231"/>
            <a:ext cx="914400" cy="28728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2022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90E27EBE-05F2-D8ED-65FC-101696C4DB08}"/>
              </a:ext>
            </a:extLst>
          </p:cNvPr>
          <p:cNvSpPr/>
          <p:nvPr/>
        </p:nvSpPr>
        <p:spPr>
          <a:xfrm rot="10800000" flipV="1">
            <a:off x="1060450" y="10618819"/>
            <a:ext cx="3505200" cy="49618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Горно-Алтайск 2022</a:t>
            </a:r>
          </a:p>
        </p:txBody>
      </p:sp>
    </p:spTree>
    <p:extLst>
      <p:ext uri="{BB962C8B-B14F-4D97-AF65-F5344CB8AC3E}">
        <p14:creationId xmlns:p14="http://schemas.microsoft.com/office/powerpoint/2010/main" val="4005565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D8F3CF-3CF7-47E8-8CDE-B93383E37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Экстренные шаги для безопасности бизнеса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2E4C843-65CE-4922-B1E8-CC98D84D7CE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6" name="Арка 5">
            <a:extLst>
              <a:ext uri="{FF2B5EF4-FFF2-40B4-BE49-F238E27FC236}">
                <a16:creationId xmlns:a16="http://schemas.microsoft.com/office/drawing/2014/main" id="{E4745D6A-71B4-4357-AE7C-403211A38B36}"/>
              </a:ext>
            </a:extLst>
          </p:cNvPr>
          <p:cNvSpPr/>
          <p:nvPr/>
        </p:nvSpPr>
        <p:spPr>
          <a:xfrm>
            <a:off x="-6675996" y="586122"/>
            <a:ext cx="10273625" cy="11209159"/>
          </a:xfrm>
          <a:prstGeom prst="blockArc">
            <a:avLst>
              <a:gd name="adj1" fmla="val 18900000"/>
              <a:gd name="adj2" fmla="val 2700000"/>
              <a:gd name="adj3" fmla="val 193"/>
            </a:avLst>
          </a:prstGeom>
          <a:ln>
            <a:solidFill>
              <a:srgbClr val="254159"/>
            </a:solidFill>
          </a:ln>
        </p:spPr>
        <p:style>
          <a:lnRef idx="2">
            <a:scrgbClr r="0" g="0" b="0"/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Полилиния: фигура 6">
            <a:extLst>
              <a:ext uri="{FF2B5EF4-FFF2-40B4-BE49-F238E27FC236}">
                <a16:creationId xmlns:a16="http://schemas.microsoft.com/office/drawing/2014/main" id="{45B97D6C-5396-4CD3-8377-97EDF282075F}"/>
              </a:ext>
            </a:extLst>
          </p:cNvPr>
          <p:cNvSpPr/>
          <p:nvPr/>
        </p:nvSpPr>
        <p:spPr>
          <a:xfrm>
            <a:off x="2732885" y="2320225"/>
            <a:ext cx="14903799" cy="923622"/>
          </a:xfrm>
          <a:custGeom>
            <a:avLst/>
            <a:gdLst>
              <a:gd name="connsiteX0" fmla="*/ 0 w 15907016"/>
              <a:gd name="connsiteY0" fmla="*/ 0 h 923622"/>
              <a:gd name="connsiteX1" fmla="*/ 15907016 w 15907016"/>
              <a:gd name="connsiteY1" fmla="*/ 0 h 923622"/>
              <a:gd name="connsiteX2" fmla="*/ 15907016 w 15907016"/>
              <a:gd name="connsiteY2" fmla="*/ 923622 h 923622"/>
              <a:gd name="connsiteX3" fmla="*/ 0 w 15907016"/>
              <a:gd name="connsiteY3" fmla="*/ 923622 h 923622"/>
              <a:gd name="connsiteX4" fmla="*/ 0 w 15907016"/>
              <a:gd name="connsiteY4" fmla="*/ 0 h 923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07016" h="923622">
                <a:moveTo>
                  <a:pt x="0" y="0"/>
                </a:moveTo>
                <a:lnTo>
                  <a:pt x="15907016" y="0"/>
                </a:lnTo>
                <a:lnTo>
                  <a:pt x="15907016" y="923622"/>
                </a:lnTo>
                <a:lnTo>
                  <a:pt x="0" y="923622"/>
                </a:lnTo>
                <a:lnTo>
                  <a:pt x="0" y="0"/>
                </a:lnTo>
                <a:close/>
              </a:path>
            </a:pathLst>
          </a:custGeom>
          <a:solidFill>
            <a:srgbClr val="254159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1045" tIns="71120" rIns="71120" bIns="71120" numCol="1" spcCol="1270" anchor="ctr" anchorCtr="0">
            <a:noAutofit/>
          </a:bodyPr>
          <a:lstStyle/>
          <a:p>
            <a:pPr marL="0" lvl="0" indent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2800" b="0" kern="1200" dirty="0">
                <a:solidFill>
                  <a:srgbClr val="FFFFFF"/>
                </a:solidFill>
                <a:latin typeface="Open Sans"/>
              </a:rPr>
              <a:t>Не экономьте на безопасности</a:t>
            </a:r>
            <a:endParaRPr lang="ru-RU" sz="2800" b="0" kern="1200" dirty="0">
              <a:solidFill>
                <a:srgbClr val="FFFFFF"/>
              </a:solidFill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C874637B-4C83-452E-BA9C-E4B30FCB0D92}"/>
              </a:ext>
            </a:extLst>
          </p:cNvPr>
          <p:cNvSpPr/>
          <p:nvPr/>
        </p:nvSpPr>
        <p:spPr>
          <a:xfrm>
            <a:off x="2278645" y="2297219"/>
            <a:ext cx="908480" cy="969632"/>
          </a:xfrm>
          <a:prstGeom prst="ellipse">
            <a:avLst/>
          </a:prstGeom>
          <a:ln>
            <a:solidFill>
              <a:srgbClr val="B62827"/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57A7AFDD-5D0E-4F30-A29E-98B7F947F733}"/>
              </a:ext>
            </a:extLst>
          </p:cNvPr>
          <p:cNvSpPr/>
          <p:nvPr/>
        </p:nvSpPr>
        <p:spPr>
          <a:xfrm>
            <a:off x="3375370" y="3403129"/>
            <a:ext cx="14261314" cy="1030814"/>
          </a:xfrm>
          <a:custGeom>
            <a:avLst/>
            <a:gdLst>
              <a:gd name="connsiteX0" fmla="*/ 0 w 15221283"/>
              <a:gd name="connsiteY0" fmla="*/ 0 h 1030814"/>
              <a:gd name="connsiteX1" fmla="*/ 15221283 w 15221283"/>
              <a:gd name="connsiteY1" fmla="*/ 0 h 1030814"/>
              <a:gd name="connsiteX2" fmla="*/ 15221283 w 15221283"/>
              <a:gd name="connsiteY2" fmla="*/ 1030814 h 1030814"/>
              <a:gd name="connsiteX3" fmla="*/ 0 w 15221283"/>
              <a:gd name="connsiteY3" fmla="*/ 1030814 h 1030814"/>
              <a:gd name="connsiteX4" fmla="*/ 0 w 15221283"/>
              <a:gd name="connsiteY4" fmla="*/ 0 h 1030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21283" h="1030814">
                <a:moveTo>
                  <a:pt x="0" y="0"/>
                </a:moveTo>
                <a:lnTo>
                  <a:pt x="15221283" y="0"/>
                </a:lnTo>
                <a:lnTo>
                  <a:pt x="15221283" y="1030814"/>
                </a:lnTo>
                <a:lnTo>
                  <a:pt x="0" y="1030814"/>
                </a:lnTo>
                <a:lnTo>
                  <a:pt x="0" y="0"/>
                </a:lnTo>
                <a:close/>
              </a:path>
            </a:pathLst>
          </a:custGeom>
          <a:solidFill>
            <a:srgbClr val="B62827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1045" tIns="71120" rIns="71120" bIns="71120" numCol="1" spcCol="1270" anchor="ctr" anchorCtr="0">
            <a:noAutofit/>
          </a:bodyPr>
          <a:lstStyle/>
          <a:p>
            <a:pPr marL="0" lvl="0" indent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Ограничьте посещение сторонних ресурсов</a:t>
            </a:r>
            <a:endParaRPr lang="ru-RU" sz="28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12AD36AE-D15C-4C83-8CBD-ADC3115AF795}"/>
              </a:ext>
            </a:extLst>
          </p:cNvPr>
          <p:cNvSpPr/>
          <p:nvPr/>
        </p:nvSpPr>
        <p:spPr>
          <a:xfrm>
            <a:off x="2890898" y="3401452"/>
            <a:ext cx="968945" cy="1034167"/>
          </a:xfrm>
          <a:prstGeom prst="ellipse">
            <a:avLst/>
          </a:prstGeom>
          <a:ln>
            <a:solidFill>
              <a:srgbClr val="254159"/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E4A84163-219B-45D5-9CB0-53321E237086}"/>
              </a:ext>
            </a:extLst>
          </p:cNvPr>
          <p:cNvSpPr/>
          <p:nvPr/>
        </p:nvSpPr>
        <p:spPr>
          <a:xfrm>
            <a:off x="3727450" y="4592392"/>
            <a:ext cx="13909235" cy="923622"/>
          </a:xfrm>
          <a:custGeom>
            <a:avLst/>
            <a:gdLst>
              <a:gd name="connsiteX0" fmla="*/ 0 w 14845505"/>
              <a:gd name="connsiteY0" fmla="*/ 0 h 923622"/>
              <a:gd name="connsiteX1" fmla="*/ 14845505 w 14845505"/>
              <a:gd name="connsiteY1" fmla="*/ 0 h 923622"/>
              <a:gd name="connsiteX2" fmla="*/ 14845505 w 14845505"/>
              <a:gd name="connsiteY2" fmla="*/ 923622 h 923622"/>
              <a:gd name="connsiteX3" fmla="*/ 0 w 14845505"/>
              <a:gd name="connsiteY3" fmla="*/ 923622 h 923622"/>
              <a:gd name="connsiteX4" fmla="*/ 0 w 14845505"/>
              <a:gd name="connsiteY4" fmla="*/ 0 h 923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845505" h="923622">
                <a:moveTo>
                  <a:pt x="0" y="0"/>
                </a:moveTo>
                <a:lnTo>
                  <a:pt x="14845505" y="0"/>
                </a:lnTo>
                <a:lnTo>
                  <a:pt x="14845505" y="923622"/>
                </a:lnTo>
                <a:lnTo>
                  <a:pt x="0" y="923622"/>
                </a:lnTo>
                <a:lnTo>
                  <a:pt x="0" y="0"/>
                </a:lnTo>
                <a:close/>
              </a:path>
            </a:pathLst>
          </a:custGeom>
          <a:solidFill>
            <a:srgbClr val="254159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1045" tIns="71120" rIns="71120" bIns="71120" numCol="1" spcCol="1270" anchor="ctr" anchorCtr="0">
            <a:noAutofit/>
          </a:bodyPr>
          <a:lstStyle/>
          <a:p>
            <a:pPr marL="0" lvl="0" indent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Ограничьте использование социальных сетей</a:t>
            </a:r>
            <a:endParaRPr lang="ru-RU" sz="28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65C04C2B-5A52-4D8F-ACC9-FEEB6E1B84C7}"/>
              </a:ext>
            </a:extLst>
          </p:cNvPr>
          <p:cNvSpPr/>
          <p:nvPr/>
        </p:nvSpPr>
        <p:spPr>
          <a:xfrm>
            <a:off x="3258519" y="4553707"/>
            <a:ext cx="937861" cy="1000991"/>
          </a:xfrm>
          <a:prstGeom prst="ellipse">
            <a:avLst/>
          </a:prstGeom>
          <a:ln>
            <a:solidFill>
              <a:srgbClr val="B62827"/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3B5B1515-7A67-48FD-9D3A-FBB7E9F4D6AD}"/>
              </a:ext>
            </a:extLst>
          </p:cNvPr>
          <p:cNvSpPr/>
          <p:nvPr/>
        </p:nvSpPr>
        <p:spPr>
          <a:xfrm>
            <a:off x="3839865" y="5728892"/>
            <a:ext cx="13796819" cy="923622"/>
          </a:xfrm>
          <a:custGeom>
            <a:avLst/>
            <a:gdLst>
              <a:gd name="connsiteX0" fmla="*/ 0 w 14725522"/>
              <a:gd name="connsiteY0" fmla="*/ 0 h 923622"/>
              <a:gd name="connsiteX1" fmla="*/ 14725522 w 14725522"/>
              <a:gd name="connsiteY1" fmla="*/ 0 h 923622"/>
              <a:gd name="connsiteX2" fmla="*/ 14725522 w 14725522"/>
              <a:gd name="connsiteY2" fmla="*/ 923622 h 923622"/>
              <a:gd name="connsiteX3" fmla="*/ 0 w 14725522"/>
              <a:gd name="connsiteY3" fmla="*/ 923622 h 923622"/>
              <a:gd name="connsiteX4" fmla="*/ 0 w 14725522"/>
              <a:gd name="connsiteY4" fmla="*/ 0 h 923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25522" h="923622">
                <a:moveTo>
                  <a:pt x="0" y="0"/>
                </a:moveTo>
                <a:lnTo>
                  <a:pt x="14725522" y="0"/>
                </a:lnTo>
                <a:lnTo>
                  <a:pt x="14725522" y="923622"/>
                </a:lnTo>
                <a:lnTo>
                  <a:pt x="0" y="923622"/>
                </a:lnTo>
                <a:lnTo>
                  <a:pt x="0" y="0"/>
                </a:lnTo>
                <a:close/>
              </a:path>
            </a:pathLst>
          </a:custGeom>
          <a:solidFill>
            <a:srgbClr val="B62827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1045" tIns="71120" rIns="71120" bIns="71120" numCol="1" spcCol="1270" anchor="ctr" anchorCtr="0">
            <a:noAutofit/>
          </a:bodyPr>
          <a:lstStyle/>
          <a:p>
            <a:pPr marL="0" lvl="0" indent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2800" kern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Поменяйте пароли на устройствах</a:t>
            </a: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E32BAD92-06B8-4257-9C5B-55A44B09462D}"/>
              </a:ext>
            </a:extLst>
          </p:cNvPr>
          <p:cNvSpPr/>
          <p:nvPr/>
        </p:nvSpPr>
        <p:spPr>
          <a:xfrm>
            <a:off x="3366358" y="5685323"/>
            <a:ext cx="947013" cy="1010759"/>
          </a:xfrm>
          <a:prstGeom prst="ellipse">
            <a:avLst/>
          </a:prstGeom>
          <a:ln>
            <a:solidFill>
              <a:srgbClr val="254159"/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Полилиния: фигура 14">
            <a:extLst>
              <a:ext uri="{FF2B5EF4-FFF2-40B4-BE49-F238E27FC236}">
                <a16:creationId xmlns:a16="http://schemas.microsoft.com/office/drawing/2014/main" id="{7542F401-1FF9-4823-9EFC-F1BAB395C345}"/>
              </a:ext>
            </a:extLst>
          </p:cNvPr>
          <p:cNvSpPr/>
          <p:nvPr/>
        </p:nvSpPr>
        <p:spPr>
          <a:xfrm>
            <a:off x="3727450" y="6865392"/>
            <a:ext cx="13909235" cy="923622"/>
          </a:xfrm>
          <a:custGeom>
            <a:avLst/>
            <a:gdLst>
              <a:gd name="connsiteX0" fmla="*/ 0 w 14845505"/>
              <a:gd name="connsiteY0" fmla="*/ 0 h 923622"/>
              <a:gd name="connsiteX1" fmla="*/ 14845505 w 14845505"/>
              <a:gd name="connsiteY1" fmla="*/ 0 h 923622"/>
              <a:gd name="connsiteX2" fmla="*/ 14845505 w 14845505"/>
              <a:gd name="connsiteY2" fmla="*/ 923622 h 923622"/>
              <a:gd name="connsiteX3" fmla="*/ 0 w 14845505"/>
              <a:gd name="connsiteY3" fmla="*/ 923622 h 923622"/>
              <a:gd name="connsiteX4" fmla="*/ 0 w 14845505"/>
              <a:gd name="connsiteY4" fmla="*/ 0 h 923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845505" h="923622">
                <a:moveTo>
                  <a:pt x="0" y="0"/>
                </a:moveTo>
                <a:lnTo>
                  <a:pt x="14845505" y="0"/>
                </a:lnTo>
                <a:lnTo>
                  <a:pt x="14845505" y="923622"/>
                </a:lnTo>
                <a:lnTo>
                  <a:pt x="0" y="923622"/>
                </a:lnTo>
                <a:lnTo>
                  <a:pt x="0" y="0"/>
                </a:lnTo>
                <a:close/>
              </a:path>
            </a:pathLst>
          </a:custGeom>
          <a:solidFill>
            <a:srgbClr val="254159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1045" tIns="71120" rIns="71120" bIns="71120" numCol="1" spcCol="1270" anchor="ctr" anchorCtr="0">
            <a:noAutofit/>
          </a:bodyPr>
          <a:lstStyle/>
          <a:p>
            <a:pPr marL="0" lvl="0" indent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2800" kern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Проверьте технологии безопасности получения электронных писем</a:t>
            </a: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75FE8972-BDED-481D-9442-30100B96A333}"/>
              </a:ext>
            </a:extLst>
          </p:cNvPr>
          <p:cNvSpPr/>
          <p:nvPr/>
        </p:nvSpPr>
        <p:spPr>
          <a:xfrm>
            <a:off x="3281802" y="6851559"/>
            <a:ext cx="891294" cy="951289"/>
          </a:xfrm>
          <a:prstGeom prst="ellipse">
            <a:avLst/>
          </a:prstGeom>
          <a:ln>
            <a:solidFill>
              <a:srgbClr val="B62827"/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Полилиния: фигура 16">
            <a:extLst>
              <a:ext uri="{FF2B5EF4-FFF2-40B4-BE49-F238E27FC236}">
                <a16:creationId xmlns:a16="http://schemas.microsoft.com/office/drawing/2014/main" id="{5F2AE0C5-47C3-4E5A-B461-5C0E22DF076E}"/>
              </a:ext>
            </a:extLst>
          </p:cNvPr>
          <p:cNvSpPr/>
          <p:nvPr/>
        </p:nvSpPr>
        <p:spPr>
          <a:xfrm>
            <a:off x="3375370" y="8001059"/>
            <a:ext cx="14261314" cy="923622"/>
          </a:xfrm>
          <a:custGeom>
            <a:avLst/>
            <a:gdLst>
              <a:gd name="connsiteX0" fmla="*/ 0 w 15221283"/>
              <a:gd name="connsiteY0" fmla="*/ 0 h 923622"/>
              <a:gd name="connsiteX1" fmla="*/ 15221283 w 15221283"/>
              <a:gd name="connsiteY1" fmla="*/ 0 h 923622"/>
              <a:gd name="connsiteX2" fmla="*/ 15221283 w 15221283"/>
              <a:gd name="connsiteY2" fmla="*/ 923622 h 923622"/>
              <a:gd name="connsiteX3" fmla="*/ 0 w 15221283"/>
              <a:gd name="connsiteY3" fmla="*/ 923622 h 923622"/>
              <a:gd name="connsiteX4" fmla="*/ 0 w 15221283"/>
              <a:gd name="connsiteY4" fmla="*/ 0 h 923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21283" h="923622">
                <a:moveTo>
                  <a:pt x="0" y="0"/>
                </a:moveTo>
                <a:lnTo>
                  <a:pt x="15221283" y="0"/>
                </a:lnTo>
                <a:lnTo>
                  <a:pt x="15221283" y="923622"/>
                </a:lnTo>
                <a:lnTo>
                  <a:pt x="0" y="923622"/>
                </a:lnTo>
                <a:lnTo>
                  <a:pt x="0" y="0"/>
                </a:lnTo>
                <a:close/>
              </a:path>
            </a:pathLst>
          </a:custGeom>
          <a:solidFill>
            <a:srgbClr val="B62827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1045" tIns="71120" rIns="71120" bIns="71120" numCol="1" spcCol="1270" anchor="ctr" anchorCtr="0">
            <a:noAutofit/>
          </a:bodyPr>
          <a:lstStyle/>
          <a:p>
            <a:pPr marL="0" lvl="0" indent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2800" kern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Проведите инструктаж сотрудников</a:t>
            </a: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0CADCF78-4AF4-4A65-AA97-8705A1DD40CE}"/>
              </a:ext>
            </a:extLst>
          </p:cNvPr>
          <p:cNvSpPr/>
          <p:nvPr/>
        </p:nvSpPr>
        <p:spPr>
          <a:xfrm>
            <a:off x="2937128" y="7995129"/>
            <a:ext cx="876483" cy="935482"/>
          </a:xfrm>
          <a:prstGeom prst="ellipse">
            <a:avLst/>
          </a:prstGeom>
          <a:ln>
            <a:solidFill>
              <a:srgbClr val="254159"/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Полилиния: фигура 18">
            <a:extLst>
              <a:ext uri="{FF2B5EF4-FFF2-40B4-BE49-F238E27FC236}">
                <a16:creationId xmlns:a16="http://schemas.microsoft.com/office/drawing/2014/main" id="{56B26732-0DDE-42E5-9D94-5D398A7883CB}"/>
              </a:ext>
            </a:extLst>
          </p:cNvPr>
          <p:cNvSpPr/>
          <p:nvPr/>
        </p:nvSpPr>
        <p:spPr>
          <a:xfrm>
            <a:off x="2732885" y="9137559"/>
            <a:ext cx="14903799" cy="923622"/>
          </a:xfrm>
          <a:custGeom>
            <a:avLst/>
            <a:gdLst>
              <a:gd name="connsiteX0" fmla="*/ 0 w 15907016"/>
              <a:gd name="connsiteY0" fmla="*/ 0 h 923622"/>
              <a:gd name="connsiteX1" fmla="*/ 15907016 w 15907016"/>
              <a:gd name="connsiteY1" fmla="*/ 0 h 923622"/>
              <a:gd name="connsiteX2" fmla="*/ 15907016 w 15907016"/>
              <a:gd name="connsiteY2" fmla="*/ 923622 h 923622"/>
              <a:gd name="connsiteX3" fmla="*/ 0 w 15907016"/>
              <a:gd name="connsiteY3" fmla="*/ 923622 h 923622"/>
              <a:gd name="connsiteX4" fmla="*/ 0 w 15907016"/>
              <a:gd name="connsiteY4" fmla="*/ 0 h 923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07016" h="923622">
                <a:moveTo>
                  <a:pt x="0" y="0"/>
                </a:moveTo>
                <a:lnTo>
                  <a:pt x="15907016" y="0"/>
                </a:lnTo>
                <a:lnTo>
                  <a:pt x="15907016" y="923622"/>
                </a:lnTo>
                <a:lnTo>
                  <a:pt x="0" y="923622"/>
                </a:lnTo>
                <a:lnTo>
                  <a:pt x="0" y="0"/>
                </a:lnTo>
                <a:close/>
              </a:path>
            </a:pathLst>
          </a:custGeom>
          <a:solidFill>
            <a:srgbClr val="254159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1045" tIns="71120" rIns="71120" bIns="71120" numCol="1" spcCol="1270" anchor="ctr" anchorCtr="0">
            <a:noAutofit/>
          </a:bodyPr>
          <a:lstStyle/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Пригласите стороннюю компанию для аудита безопасности и ИТ</a:t>
            </a: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3C051143-01C2-4CB1-9BB4-EB553101F495}"/>
              </a:ext>
            </a:extLst>
          </p:cNvPr>
          <p:cNvSpPr/>
          <p:nvPr/>
        </p:nvSpPr>
        <p:spPr>
          <a:xfrm>
            <a:off x="2294706" y="9131696"/>
            <a:ext cx="876359" cy="935349"/>
          </a:xfrm>
          <a:prstGeom prst="ellipse">
            <a:avLst/>
          </a:prstGeom>
          <a:ln>
            <a:solidFill>
              <a:srgbClr val="B62827"/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ABC062A6-B1AB-4E6A-95B8-758CA44FCF0C}"/>
              </a:ext>
            </a:extLst>
          </p:cNvPr>
          <p:cNvSpPr/>
          <p:nvPr/>
        </p:nvSpPr>
        <p:spPr>
          <a:xfrm>
            <a:off x="3346450" y="10745231"/>
            <a:ext cx="914400" cy="28728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2022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6B77BA8F-5A05-7DC5-E1C1-57C1B83ED699}"/>
              </a:ext>
            </a:extLst>
          </p:cNvPr>
          <p:cNvSpPr/>
          <p:nvPr/>
        </p:nvSpPr>
        <p:spPr>
          <a:xfrm rot="10800000" flipV="1">
            <a:off x="1060450" y="10618819"/>
            <a:ext cx="3505200" cy="49618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Горно-Алтайск 2022</a:t>
            </a:r>
          </a:p>
        </p:txBody>
      </p:sp>
    </p:spTree>
    <p:extLst>
      <p:ext uri="{BB962C8B-B14F-4D97-AF65-F5344CB8AC3E}">
        <p14:creationId xmlns:p14="http://schemas.microsoft.com/office/powerpoint/2010/main" val="413422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  <p:bldP spid="13" grpId="0" animBg="1"/>
      <p:bldP spid="15" grpId="0" animBg="1"/>
      <p:bldP spid="17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4C64A88-D64A-49B1-9AF1-D868CC05287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12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00AF496-33D5-43E8-A88E-1F5743325E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850" y="1844675"/>
            <a:ext cx="6096000" cy="6096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D4FE382-BE25-4538-8F9A-5EAB3417B322}"/>
              </a:ext>
            </a:extLst>
          </p:cNvPr>
          <p:cNvSpPr/>
          <p:nvPr/>
        </p:nvSpPr>
        <p:spPr>
          <a:xfrm>
            <a:off x="3346450" y="10745231"/>
            <a:ext cx="914400" cy="287283"/>
          </a:xfrm>
          <a:prstGeom prst="rect">
            <a:avLst/>
          </a:prstGeom>
          <a:solidFill>
            <a:srgbClr val="2521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2022</a:t>
            </a: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EF0E750-C452-4463-BB45-08ED109E546D}"/>
              </a:ext>
            </a:extLst>
          </p:cNvPr>
          <p:cNvSpPr txBox="1">
            <a:spLocks/>
          </p:cNvSpPr>
          <p:nvPr/>
        </p:nvSpPr>
        <p:spPr>
          <a:xfrm>
            <a:off x="2889250" y="8245475"/>
            <a:ext cx="13463270" cy="2031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sz="10700" b="1" i="0">
                <a:solidFill>
                  <a:schemeClr val="bg1"/>
                </a:solidFill>
                <a:latin typeface="Open Sans"/>
                <a:ea typeface="+mj-ea"/>
                <a:cs typeface="Open Sans"/>
              </a:defRPr>
            </a:lvl1pPr>
          </a:lstStyle>
          <a:p>
            <a:r>
              <a:rPr lang="ru-RU" sz="4400" kern="0" dirty="0"/>
              <a:t>Антон </a:t>
            </a:r>
            <a:r>
              <a:rPr lang="ru-RU" sz="4400" kern="0" dirty="0" err="1"/>
              <a:t>Землянухин</a:t>
            </a:r>
            <a:endParaRPr lang="ru-RU" sz="4400" kern="0" dirty="0"/>
          </a:p>
          <a:p>
            <a:r>
              <a:rPr lang="ru-RU" sz="4400" kern="0" dirty="0"/>
              <a:t>Тел. + 7 991 377 50 15</a:t>
            </a:r>
          </a:p>
          <a:p>
            <a:r>
              <a:rPr lang="en-US" sz="4400" kern="0" dirty="0"/>
              <a:t>Email</a:t>
            </a:r>
            <a:r>
              <a:rPr lang="ru-RU" sz="4400" kern="0" dirty="0"/>
              <a:t>: </a:t>
            </a:r>
            <a:r>
              <a:rPr lang="en-US" sz="4400" kern="0" dirty="0"/>
              <a:t>zas@softmall.ru</a:t>
            </a:r>
            <a:endParaRPr lang="ru-RU" sz="4400" kern="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46179C7-5429-70BC-38C7-8199E1E3B5DE}"/>
              </a:ext>
            </a:extLst>
          </p:cNvPr>
          <p:cNvSpPr/>
          <p:nvPr/>
        </p:nvSpPr>
        <p:spPr>
          <a:xfrm rot="10800000" flipV="1">
            <a:off x="1060450" y="10618819"/>
            <a:ext cx="3505200" cy="49618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Горно-Алтайск 2022</a:t>
            </a:r>
          </a:p>
        </p:txBody>
      </p:sp>
    </p:spTree>
    <p:extLst>
      <p:ext uri="{BB962C8B-B14F-4D97-AF65-F5344CB8AC3E}">
        <p14:creationId xmlns:p14="http://schemas.microsoft.com/office/powerpoint/2010/main" val="3945052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6486" y="991873"/>
            <a:ext cx="8102163" cy="75405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800" spc="10" dirty="0">
                <a:solidFill>
                  <a:srgbClr val="25213A"/>
                </a:solidFill>
              </a:rPr>
              <a:t>Ключевые</a:t>
            </a:r>
            <a:r>
              <a:rPr sz="4800" spc="-90" dirty="0">
                <a:solidFill>
                  <a:srgbClr val="25213A"/>
                </a:solidFill>
              </a:rPr>
              <a:t> </a:t>
            </a:r>
            <a:r>
              <a:rPr sz="4800" spc="10" dirty="0">
                <a:solidFill>
                  <a:srgbClr val="25213A"/>
                </a:solidFill>
              </a:rPr>
              <a:t>аспекты</a:t>
            </a:r>
            <a:endParaRPr sz="4800" dirty="0"/>
          </a:p>
        </p:txBody>
      </p:sp>
      <p:grpSp>
        <p:nvGrpSpPr>
          <p:cNvPr id="3" name="object 3"/>
          <p:cNvGrpSpPr/>
          <p:nvPr/>
        </p:nvGrpSpPr>
        <p:grpSpPr>
          <a:xfrm>
            <a:off x="-3" y="10522665"/>
            <a:ext cx="20104100" cy="787400"/>
            <a:chOff x="-3" y="10522665"/>
            <a:chExt cx="20104100" cy="787400"/>
          </a:xfrm>
        </p:grpSpPr>
        <p:sp>
          <p:nvSpPr>
            <p:cNvPr id="4" name="object 4"/>
            <p:cNvSpPr/>
            <p:nvPr/>
          </p:nvSpPr>
          <p:spPr>
            <a:xfrm>
              <a:off x="16076330" y="10523796"/>
              <a:ext cx="2526665" cy="784860"/>
            </a:xfrm>
            <a:custGeom>
              <a:avLst/>
              <a:gdLst/>
              <a:ahLst/>
              <a:cxnLst/>
              <a:rect l="l" t="t" r="r" b="b"/>
              <a:pathLst>
                <a:path w="2526665" h="784859">
                  <a:moveTo>
                    <a:pt x="2526619" y="0"/>
                  </a:moveTo>
                  <a:lnTo>
                    <a:pt x="0" y="0"/>
                  </a:lnTo>
                  <a:lnTo>
                    <a:pt x="0" y="784760"/>
                  </a:lnTo>
                  <a:lnTo>
                    <a:pt x="2526619" y="784760"/>
                  </a:lnTo>
                  <a:lnTo>
                    <a:pt x="2526619" y="0"/>
                  </a:lnTo>
                  <a:close/>
                </a:path>
              </a:pathLst>
            </a:custGeom>
            <a:ln w="3175">
              <a:solidFill>
                <a:srgbClr val="25213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-3" y="10523796"/>
              <a:ext cx="20104100" cy="0"/>
            </a:xfrm>
            <a:custGeom>
              <a:avLst/>
              <a:gdLst/>
              <a:ahLst/>
              <a:cxnLst/>
              <a:rect l="l" t="t" r="r" b="b"/>
              <a:pathLst>
                <a:path w="20104100">
                  <a:moveTo>
                    <a:pt x="0" y="0"/>
                  </a:moveTo>
                  <a:lnTo>
                    <a:pt x="20104097" y="0"/>
                  </a:lnTo>
                </a:path>
              </a:pathLst>
            </a:custGeom>
            <a:ln w="3175">
              <a:solidFill>
                <a:srgbClr val="B6282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6076333" y="1469439"/>
            <a:ext cx="1797050" cy="266065"/>
            <a:chOff x="16076333" y="1469439"/>
            <a:chExt cx="1797050" cy="266065"/>
          </a:xfrm>
        </p:grpSpPr>
        <p:sp>
          <p:nvSpPr>
            <p:cNvPr id="7" name="object 7"/>
            <p:cNvSpPr/>
            <p:nvPr/>
          </p:nvSpPr>
          <p:spPr>
            <a:xfrm>
              <a:off x="17165837" y="1471722"/>
              <a:ext cx="426084" cy="260985"/>
            </a:xfrm>
            <a:custGeom>
              <a:avLst/>
              <a:gdLst/>
              <a:ahLst/>
              <a:cxnLst/>
              <a:rect l="l" t="t" r="r" b="b"/>
              <a:pathLst>
                <a:path w="426084" h="260985">
                  <a:moveTo>
                    <a:pt x="361324" y="7"/>
                  </a:moveTo>
                  <a:lnTo>
                    <a:pt x="324757" y="575"/>
                  </a:lnTo>
                  <a:lnTo>
                    <a:pt x="302425" y="1945"/>
                  </a:lnTo>
                  <a:lnTo>
                    <a:pt x="217931" y="158442"/>
                  </a:lnTo>
                  <a:lnTo>
                    <a:pt x="217281" y="164028"/>
                  </a:lnTo>
                  <a:lnTo>
                    <a:pt x="210852" y="164806"/>
                  </a:lnTo>
                  <a:lnTo>
                    <a:pt x="122609" y="1309"/>
                  </a:lnTo>
                  <a:lnTo>
                    <a:pt x="96613" y="205"/>
                  </a:lnTo>
                  <a:lnTo>
                    <a:pt x="59032" y="0"/>
                  </a:lnTo>
                  <a:lnTo>
                    <a:pt x="22709" y="625"/>
                  </a:lnTo>
                  <a:lnTo>
                    <a:pt x="488" y="2013"/>
                  </a:lnTo>
                  <a:lnTo>
                    <a:pt x="0" y="7519"/>
                  </a:lnTo>
                  <a:lnTo>
                    <a:pt x="50" y="252932"/>
                  </a:lnTo>
                  <a:lnTo>
                    <a:pt x="1088" y="256266"/>
                  </a:lnTo>
                  <a:lnTo>
                    <a:pt x="1611" y="259361"/>
                  </a:lnTo>
                  <a:lnTo>
                    <a:pt x="24555" y="260349"/>
                  </a:lnTo>
                  <a:lnTo>
                    <a:pt x="45637" y="260440"/>
                  </a:lnTo>
                  <a:lnTo>
                    <a:pt x="63224" y="259670"/>
                  </a:lnTo>
                  <a:lnTo>
                    <a:pt x="75681" y="258073"/>
                  </a:lnTo>
                  <a:lnTo>
                    <a:pt x="76411" y="257059"/>
                  </a:lnTo>
                  <a:lnTo>
                    <a:pt x="77244" y="79893"/>
                  </a:lnTo>
                  <a:lnTo>
                    <a:pt x="78360" y="78620"/>
                  </a:lnTo>
                  <a:lnTo>
                    <a:pt x="80946" y="77721"/>
                  </a:lnTo>
                  <a:lnTo>
                    <a:pt x="106585" y="123176"/>
                  </a:lnTo>
                  <a:lnTo>
                    <a:pt x="157484" y="214278"/>
                  </a:lnTo>
                  <a:lnTo>
                    <a:pt x="183198" y="259501"/>
                  </a:lnTo>
                  <a:lnTo>
                    <a:pt x="242436" y="259501"/>
                  </a:lnTo>
                  <a:lnTo>
                    <a:pt x="344204" y="77890"/>
                  </a:lnTo>
                  <a:lnTo>
                    <a:pt x="348567" y="78178"/>
                  </a:lnTo>
                  <a:lnTo>
                    <a:pt x="348689" y="247333"/>
                  </a:lnTo>
                  <a:lnTo>
                    <a:pt x="349151" y="258350"/>
                  </a:lnTo>
                  <a:lnTo>
                    <a:pt x="367843" y="259973"/>
                  </a:lnTo>
                  <a:lnTo>
                    <a:pt x="390328" y="260293"/>
                  </a:lnTo>
                  <a:lnTo>
                    <a:pt x="411315" y="259372"/>
                  </a:lnTo>
                  <a:lnTo>
                    <a:pt x="425510" y="257278"/>
                  </a:lnTo>
                  <a:lnTo>
                    <a:pt x="425085" y="4156"/>
                  </a:lnTo>
                  <a:lnTo>
                    <a:pt x="424895" y="2906"/>
                  </a:lnTo>
                  <a:lnTo>
                    <a:pt x="424272" y="1987"/>
                  </a:lnTo>
                  <a:lnTo>
                    <a:pt x="423233" y="1387"/>
                  </a:lnTo>
                  <a:lnTo>
                    <a:pt x="398643" y="268"/>
                  </a:lnTo>
                  <a:lnTo>
                    <a:pt x="361324" y="7"/>
                  </a:lnTo>
                  <a:close/>
                </a:path>
              </a:pathLst>
            </a:custGeom>
            <a:solidFill>
              <a:srgbClr val="3536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7631187" y="1545414"/>
              <a:ext cx="242164" cy="18996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6904503" y="1505480"/>
              <a:ext cx="218612" cy="22981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6076333" y="1469447"/>
              <a:ext cx="816610" cy="266065"/>
            </a:xfrm>
            <a:custGeom>
              <a:avLst/>
              <a:gdLst/>
              <a:ahLst/>
              <a:cxnLst/>
              <a:rect l="l" t="t" r="r" b="b"/>
              <a:pathLst>
                <a:path w="816609" h="266064">
                  <a:moveTo>
                    <a:pt x="328333" y="183883"/>
                  </a:moveTo>
                  <a:lnTo>
                    <a:pt x="323405" y="144754"/>
                  </a:lnTo>
                  <a:lnTo>
                    <a:pt x="296367" y="113144"/>
                  </a:lnTo>
                  <a:lnTo>
                    <a:pt x="254660" y="103593"/>
                  </a:lnTo>
                  <a:lnTo>
                    <a:pt x="194995" y="101104"/>
                  </a:lnTo>
                  <a:lnTo>
                    <a:pt x="150952" y="100888"/>
                  </a:lnTo>
                  <a:lnTo>
                    <a:pt x="128943" y="100622"/>
                  </a:lnTo>
                  <a:lnTo>
                    <a:pt x="84239" y="95808"/>
                  </a:lnTo>
                  <a:lnTo>
                    <a:pt x="79629" y="80797"/>
                  </a:lnTo>
                  <a:lnTo>
                    <a:pt x="79895" y="73456"/>
                  </a:lnTo>
                  <a:lnTo>
                    <a:pt x="205549" y="57340"/>
                  </a:lnTo>
                  <a:lnTo>
                    <a:pt x="210972" y="57505"/>
                  </a:lnTo>
                  <a:lnTo>
                    <a:pt x="238099" y="80365"/>
                  </a:lnTo>
                  <a:lnTo>
                    <a:pt x="238810" y="81368"/>
                  </a:lnTo>
                  <a:lnTo>
                    <a:pt x="239598" y="83070"/>
                  </a:lnTo>
                  <a:lnTo>
                    <a:pt x="316242" y="83070"/>
                  </a:lnTo>
                  <a:lnTo>
                    <a:pt x="316992" y="75107"/>
                  </a:lnTo>
                  <a:lnTo>
                    <a:pt x="317004" y="67335"/>
                  </a:lnTo>
                  <a:lnTo>
                    <a:pt x="316484" y="59690"/>
                  </a:lnTo>
                  <a:lnTo>
                    <a:pt x="303504" y="23609"/>
                  </a:lnTo>
                  <a:lnTo>
                    <a:pt x="265963" y="3886"/>
                  </a:lnTo>
                  <a:lnTo>
                    <a:pt x="231305" y="0"/>
                  </a:lnTo>
                  <a:lnTo>
                    <a:pt x="84518" y="38"/>
                  </a:lnTo>
                  <a:lnTo>
                    <a:pt x="43383" y="6921"/>
                  </a:lnTo>
                  <a:lnTo>
                    <a:pt x="6172" y="36944"/>
                  </a:lnTo>
                  <a:lnTo>
                    <a:pt x="266" y="81216"/>
                  </a:lnTo>
                  <a:lnTo>
                    <a:pt x="787" y="96862"/>
                  </a:lnTo>
                  <a:lnTo>
                    <a:pt x="13589" y="138709"/>
                  </a:lnTo>
                  <a:lnTo>
                    <a:pt x="48298" y="154432"/>
                  </a:lnTo>
                  <a:lnTo>
                    <a:pt x="102666" y="159613"/>
                  </a:lnTo>
                  <a:lnTo>
                    <a:pt x="205079" y="161975"/>
                  </a:lnTo>
                  <a:lnTo>
                    <a:pt x="221894" y="162864"/>
                  </a:lnTo>
                  <a:lnTo>
                    <a:pt x="246748" y="181864"/>
                  </a:lnTo>
                  <a:lnTo>
                    <a:pt x="245452" y="191960"/>
                  </a:lnTo>
                  <a:lnTo>
                    <a:pt x="106222" y="207695"/>
                  </a:lnTo>
                  <a:lnTo>
                    <a:pt x="101460" y="206768"/>
                  </a:lnTo>
                  <a:lnTo>
                    <a:pt x="87782" y="205244"/>
                  </a:lnTo>
                  <a:lnTo>
                    <a:pt x="82905" y="199644"/>
                  </a:lnTo>
                  <a:lnTo>
                    <a:pt x="79324" y="187172"/>
                  </a:lnTo>
                  <a:lnTo>
                    <a:pt x="78689" y="182651"/>
                  </a:lnTo>
                  <a:lnTo>
                    <a:pt x="77851" y="178600"/>
                  </a:lnTo>
                  <a:lnTo>
                    <a:pt x="56629" y="177571"/>
                  </a:lnTo>
                  <a:lnTo>
                    <a:pt x="34671" y="177419"/>
                  </a:lnTo>
                  <a:lnTo>
                    <a:pt x="15049" y="178104"/>
                  </a:lnTo>
                  <a:lnTo>
                    <a:pt x="800" y="179565"/>
                  </a:lnTo>
                  <a:lnTo>
                    <a:pt x="25" y="190131"/>
                  </a:lnTo>
                  <a:lnTo>
                    <a:pt x="0" y="196773"/>
                  </a:lnTo>
                  <a:lnTo>
                    <a:pt x="190" y="203479"/>
                  </a:lnTo>
                  <a:lnTo>
                    <a:pt x="13957" y="243408"/>
                  </a:lnTo>
                  <a:lnTo>
                    <a:pt x="55664" y="262001"/>
                  </a:lnTo>
                  <a:lnTo>
                    <a:pt x="96774" y="264807"/>
                  </a:lnTo>
                  <a:lnTo>
                    <a:pt x="160997" y="265645"/>
                  </a:lnTo>
                  <a:lnTo>
                    <a:pt x="191998" y="265633"/>
                  </a:lnTo>
                  <a:lnTo>
                    <a:pt x="253961" y="263321"/>
                  </a:lnTo>
                  <a:lnTo>
                    <a:pt x="292557" y="255625"/>
                  </a:lnTo>
                  <a:lnTo>
                    <a:pt x="323392" y="223012"/>
                  </a:lnTo>
                  <a:lnTo>
                    <a:pt x="327101" y="203479"/>
                  </a:lnTo>
                  <a:lnTo>
                    <a:pt x="328333" y="183883"/>
                  </a:lnTo>
                  <a:close/>
                </a:path>
                <a:path w="816609" h="266064">
                  <a:moveTo>
                    <a:pt x="624154" y="170764"/>
                  </a:moveTo>
                  <a:lnTo>
                    <a:pt x="622820" y="131495"/>
                  </a:lnTo>
                  <a:lnTo>
                    <a:pt x="593890" y="86245"/>
                  </a:lnTo>
                  <a:lnTo>
                    <a:pt x="555104" y="76873"/>
                  </a:lnTo>
                  <a:lnTo>
                    <a:pt x="555104" y="179552"/>
                  </a:lnTo>
                  <a:lnTo>
                    <a:pt x="555002" y="188036"/>
                  </a:lnTo>
                  <a:lnTo>
                    <a:pt x="520065" y="212928"/>
                  </a:lnTo>
                  <a:lnTo>
                    <a:pt x="512902" y="212966"/>
                  </a:lnTo>
                  <a:lnTo>
                    <a:pt x="498563" y="212839"/>
                  </a:lnTo>
                  <a:lnTo>
                    <a:pt x="498563" y="213004"/>
                  </a:lnTo>
                  <a:lnTo>
                    <a:pt x="485114" y="213131"/>
                  </a:lnTo>
                  <a:lnTo>
                    <a:pt x="478396" y="213093"/>
                  </a:lnTo>
                  <a:lnTo>
                    <a:pt x="471703" y="212826"/>
                  </a:lnTo>
                  <a:lnTo>
                    <a:pt x="439534" y="188036"/>
                  </a:lnTo>
                  <a:lnTo>
                    <a:pt x="438962" y="170764"/>
                  </a:lnTo>
                  <a:lnTo>
                    <a:pt x="439089" y="162521"/>
                  </a:lnTo>
                  <a:lnTo>
                    <a:pt x="464312" y="129844"/>
                  </a:lnTo>
                  <a:lnTo>
                    <a:pt x="471525" y="128104"/>
                  </a:lnTo>
                  <a:lnTo>
                    <a:pt x="479806" y="128104"/>
                  </a:lnTo>
                  <a:lnTo>
                    <a:pt x="535698" y="129921"/>
                  </a:lnTo>
                  <a:lnTo>
                    <a:pt x="555104" y="179552"/>
                  </a:lnTo>
                  <a:lnTo>
                    <a:pt x="555104" y="76873"/>
                  </a:lnTo>
                  <a:lnTo>
                    <a:pt x="552983" y="76682"/>
                  </a:lnTo>
                  <a:lnTo>
                    <a:pt x="545376" y="76301"/>
                  </a:lnTo>
                  <a:lnTo>
                    <a:pt x="538518" y="76161"/>
                  </a:lnTo>
                  <a:lnTo>
                    <a:pt x="533260" y="76047"/>
                  </a:lnTo>
                  <a:lnTo>
                    <a:pt x="521131" y="76022"/>
                  </a:lnTo>
                  <a:lnTo>
                    <a:pt x="496874" y="76161"/>
                  </a:lnTo>
                  <a:lnTo>
                    <a:pt x="473506" y="76022"/>
                  </a:lnTo>
                  <a:lnTo>
                    <a:pt x="434949" y="77304"/>
                  </a:lnTo>
                  <a:lnTo>
                    <a:pt x="386143" y="97497"/>
                  </a:lnTo>
                  <a:lnTo>
                    <a:pt x="370484" y="151193"/>
                  </a:lnTo>
                  <a:lnTo>
                    <a:pt x="370128" y="171030"/>
                  </a:lnTo>
                  <a:lnTo>
                    <a:pt x="370420" y="188036"/>
                  </a:lnTo>
                  <a:lnTo>
                    <a:pt x="376174" y="229044"/>
                  </a:lnTo>
                  <a:lnTo>
                    <a:pt x="421513" y="262813"/>
                  </a:lnTo>
                  <a:lnTo>
                    <a:pt x="497687" y="265684"/>
                  </a:lnTo>
                  <a:lnTo>
                    <a:pt x="543496" y="265430"/>
                  </a:lnTo>
                  <a:lnTo>
                    <a:pt x="592683" y="256336"/>
                  </a:lnTo>
                  <a:lnTo>
                    <a:pt x="622122" y="213131"/>
                  </a:lnTo>
                  <a:lnTo>
                    <a:pt x="622160" y="212966"/>
                  </a:lnTo>
                  <a:lnTo>
                    <a:pt x="622795" y="210388"/>
                  </a:lnTo>
                  <a:lnTo>
                    <a:pt x="623824" y="190703"/>
                  </a:lnTo>
                  <a:lnTo>
                    <a:pt x="624154" y="170764"/>
                  </a:lnTo>
                  <a:close/>
                </a:path>
                <a:path w="816609" h="266064">
                  <a:moveTo>
                    <a:pt x="816267" y="102133"/>
                  </a:moveTo>
                  <a:lnTo>
                    <a:pt x="816000" y="90754"/>
                  </a:lnTo>
                  <a:lnTo>
                    <a:pt x="814425" y="79184"/>
                  </a:lnTo>
                  <a:lnTo>
                    <a:pt x="775462" y="79171"/>
                  </a:lnTo>
                  <a:lnTo>
                    <a:pt x="767346" y="79324"/>
                  </a:lnTo>
                  <a:lnTo>
                    <a:pt x="759079" y="79070"/>
                  </a:lnTo>
                  <a:lnTo>
                    <a:pt x="750595" y="77876"/>
                  </a:lnTo>
                  <a:lnTo>
                    <a:pt x="750595" y="73494"/>
                  </a:lnTo>
                  <a:lnTo>
                    <a:pt x="750100" y="69329"/>
                  </a:lnTo>
                  <a:lnTo>
                    <a:pt x="801192" y="46697"/>
                  </a:lnTo>
                  <a:lnTo>
                    <a:pt x="812546" y="46215"/>
                  </a:lnTo>
                  <a:lnTo>
                    <a:pt x="812838" y="24079"/>
                  </a:lnTo>
                  <a:lnTo>
                    <a:pt x="812774" y="13741"/>
                  </a:lnTo>
                  <a:lnTo>
                    <a:pt x="812406" y="3886"/>
                  </a:lnTo>
                  <a:lnTo>
                    <a:pt x="810628" y="2222"/>
                  </a:lnTo>
                  <a:lnTo>
                    <a:pt x="810209" y="1473"/>
                  </a:lnTo>
                  <a:lnTo>
                    <a:pt x="774814" y="914"/>
                  </a:lnTo>
                  <a:lnTo>
                    <a:pt x="757326" y="800"/>
                  </a:lnTo>
                  <a:lnTo>
                    <a:pt x="731697" y="1219"/>
                  </a:lnTo>
                  <a:lnTo>
                    <a:pt x="694232" y="21082"/>
                  </a:lnTo>
                  <a:lnTo>
                    <a:pt x="681113" y="66471"/>
                  </a:lnTo>
                  <a:lnTo>
                    <a:pt x="680529" y="78155"/>
                  </a:lnTo>
                  <a:lnTo>
                    <a:pt x="672922" y="79133"/>
                  </a:lnTo>
                  <a:lnTo>
                    <a:pt x="657987" y="79324"/>
                  </a:lnTo>
                  <a:lnTo>
                    <a:pt x="650519" y="80810"/>
                  </a:lnTo>
                  <a:lnTo>
                    <a:pt x="650595" y="92062"/>
                  </a:lnTo>
                  <a:lnTo>
                    <a:pt x="650354" y="103212"/>
                  </a:lnTo>
                  <a:lnTo>
                    <a:pt x="650532" y="114261"/>
                  </a:lnTo>
                  <a:lnTo>
                    <a:pt x="651852" y="125247"/>
                  </a:lnTo>
                  <a:lnTo>
                    <a:pt x="659269" y="126149"/>
                  </a:lnTo>
                  <a:lnTo>
                    <a:pt x="666648" y="126098"/>
                  </a:lnTo>
                  <a:lnTo>
                    <a:pt x="674039" y="126263"/>
                  </a:lnTo>
                  <a:lnTo>
                    <a:pt x="681456" y="127825"/>
                  </a:lnTo>
                  <a:lnTo>
                    <a:pt x="681469" y="235343"/>
                  </a:lnTo>
                  <a:lnTo>
                    <a:pt x="681342" y="243751"/>
                  </a:lnTo>
                  <a:lnTo>
                    <a:pt x="681443" y="252095"/>
                  </a:lnTo>
                  <a:lnTo>
                    <a:pt x="682066" y="260324"/>
                  </a:lnTo>
                  <a:lnTo>
                    <a:pt x="697090" y="261924"/>
                  </a:lnTo>
                  <a:lnTo>
                    <a:pt x="716026" y="262445"/>
                  </a:lnTo>
                  <a:lnTo>
                    <a:pt x="734961" y="261912"/>
                  </a:lnTo>
                  <a:lnTo>
                    <a:pt x="749973" y="260299"/>
                  </a:lnTo>
                  <a:lnTo>
                    <a:pt x="750036" y="127203"/>
                  </a:lnTo>
                  <a:lnTo>
                    <a:pt x="766445" y="126098"/>
                  </a:lnTo>
                  <a:lnTo>
                    <a:pt x="799338" y="126161"/>
                  </a:lnTo>
                  <a:lnTo>
                    <a:pt x="816102" y="125056"/>
                  </a:lnTo>
                  <a:lnTo>
                    <a:pt x="816038" y="113512"/>
                  </a:lnTo>
                  <a:lnTo>
                    <a:pt x="816267" y="102133"/>
                  </a:lnTo>
                  <a:close/>
                </a:path>
              </a:pathLst>
            </a:custGeom>
            <a:solidFill>
              <a:srgbClr val="3536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18047400" y="1471689"/>
            <a:ext cx="68580" cy="260350"/>
          </a:xfrm>
          <a:custGeom>
            <a:avLst/>
            <a:gdLst/>
            <a:ahLst/>
            <a:cxnLst/>
            <a:rect l="l" t="t" r="r" b="b"/>
            <a:pathLst>
              <a:path w="68580" h="260350">
                <a:moveTo>
                  <a:pt x="34421" y="0"/>
                </a:moveTo>
                <a:lnTo>
                  <a:pt x="1317" y="108"/>
                </a:lnTo>
                <a:lnTo>
                  <a:pt x="611" y="3767"/>
                </a:lnTo>
                <a:lnTo>
                  <a:pt x="0" y="5471"/>
                </a:lnTo>
                <a:lnTo>
                  <a:pt x="11" y="254393"/>
                </a:lnTo>
                <a:lnTo>
                  <a:pt x="1157" y="257076"/>
                </a:lnTo>
                <a:lnTo>
                  <a:pt x="1863" y="260193"/>
                </a:lnTo>
                <a:lnTo>
                  <a:pt x="43097" y="260197"/>
                </a:lnTo>
                <a:lnTo>
                  <a:pt x="51028" y="260338"/>
                </a:lnTo>
                <a:lnTo>
                  <a:pt x="58883" y="260202"/>
                </a:lnTo>
                <a:lnTo>
                  <a:pt x="66607" y="259412"/>
                </a:lnTo>
                <a:lnTo>
                  <a:pt x="67826" y="227365"/>
                </a:lnTo>
                <a:lnTo>
                  <a:pt x="68412" y="165349"/>
                </a:lnTo>
                <a:lnTo>
                  <a:pt x="68380" y="93510"/>
                </a:lnTo>
                <a:lnTo>
                  <a:pt x="67743" y="31995"/>
                </a:lnTo>
                <a:lnTo>
                  <a:pt x="66518" y="951"/>
                </a:lnTo>
                <a:lnTo>
                  <a:pt x="50554" y="109"/>
                </a:lnTo>
                <a:lnTo>
                  <a:pt x="34421" y="0"/>
                </a:lnTo>
                <a:close/>
              </a:path>
            </a:pathLst>
          </a:custGeom>
          <a:solidFill>
            <a:srgbClr val="3536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922278" y="1471748"/>
            <a:ext cx="67945" cy="260350"/>
          </a:xfrm>
          <a:custGeom>
            <a:avLst/>
            <a:gdLst/>
            <a:ahLst/>
            <a:cxnLst/>
            <a:rect l="l" t="t" r="r" b="b"/>
            <a:pathLst>
              <a:path w="67944" h="260350">
                <a:moveTo>
                  <a:pt x="32132" y="0"/>
                </a:moveTo>
                <a:lnTo>
                  <a:pt x="13713" y="685"/>
                </a:lnTo>
                <a:lnTo>
                  <a:pt x="0" y="2374"/>
                </a:lnTo>
                <a:lnTo>
                  <a:pt x="69" y="255388"/>
                </a:lnTo>
                <a:lnTo>
                  <a:pt x="1027" y="257017"/>
                </a:lnTo>
                <a:lnTo>
                  <a:pt x="1463" y="258472"/>
                </a:lnTo>
                <a:lnTo>
                  <a:pt x="18103" y="259920"/>
                </a:lnTo>
                <a:lnTo>
                  <a:pt x="37027" y="260250"/>
                </a:lnTo>
                <a:lnTo>
                  <a:pt x="54773" y="259494"/>
                </a:lnTo>
                <a:lnTo>
                  <a:pt x="67875" y="257685"/>
                </a:lnTo>
                <a:lnTo>
                  <a:pt x="67875" y="1759"/>
                </a:lnTo>
                <a:lnTo>
                  <a:pt x="51454" y="348"/>
                </a:lnTo>
                <a:lnTo>
                  <a:pt x="32132" y="0"/>
                </a:lnTo>
                <a:close/>
              </a:path>
            </a:pathLst>
          </a:custGeom>
          <a:solidFill>
            <a:srgbClr val="35363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17805069" y="937508"/>
            <a:ext cx="798195" cy="796290"/>
            <a:chOff x="17805069" y="937508"/>
            <a:chExt cx="798195" cy="796290"/>
          </a:xfrm>
        </p:grpSpPr>
        <p:sp>
          <p:nvSpPr>
            <p:cNvPr id="14" name="object 14"/>
            <p:cNvSpPr/>
            <p:nvPr/>
          </p:nvSpPr>
          <p:spPr>
            <a:xfrm>
              <a:off x="17805069" y="937508"/>
              <a:ext cx="796377" cy="36797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8226760" y="1305483"/>
              <a:ext cx="376188" cy="42802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0" y="0"/>
            <a:ext cx="20104100" cy="314325"/>
          </a:xfrm>
          <a:custGeom>
            <a:avLst/>
            <a:gdLst/>
            <a:ahLst/>
            <a:cxnLst/>
            <a:rect l="l" t="t" r="r" b="b"/>
            <a:pathLst>
              <a:path w="20104100" h="314325">
                <a:moveTo>
                  <a:pt x="20104091" y="0"/>
                </a:moveTo>
                <a:lnTo>
                  <a:pt x="0" y="0"/>
                </a:lnTo>
                <a:lnTo>
                  <a:pt x="0" y="313873"/>
                </a:lnTo>
                <a:lnTo>
                  <a:pt x="20104091" y="313873"/>
                </a:lnTo>
                <a:lnTo>
                  <a:pt x="20104091" y="0"/>
                </a:lnTo>
                <a:close/>
              </a:path>
            </a:pathLst>
          </a:custGeom>
          <a:solidFill>
            <a:srgbClr val="B628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536637" y="2753460"/>
            <a:ext cx="6462637" cy="61859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429623" y="3233984"/>
            <a:ext cx="10962640" cy="4029710"/>
          </a:xfrm>
          <a:prstGeom prst="rect">
            <a:avLst/>
          </a:prstGeom>
        </p:spPr>
        <p:txBody>
          <a:bodyPr vert="horz" wrap="square" lIns="0" tIns="2298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10"/>
              </a:spcBef>
            </a:pPr>
            <a:r>
              <a:rPr sz="2950" b="1" spc="-15" dirty="0">
                <a:solidFill>
                  <a:srgbClr val="25213A"/>
                </a:solidFill>
                <a:latin typeface="Open Sans"/>
                <a:cs typeface="Open Sans"/>
              </a:rPr>
              <a:t>Глубокий </a:t>
            </a:r>
            <a:r>
              <a:rPr sz="2950" b="1" spc="10" dirty="0">
                <a:solidFill>
                  <a:srgbClr val="25213A"/>
                </a:solidFill>
                <a:latin typeface="Open Sans"/>
                <a:cs typeface="Open Sans"/>
              </a:rPr>
              <a:t>анализ всех</a:t>
            </a:r>
            <a:r>
              <a:rPr sz="2950" b="1" spc="15" dirty="0">
                <a:solidFill>
                  <a:srgbClr val="25213A"/>
                </a:solidFill>
                <a:latin typeface="Open Sans"/>
                <a:cs typeface="Open Sans"/>
              </a:rPr>
              <a:t> </a:t>
            </a:r>
            <a:r>
              <a:rPr sz="2950" b="1" spc="10" dirty="0">
                <a:solidFill>
                  <a:srgbClr val="25213A"/>
                </a:solidFill>
                <a:latin typeface="Open Sans"/>
                <a:cs typeface="Open Sans"/>
              </a:rPr>
              <a:t>активов</a:t>
            </a:r>
            <a:endParaRPr sz="2950">
              <a:latin typeface="Open Sans"/>
              <a:cs typeface="Open Sans"/>
            </a:endParaRPr>
          </a:p>
          <a:p>
            <a:pPr marL="12700" marR="1792605">
              <a:lnSpc>
                <a:spcPct val="148400"/>
              </a:lnSpc>
            </a:pPr>
            <a:r>
              <a:rPr sz="2950" b="1" spc="10" dirty="0">
                <a:solidFill>
                  <a:srgbClr val="25213A"/>
                </a:solidFill>
                <a:latin typeface="Open Sans"/>
                <a:cs typeface="Open Sans"/>
              </a:rPr>
              <a:t>Адекватное распределение </a:t>
            </a:r>
            <a:r>
              <a:rPr sz="2950" b="1" spc="5" dirty="0">
                <a:solidFill>
                  <a:srgbClr val="25213A"/>
                </a:solidFill>
                <a:latin typeface="Open Sans"/>
                <a:cs typeface="Open Sans"/>
              </a:rPr>
              <a:t>векторов</a:t>
            </a:r>
            <a:r>
              <a:rPr sz="2950" b="1" spc="-45" dirty="0">
                <a:solidFill>
                  <a:srgbClr val="25213A"/>
                </a:solidFill>
                <a:latin typeface="Open Sans"/>
                <a:cs typeface="Open Sans"/>
              </a:rPr>
              <a:t> </a:t>
            </a:r>
            <a:r>
              <a:rPr sz="2950" b="1" spc="10" dirty="0">
                <a:solidFill>
                  <a:srgbClr val="25213A"/>
                </a:solidFill>
                <a:latin typeface="Open Sans"/>
                <a:cs typeface="Open Sans"/>
              </a:rPr>
              <a:t>защиты  Правильное выстраивания процессов  взаимодействия</a:t>
            </a:r>
            <a:r>
              <a:rPr sz="2950" b="1" dirty="0">
                <a:solidFill>
                  <a:srgbClr val="25213A"/>
                </a:solidFill>
                <a:latin typeface="Open Sans"/>
                <a:cs typeface="Open Sans"/>
              </a:rPr>
              <a:t> </a:t>
            </a:r>
            <a:r>
              <a:rPr sz="2950" b="1" spc="10" dirty="0">
                <a:solidFill>
                  <a:srgbClr val="25213A"/>
                </a:solidFill>
                <a:latin typeface="Open Sans"/>
                <a:cs typeface="Open Sans"/>
              </a:rPr>
              <a:t>служб</a:t>
            </a:r>
            <a:endParaRPr sz="2950">
              <a:latin typeface="Open Sans"/>
              <a:cs typeface="Open Sans"/>
            </a:endParaRPr>
          </a:p>
          <a:p>
            <a:pPr marL="12700" marR="5080">
              <a:lnSpc>
                <a:spcPct val="148400"/>
              </a:lnSpc>
            </a:pPr>
            <a:r>
              <a:rPr sz="2950" b="1" dirty="0">
                <a:solidFill>
                  <a:srgbClr val="25213A"/>
                </a:solidFill>
                <a:latin typeface="Open Sans"/>
                <a:cs typeface="Open Sans"/>
              </a:rPr>
              <a:t>Регулярная отработка </a:t>
            </a:r>
            <a:r>
              <a:rPr sz="2950" b="1" spc="10" dirty="0">
                <a:solidFill>
                  <a:srgbClr val="25213A"/>
                </a:solidFill>
                <a:latin typeface="Open Sans"/>
                <a:cs typeface="Open Sans"/>
              </a:rPr>
              <a:t>реагирования на инциденты ИБ  Обеспечение превентивной</a:t>
            </a:r>
            <a:r>
              <a:rPr sz="2950" b="1" spc="-5" dirty="0">
                <a:solidFill>
                  <a:srgbClr val="25213A"/>
                </a:solidFill>
                <a:latin typeface="Open Sans"/>
                <a:cs typeface="Open Sans"/>
              </a:rPr>
              <a:t> </a:t>
            </a:r>
            <a:r>
              <a:rPr sz="2950" b="1" spc="10" dirty="0">
                <a:solidFill>
                  <a:srgbClr val="25213A"/>
                </a:solidFill>
                <a:latin typeface="Open Sans"/>
                <a:cs typeface="Open Sans"/>
              </a:rPr>
              <a:t>защиты</a:t>
            </a:r>
            <a:endParaRPr sz="2950">
              <a:latin typeface="Open Sans"/>
              <a:cs typeface="Open San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914218" y="3545221"/>
            <a:ext cx="337820" cy="337820"/>
          </a:xfrm>
          <a:custGeom>
            <a:avLst/>
            <a:gdLst/>
            <a:ahLst/>
            <a:cxnLst/>
            <a:rect l="l" t="t" r="r" b="b"/>
            <a:pathLst>
              <a:path w="337819" h="337820">
                <a:moveTo>
                  <a:pt x="168847" y="0"/>
                </a:moveTo>
                <a:lnTo>
                  <a:pt x="123960" y="6031"/>
                </a:lnTo>
                <a:lnTo>
                  <a:pt x="83626" y="23052"/>
                </a:lnTo>
                <a:lnTo>
                  <a:pt x="49453" y="49453"/>
                </a:lnTo>
                <a:lnTo>
                  <a:pt x="23052" y="83626"/>
                </a:lnTo>
                <a:lnTo>
                  <a:pt x="6031" y="123960"/>
                </a:lnTo>
                <a:lnTo>
                  <a:pt x="0" y="168847"/>
                </a:lnTo>
                <a:lnTo>
                  <a:pt x="6031" y="213733"/>
                </a:lnTo>
                <a:lnTo>
                  <a:pt x="23052" y="254068"/>
                </a:lnTo>
                <a:lnTo>
                  <a:pt x="49453" y="288241"/>
                </a:lnTo>
                <a:lnTo>
                  <a:pt x="83626" y="314642"/>
                </a:lnTo>
                <a:lnTo>
                  <a:pt x="123960" y="331664"/>
                </a:lnTo>
                <a:lnTo>
                  <a:pt x="168847" y="337695"/>
                </a:lnTo>
                <a:lnTo>
                  <a:pt x="213733" y="331664"/>
                </a:lnTo>
                <a:lnTo>
                  <a:pt x="254068" y="314642"/>
                </a:lnTo>
                <a:lnTo>
                  <a:pt x="288241" y="288241"/>
                </a:lnTo>
                <a:lnTo>
                  <a:pt x="309143" y="261185"/>
                </a:lnTo>
                <a:lnTo>
                  <a:pt x="168847" y="261185"/>
                </a:lnTo>
                <a:lnTo>
                  <a:pt x="132904" y="253929"/>
                </a:lnTo>
                <a:lnTo>
                  <a:pt x="103554" y="234140"/>
                </a:lnTo>
                <a:lnTo>
                  <a:pt x="83765" y="204790"/>
                </a:lnTo>
                <a:lnTo>
                  <a:pt x="76509" y="168847"/>
                </a:lnTo>
                <a:lnTo>
                  <a:pt x="83765" y="132904"/>
                </a:lnTo>
                <a:lnTo>
                  <a:pt x="103554" y="103553"/>
                </a:lnTo>
                <a:lnTo>
                  <a:pt x="132904" y="83764"/>
                </a:lnTo>
                <a:lnTo>
                  <a:pt x="168847" y="76508"/>
                </a:lnTo>
                <a:lnTo>
                  <a:pt x="309143" y="76508"/>
                </a:lnTo>
                <a:lnTo>
                  <a:pt x="288241" y="49453"/>
                </a:lnTo>
                <a:lnTo>
                  <a:pt x="254068" y="23052"/>
                </a:lnTo>
                <a:lnTo>
                  <a:pt x="213733" y="6031"/>
                </a:lnTo>
                <a:lnTo>
                  <a:pt x="168847" y="0"/>
                </a:lnTo>
                <a:close/>
              </a:path>
              <a:path w="337819" h="337820">
                <a:moveTo>
                  <a:pt x="309143" y="76508"/>
                </a:moveTo>
                <a:lnTo>
                  <a:pt x="168847" y="76508"/>
                </a:lnTo>
                <a:lnTo>
                  <a:pt x="204790" y="83764"/>
                </a:lnTo>
                <a:lnTo>
                  <a:pt x="234140" y="103553"/>
                </a:lnTo>
                <a:lnTo>
                  <a:pt x="253929" y="132904"/>
                </a:lnTo>
                <a:lnTo>
                  <a:pt x="261185" y="168847"/>
                </a:lnTo>
                <a:lnTo>
                  <a:pt x="253929" y="204790"/>
                </a:lnTo>
                <a:lnTo>
                  <a:pt x="234140" y="234140"/>
                </a:lnTo>
                <a:lnTo>
                  <a:pt x="204790" y="253929"/>
                </a:lnTo>
                <a:lnTo>
                  <a:pt x="168847" y="261185"/>
                </a:lnTo>
                <a:lnTo>
                  <a:pt x="309143" y="261185"/>
                </a:lnTo>
                <a:lnTo>
                  <a:pt x="314642" y="254068"/>
                </a:lnTo>
                <a:lnTo>
                  <a:pt x="331664" y="213733"/>
                </a:lnTo>
                <a:lnTo>
                  <a:pt x="337695" y="168847"/>
                </a:lnTo>
                <a:lnTo>
                  <a:pt x="331664" y="123960"/>
                </a:lnTo>
                <a:lnTo>
                  <a:pt x="314642" y="83626"/>
                </a:lnTo>
                <a:lnTo>
                  <a:pt x="309143" y="76508"/>
                </a:lnTo>
                <a:close/>
              </a:path>
            </a:pathLst>
          </a:custGeom>
          <a:solidFill>
            <a:srgbClr val="B628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14218" y="4178710"/>
            <a:ext cx="337820" cy="337820"/>
          </a:xfrm>
          <a:custGeom>
            <a:avLst/>
            <a:gdLst/>
            <a:ahLst/>
            <a:cxnLst/>
            <a:rect l="l" t="t" r="r" b="b"/>
            <a:pathLst>
              <a:path w="337819" h="337820">
                <a:moveTo>
                  <a:pt x="168847" y="0"/>
                </a:moveTo>
                <a:lnTo>
                  <a:pt x="123960" y="6031"/>
                </a:lnTo>
                <a:lnTo>
                  <a:pt x="83626" y="23052"/>
                </a:lnTo>
                <a:lnTo>
                  <a:pt x="49453" y="49454"/>
                </a:lnTo>
                <a:lnTo>
                  <a:pt x="23052" y="83626"/>
                </a:lnTo>
                <a:lnTo>
                  <a:pt x="6031" y="123960"/>
                </a:lnTo>
                <a:lnTo>
                  <a:pt x="0" y="168847"/>
                </a:lnTo>
                <a:lnTo>
                  <a:pt x="6031" y="213733"/>
                </a:lnTo>
                <a:lnTo>
                  <a:pt x="23052" y="254068"/>
                </a:lnTo>
                <a:lnTo>
                  <a:pt x="49453" y="288241"/>
                </a:lnTo>
                <a:lnTo>
                  <a:pt x="83626" y="314642"/>
                </a:lnTo>
                <a:lnTo>
                  <a:pt x="123960" y="331664"/>
                </a:lnTo>
                <a:lnTo>
                  <a:pt x="168847" y="337695"/>
                </a:lnTo>
                <a:lnTo>
                  <a:pt x="213733" y="331664"/>
                </a:lnTo>
                <a:lnTo>
                  <a:pt x="254068" y="314642"/>
                </a:lnTo>
                <a:lnTo>
                  <a:pt x="288241" y="288241"/>
                </a:lnTo>
                <a:lnTo>
                  <a:pt x="309143" y="261185"/>
                </a:lnTo>
                <a:lnTo>
                  <a:pt x="168847" y="261185"/>
                </a:lnTo>
                <a:lnTo>
                  <a:pt x="132904" y="253929"/>
                </a:lnTo>
                <a:lnTo>
                  <a:pt x="103554" y="234140"/>
                </a:lnTo>
                <a:lnTo>
                  <a:pt x="83765" y="204790"/>
                </a:lnTo>
                <a:lnTo>
                  <a:pt x="76509" y="168847"/>
                </a:lnTo>
                <a:lnTo>
                  <a:pt x="83765" y="132904"/>
                </a:lnTo>
                <a:lnTo>
                  <a:pt x="103554" y="103554"/>
                </a:lnTo>
                <a:lnTo>
                  <a:pt x="132904" y="83765"/>
                </a:lnTo>
                <a:lnTo>
                  <a:pt x="168847" y="76509"/>
                </a:lnTo>
                <a:lnTo>
                  <a:pt x="309144" y="76509"/>
                </a:lnTo>
                <a:lnTo>
                  <a:pt x="288241" y="49454"/>
                </a:lnTo>
                <a:lnTo>
                  <a:pt x="254068" y="23052"/>
                </a:lnTo>
                <a:lnTo>
                  <a:pt x="213733" y="6031"/>
                </a:lnTo>
                <a:lnTo>
                  <a:pt x="168847" y="0"/>
                </a:lnTo>
                <a:close/>
              </a:path>
              <a:path w="337819" h="337820">
                <a:moveTo>
                  <a:pt x="309144" y="76509"/>
                </a:moveTo>
                <a:lnTo>
                  <a:pt x="168847" y="76509"/>
                </a:lnTo>
                <a:lnTo>
                  <a:pt x="204790" y="83765"/>
                </a:lnTo>
                <a:lnTo>
                  <a:pt x="234140" y="103554"/>
                </a:lnTo>
                <a:lnTo>
                  <a:pt x="253929" y="132904"/>
                </a:lnTo>
                <a:lnTo>
                  <a:pt x="261185" y="168847"/>
                </a:lnTo>
                <a:lnTo>
                  <a:pt x="253929" y="204790"/>
                </a:lnTo>
                <a:lnTo>
                  <a:pt x="234140" y="234140"/>
                </a:lnTo>
                <a:lnTo>
                  <a:pt x="204790" y="253929"/>
                </a:lnTo>
                <a:lnTo>
                  <a:pt x="168847" y="261185"/>
                </a:lnTo>
                <a:lnTo>
                  <a:pt x="309143" y="261185"/>
                </a:lnTo>
                <a:lnTo>
                  <a:pt x="314642" y="254068"/>
                </a:lnTo>
                <a:lnTo>
                  <a:pt x="331664" y="213733"/>
                </a:lnTo>
                <a:lnTo>
                  <a:pt x="337695" y="168847"/>
                </a:lnTo>
                <a:lnTo>
                  <a:pt x="331664" y="123960"/>
                </a:lnTo>
                <a:lnTo>
                  <a:pt x="314642" y="83626"/>
                </a:lnTo>
                <a:lnTo>
                  <a:pt x="309144" y="76509"/>
                </a:lnTo>
                <a:close/>
              </a:path>
            </a:pathLst>
          </a:custGeom>
          <a:solidFill>
            <a:srgbClr val="B628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14218" y="4869788"/>
            <a:ext cx="337820" cy="337820"/>
          </a:xfrm>
          <a:custGeom>
            <a:avLst/>
            <a:gdLst/>
            <a:ahLst/>
            <a:cxnLst/>
            <a:rect l="l" t="t" r="r" b="b"/>
            <a:pathLst>
              <a:path w="337819" h="337820">
                <a:moveTo>
                  <a:pt x="168847" y="0"/>
                </a:moveTo>
                <a:lnTo>
                  <a:pt x="123960" y="6031"/>
                </a:lnTo>
                <a:lnTo>
                  <a:pt x="83626" y="23052"/>
                </a:lnTo>
                <a:lnTo>
                  <a:pt x="49453" y="49454"/>
                </a:lnTo>
                <a:lnTo>
                  <a:pt x="23052" y="83626"/>
                </a:lnTo>
                <a:lnTo>
                  <a:pt x="6031" y="123960"/>
                </a:lnTo>
                <a:lnTo>
                  <a:pt x="0" y="168847"/>
                </a:lnTo>
                <a:lnTo>
                  <a:pt x="6031" y="213733"/>
                </a:lnTo>
                <a:lnTo>
                  <a:pt x="23052" y="254068"/>
                </a:lnTo>
                <a:lnTo>
                  <a:pt x="49453" y="288241"/>
                </a:lnTo>
                <a:lnTo>
                  <a:pt x="83626" y="314642"/>
                </a:lnTo>
                <a:lnTo>
                  <a:pt x="123960" y="331664"/>
                </a:lnTo>
                <a:lnTo>
                  <a:pt x="168847" y="337695"/>
                </a:lnTo>
                <a:lnTo>
                  <a:pt x="213733" y="331664"/>
                </a:lnTo>
                <a:lnTo>
                  <a:pt x="254068" y="314642"/>
                </a:lnTo>
                <a:lnTo>
                  <a:pt x="288241" y="288241"/>
                </a:lnTo>
                <a:lnTo>
                  <a:pt x="309143" y="261185"/>
                </a:lnTo>
                <a:lnTo>
                  <a:pt x="168847" y="261185"/>
                </a:lnTo>
                <a:lnTo>
                  <a:pt x="132904" y="253929"/>
                </a:lnTo>
                <a:lnTo>
                  <a:pt x="103554" y="234140"/>
                </a:lnTo>
                <a:lnTo>
                  <a:pt x="83765" y="204790"/>
                </a:lnTo>
                <a:lnTo>
                  <a:pt x="76509" y="168847"/>
                </a:lnTo>
                <a:lnTo>
                  <a:pt x="83765" y="132904"/>
                </a:lnTo>
                <a:lnTo>
                  <a:pt x="103554" y="103554"/>
                </a:lnTo>
                <a:lnTo>
                  <a:pt x="132904" y="83765"/>
                </a:lnTo>
                <a:lnTo>
                  <a:pt x="168847" y="76509"/>
                </a:lnTo>
                <a:lnTo>
                  <a:pt x="309144" y="76509"/>
                </a:lnTo>
                <a:lnTo>
                  <a:pt x="288241" y="49454"/>
                </a:lnTo>
                <a:lnTo>
                  <a:pt x="254068" y="23052"/>
                </a:lnTo>
                <a:lnTo>
                  <a:pt x="213733" y="6031"/>
                </a:lnTo>
                <a:lnTo>
                  <a:pt x="168847" y="0"/>
                </a:lnTo>
                <a:close/>
              </a:path>
              <a:path w="337819" h="337820">
                <a:moveTo>
                  <a:pt x="309144" y="76509"/>
                </a:moveTo>
                <a:lnTo>
                  <a:pt x="168847" y="76509"/>
                </a:lnTo>
                <a:lnTo>
                  <a:pt x="204790" y="83765"/>
                </a:lnTo>
                <a:lnTo>
                  <a:pt x="234140" y="103554"/>
                </a:lnTo>
                <a:lnTo>
                  <a:pt x="253929" y="132904"/>
                </a:lnTo>
                <a:lnTo>
                  <a:pt x="261185" y="168847"/>
                </a:lnTo>
                <a:lnTo>
                  <a:pt x="253929" y="204790"/>
                </a:lnTo>
                <a:lnTo>
                  <a:pt x="234140" y="234140"/>
                </a:lnTo>
                <a:lnTo>
                  <a:pt x="204790" y="253929"/>
                </a:lnTo>
                <a:lnTo>
                  <a:pt x="168847" y="261185"/>
                </a:lnTo>
                <a:lnTo>
                  <a:pt x="309143" y="261185"/>
                </a:lnTo>
                <a:lnTo>
                  <a:pt x="314642" y="254068"/>
                </a:lnTo>
                <a:lnTo>
                  <a:pt x="331664" y="213733"/>
                </a:lnTo>
                <a:lnTo>
                  <a:pt x="337695" y="168847"/>
                </a:lnTo>
                <a:lnTo>
                  <a:pt x="331664" y="123960"/>
                </a:lnTo>
                <a:lnTo>
                  <a:pt x="314642" y="83626"/>
                </a:lnTo>
                <a:lnTo>
                  <a:pt x="309144" y="76509"/>
                </a:lnTo>
                <a:close/>
              </a:path>
            </a:pathLst>
          </a:custGeom>
          <a:solidFill>
            <a:srgbClr val="B628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14218" y="6199591"/>
            <a:ext cx="337820" cy="337820"/>
          </a:xfrm>
          <a:custGeom>
            <a:avLst/>
            <a:gdLst/>
            <a:ahLst/>
            <a:cxnLst/>
            <a:rect l="l" t="t" r="r" b="b"/>
            <a:pathLst>
              <a:path w="337819" h="337820">
                <a:moveTo>
                  <a:pt x="168847" y="0"/>
                </a:moveTo>
                <a:lnTo>
                  <a:pt x="123960" y="6031"/>
                </a:lnTo>
                <a:lnTo>
                  <a:pt x="83626" y="23052"/>
                </a:lnTo>
                <a:lnTo>
                  <a:pt x="49453" y="49453"/>
                </a:lnTo>
                <a:lnTo>
                  <a:pt x="23052" y="83626"/>
                </a:lnTo>
                <a:lnTo>
                  <a:pt x="6031" y="123960"/>
                </a:lnTo>
                <a:lnTo>
                  <a:pt x="0" y="168847"/>
                </a:lnTo>
                <a:lnTo>
                  <a:pt x="6031" y="213733"/>
                </a:lnTo>
                <a:lnTo>
                  <a:pt x="23052" y="254068"/>
                </a:lnTo>
                <a:lnTo>
                  <a:pt x="49453" y="288241"/>
                </a:lnTo>
                <a:lnTo>
                  <a:pt x="83626" y="314642"/>
                </a:lnTo>
                <a:lnTo>
                  <a:pt x="123960" y="331664"/>
                </a:lnTo>
                <a:lnTo>
                  <a:pt x="168847" y="337695"/>
                </a:lnTo>
                <a:lnTo>
                  <a:pt x="213733" y="331664"/>
                </a:lnTo>
                <a:lnTo>
                  <a:pt x="254068" y="314642"/>
                </a:lnTo>
                <a:lnTo>
                  <a:pt x="288241" y="288241"/>
                </a:lnTo>
                <a:lnTo>
                  <a:pt x="309143" y="261185"/>
                </a:lnTo>
                <a:lnTo>
                  <a:pt x="168847" y="261185"/>
                </a:lnTo>
                <a:lnTo>
                  <a:pt x="132904" y="253929"/>
                </a:lnTo>
                <a:lnTo>
                  <a:pt x="103554" y="234140"/>
                </a:lnTo>
                <a:lnTo>
                  <a:pt x="83765" y="204790"/>
                </a:lnTo>
                <a:lnTo>
                  <a:pt x="76509" y="168847"/>
                </a:lnTo>
                <a:lnTo>
                  <a:pt x="83765" y="132904"/>
                </a:lnTo>
                <a:lnTo>
                  <a:pt x="103554" y="103553"/>
                </a:lnTo>
                <a:lnTo>
                  <a:pt x="132904" y="83764"/>
                </a:lnTo>
                <a:lnTo>
                  <a:pt x="168847" y="76508"/>
                </a:lnTo>
                <a:lnTo>
                  <a:pt x="309143" y="76508"/>
                </a:lnTo>
                <a:lnTo>
                  <a:pt x="288241" y="49453"/>
                </a:lnTo>
                <a:lnTo>
                  <a:pt x="254068" y="23052"/>
                </a:lnTo>
                <a:lnTo>
                  <a:pt x="213733" y="6031"/>
                </a:lnTo>
                <a:lnTo>
                  <a:pt x="168847" y="0"/>
                </a:lnTo>
                <a:close/>
              </a:path>
              <a:path w="337819" h="337820">
                <a:moveTo>
                  <a:pt x="309143" y="76508"/>
                </a:moveTo>
                <a:lnTo>
                  <a:pt x="168847" y="76508"/>
                </a:lnTo>
                <a:lnTo>
                  <a:pt x="204790" y="83764"/>
                </a:lnTo>
                <a:lnTo>
                  <a:pt x="234140" y="103553"/>
                </a:lnTo>
                <a:lnTo>
                  <a:pt x="253929" y="132904"/>
                </a:lnTo>
                <a:lnTo>
                  <a:pt x="261185" y="168847"/>
                </a:lnTo>
                <a:lnTo>
                  <a:pt x="253929" y="204790"/>
                </a:lnTo>
                <a:lnTo>
                  <a:pt x="234140" y="234140"/>
                </a:lnTo>
                <a:lnTo>
                  <a:pt x="204790" y="253929"/>
                </a:lnTo>
                <a:lnTo>
                  <a:pt x="168847" y="261185"/>
                </a:lnTo>
                <a:lnTo>
                  <a:pt x="309143" y="261185"/>
                </a:lnTo>
                <a:lnTo>
                  <a:pt x="314642" y="254068"/>
                </a:lnTo>
                <a:lnTo>
                  <a:pt x="331664" y="213733"/>
                </a:lnTo>
                <a:lnTo>
                  <a:pt x="337695" y="168847"/>
                </a:lnTo>
                <a:lnTo>
                  <a:pt x="331664" y="123960"/>
                </a:lnTo>
                <a:lnTo>
                  <a:pt x="314642" y="83626"/>
                </a:lnTo>
                <a:lnTo>
                  <a:pt x="309143" y="76508"/>
                </a:lnTo>
                <a:close/>
              </a:path>
            </a:pathLst>
          </a:custGeom>
          <a:solidFill>
            <a:srgbClr val="B628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14218" y="6848788"/>
            <a:ext cx="337820" cy="337820"/>
          </a:xfrm>
          <a:custGeom>
            <a:avLst/>
            <a:gdLst/>
            <a:ahLst/>
            <a:cxnLst/>
            <a:rect l="l" t="t" r="r" b="b"/>
            <a:pathLst>
              <a:path w="337819" h="337820">
                <a:moveTo>
                  <a:pt x="168847" y="0"/>
                </a:moveTo>
                <a:lnTo>
                  <a:pt x="123960" y="6031"/>
                </a:lnTo>
                <a:lnTo>
                  <a:pt x="83626" y="23052"/>
                </a:lnTo>
                <a:lnTo>
                  <a:pt x="49453" y="49453"/>
                </a:lnTo>
                <a:lnTo>
                  <a:pt x="23052" y="83626"/>
                </a:lnTo>
                <a:lnTo>
                  <a:pt x="6031" y="123960"/>
                </a:lnTo>
                <a:lnTo>
                  <a:pt x="0" y="168847"/>
                </a:lnTo>
                <a:lnTo>
                  <a:pt x="6031" y="213733"/>
                </a:lnTo>
                <a:lnTo>
                  <a:pt x="23052" y="254068"/>
                </a:lnTo>
                <a:lnTo>
                  <a:pt x="49453" y="288241"/>
                </a:lnTo>
                <a:lnTo>
                  <a:pt x="83626" y="314642"/>
                </a:lnTo>
                <a:lnTo>
                  <a:pt x="123960" y="331664"/>
                </a:lnTo>
                <a:lnTo>
                  <a:pt x="168847" y="337695"/>
                </a:lnTo>
                <a:lnTo>
                  <a:pt x="213733" y="331664"/>
                </a:lnTo>
                <a:lnTo>
                  <a:pt x="254068" y="314642"/>
                </a:lnTo>
                <a:lnTo>
                  <a:pt x="288241" y="288241"/>
                </a:lnTo>
                <a:lnTo>
                  <a:pt x="309143" y="261185"/>
                </a:lnTo>
                <a:lnTo>
                  <a:pt x="168847" y="261185"/>
                </a:lnTo>
                <a:lnTo>
                  <a:pt x="132904" y="253929"/>
                </a:lnTo>
                <a:lnTo>
                  <a:pt x="103554" y="234140"/>
                </a:lnTo>
                <a:lnTo>
                  <a:pt x="83765" y="204790"/>
                </a:lnTo>
                <a:lnTo>
                  <a:pt x="76509" y="168847"/>
                </a:lnTo>
                <a:lnTo>
                  <a:pt x="83765" y="132904"/>
                </a:lnTo>
                <a:lnTo>
                  <a:pt x="103554" y="103553"/>
                </a:lnTo>
                <a:lnTo>
                  <a:pt x="132904" y="83764"/>
                </a:lnTo>
                <a:lnTo>
                  <a:pt x="168847" y="76508"/>
                </a:lnTo>
                <a:lnTo>
                  <a:pt x="309143" y="76508"/>
                </a:lnTo>
                <a:lnTo>
                  <a:pt x="288241" y="49453"/>
                </a:lnTo>
                <a:lnTo>
                  <a:pt x="254068" y="23052"/>
                </a:lnTo>
                <a:lnTo>
                  <a:pt x="213733" y="6031"/>
                </a:lnTo>
                <a:lnTo>
                  <a:pt x="168847" y="0"/>
                </a:lnTo>
                <a:close/>
              </a:path>
              <a:path w="337819" h="337820">
                <a:moveTo>
                  <a:pt x="309143" y="76508"/>
                </a:moveTo>
                <a:lnTo>
                  <a:pt x="168847" y="76508"/>
                </a:lnTo>
                <a:lnTo>
                  <a:pt x="204790" y="83764"/>
                </a:lnTo>
                <a:lnTo>
                  <a:pt x="234140" y="103553"/>
                </a:lnTo>
                <a:lnTo>
                  <a:pt x="253929" y="132904"/>
                </a:lnTo>
                <a:lnTo>
                  <a:pt x="261185" y="168847"/>
                </a:lnTo>
                <a:lnTo>
                  <a:pt x="253929" y="204790"/>
                </a:lnTo>
                <a:lnTo>
                  <a:pt x="234140" y="234140"/>
                </a:lnTo>
                <a:lnTo>
                  <a:pt x="204790" y="253929"/>
                </a:lnTo>
                <a:lnTo>
                  <a:pt x="168847" y="261185"/>
                </a:lnTo>
                <a:lnTo>
                  <a:pt x="309143" y="261185"/>
                </a:lnTo>
                <a:lnTo>
                  <a:pt x="314642" y="254068"/>
                </a:lnTo>
                <a:lnTo>
                  <a:pt x="331664" y="213733"/>
                </a:lnTo>
                <a:lnTo>
                  <a:pt x="337695" y="168847"/>
                </a:lnTo>
                <a:lnTo>
                  <a:pt x="331664" y="123960"/>
                </a:lnTo>
                <a:lnTo>
                  <a:pt x="314642" y="83626"/>
                </a:lnTo>
                <a:lnTo>
                  <a:pt x="309143" y="76508"/>
                </a:lnTo>
                <a:close/>
              </a:path>
            </a:pathLst>
          </a:custGeom>
          <a:solidFill>
            <a:srgbClr val="B628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>
            <a:spLocks noGrp="1"/>
          </p:cNvSpPr>
          <p:nvPr>
            <p:ph type="ftr" sz="quarter" idx="5"/>
          </p:nvPr>
        </p:nvSpPr>
        <p:spPr>
          <a:xfrm>
            <a:off x="16540908" y="10703526"/>
            <a:ext cx="1617980" cy="4114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2300" b="0" i="0" kern="1200">
                <a:solidFill>
                  <a:srgbClr val="FEFEFE"/>
                </a:solidFill>
                <a:latin typeface="Arial Black"/>
                <a:ea typeface="+mn-ea"/>
                <a:cs typeface="Arial Black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lang="en-US" spc="-95"/>
              <a:t>softmall.ru</a:t>
            </a:r>
            <a:endParaRPr spc="-95" dirty="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468438" y="-827088"/>
            <a:ext cx="23040975" cy="129635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6487" y="991873"/>
            <a:ext cx="13071912" cy="664284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4550"/>
              </a:lnSpc>
              <a:spcBef>
                <a:spcPts val="580"/>
              </a:spcBef>
            </a:pPr>
            <a:r>
              <a:rPr lang="ru-RU" sz="4100" spc="10" dirty="0">
                <a:solidFill>
                  <a:srgbClr val="25213A"/>
                </a:solidFill>
              </a:rPr>
              <a:t>Проекты по построению центров мониторинга </a:t>
            </a:r>
            <a:endParaRPr sz="4100" dirty="0"/>
          </a:p>
        </p:txBody>
      </p:sp>
      <p:sp>
        <p:nvSpPr>
          <p:cNvPr id="30" name="object 30"/>
          <p:cNvSpPr/>
          <p:nvPr/>
        </p:nvSpPr>
        <p:spPr>
          <a:xfrm>
            <a:off x="16076330" y="10523796"/>
            <a:ext cx="2526665" cy="784860"/>
          </a:xfrm>
          <a:custGeom>
            <a:avLst/>
            <a:gdLst/>
            <a:ahLst/>
            <a:cxnLst/>
            <a:rect l="l" t="t" r="r" b="b"/>
            <a:pathLst>
              <a:path w="2526665" h="784859">
                <a:moveTo>
                  <a:pt x="2526619" y="0"/>
                </a:moveTo>
                <a:lnTo>
                  <a:pt x="0" y="0"/>
                </a:lnTo>
                <a:lnTo>
                  <a:pt x="0" y="784760"/>
                </a:lnTo>
                <a:lnTo>
                  <a:pt x="2526619" y="784760"/>
                </a:lnTo>
                <a:lnTo>
                  <a:pt x="2526619" y="0"/>
                </a:lnTo>
                <a:close/>
              </a:path>
            </a:pathLst>
          </a:custGeom>
          <a:ln w="3175">
            <a:solidFill>
              <a:srgbClr val="2521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0" y="0"/>
            <a:ext cx="20104100" cy="314325"/>
          </a:xfrm>
          <a:custGeom>
            <a:avLst/>
            <a:gdLst/>
            <a:ahLst/>
            <a:cxnLst/>
            <a:rect l="l" t="t" r="r" b="b"/>
            <a:pathLst>
              <a:path w="20104100" h="314325">
                <a:moveTo>
                  <a:pt x="20104091" y="313873"/>
                </a:moveTo>
                <a:lnTo>
                  <a:pt x="20104091" y="0"/>
                </a:lnTo>
                <a:lnTo>
                  <a:pt x="0" y="0"/>
                </a:lnTo>
                <a:lnTo>
                  <a:pt x="0" y="313873"/>
                </a:lnTo>
                <a:lnTo>
                  <a:pt x="20104091" y="313873"/>
                </a:lnTo>
                <a:close/>
              </a:path>
            </a:pathLst>
          </a:custGeom>
          <a:solidFill>
            <a:srgbClr val="B628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0" y="10523796"/>
            <a:ext cx="20104100" cy="0"/>
          </a:xfrm>
          <a:custGeom>
            <a:avLst/>
            <a:gdLst/>
            <a:ahLst/>
            <a:cxnLst/>
            <a:rect l="l" t="t" r="r" b="b"/>
            <a:pathLst>
              <a:path w="20104100">
                <a:moveTo>
                  <a:pt x="0" y="0"/>
                </a:moveTo>
                <a:lnTo>
                  <a:pt x="20104097" y="0"/>
                </a:lnTo>
              </a:path>
            </a:pathLst>
          </a:custGeom>
          <a:ln w="3175">
            <a:solidFill>
              <a:srgbClr val="B628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3"/>
          <p:cNvSpPr/>
          <p:nvPr/>
        </p:nvSpPr>
        <p:spPr>
          <a:xfrm>
            <a:off x="16775607" y="1045320"/>
            <a:ext cx="2039443" cy="2659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11"/>
          <p:cNvSpPr/>
          <p:nvPr/>
        </p:nvSpPr>
        <p:spPr>
          <a:xfrm>
            <a:off x="18474371" y="549275"/>
            <a:ext cx="797879" cy="796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Прямоугольник 11"/>
          <p:cNvSpPr/>
          <p:nvPr/>
        </p:nvSpPr>
        <p:spPr>
          <a:xfrm>
            <a:off x="712440" y="8321437"/>
            <a:ext cx="18386456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ru-RU" sz="2600" dirty="0">
                <a:solidFill>
                  <a:srgbClr val="403C52"/>
                </a:solidFill>
                <a:latin typeface="Open Sans"/>
              </a:rPr>
              <a:t>В рамках данного проекта были выполнены работы по построению центров мониторинга для подключения Заказчика к ГОССОПКА:</a:t>
            </a:r>
          </a:p>
          <a:p>
            <a:pPr marL="457200" indent="-457200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ru-RU" sz="2600" dirty="0">
                <a:solidFill>
                  <a:srgbClr val="403C52"/>
                </a:solidFill>
                <a:latin typeface="Open Sans"/>
              </a:rPr>
              <a:t>2 федеральных центра мониторинга </a:t>
            </a:r>
          </a:p>
          <a:p>
            <a:pPr marL="457200" indent="-457200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ru-RU" sz="2600" dirty="0">
                <a:solidFill>
                  <a:srgbClr val="403C52"/>
                </a:solidFill>
                <a:latin typeface="Open Sans"/>
              </a:rPr>
              <a:t>1 региональный центр мониторинга  </a:t>
            </a:r>
          </a:p>
        </p:txBody>
      </p:sp>
      <p:sp>
        <p:nvSpPr>
          <p:cNvPr id="14" name="object 17"/>
          <p:cNvSpPr/>
          <p:nvPr/>
        </p:nvSpPr>
        <p:spPr>
          <a:xfrm>
            <a:off x="5175250" y="2057076"/>
            <a:ext cx="8621687" cy="58411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36">
            <a:extLst>
              <a:ext uri="{FF2B5EF4-FFF2-40B4-BE49-F238E27FC236}">
                <a16:creationId xmlns:a16="http://schemas.microsoft.com/office/drawing/2014/main" id="{E88571F2-21A4-46C7-9EB8-A999E3FE2F34}"/>
              </a:ext>
            </a:extLst>
          </p:cNvPr>
          <p:cNvSpPr txBox="1">
            <a:spLocks/>
          </p:cNvSpPr>
          <p:nvPr/>
        </p:nvSpPr>
        <p:spPr>
          <a:xfrm>
            <a:off x="16540908" y="10703526"/>
            <a:ext cx="1617980" cy="411479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2300" b="0" i="0" kern="1200">
                <a:solidFill>
                  <a:srgbClr val="B62827"/>
                </a:solidFill>
                <a:latin typeface="Bookman Old Style"/>
                <a:ea typeface="+mn-ea"/>
                <a:cs typeface="Bookman Old Style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spcBef>
                <a:spcPts val="229"/>
              </a:spcBef>
            </a:pPr>
            <a:r>
              <a:rPr lang="en-US" spc="20" dirty="0"/>
              <a:t>softmall.ru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F2B5CF-01E6-4982-B824-95953A0BF466}"/>
              </a:ext>
            </a:extLst>
          </p:cNvPr>
          <p:cNvSpPr/>
          <p:nvPr/>
        </p:nvSpPr>
        <p:spPr>
          <a:xfrm rot="10800000" flipV="1">
            <a:off x="1060450" y="10618819"/>
            <a:ext cx="3505200" cy="49618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Горно-Алтайск 2022</a:t>
            </a:r>
          </a:p>
        </p:txBody>
      </p:sp>
    </p:spTree>
    <p:extLst>
      <p:ext uri="{BB962C8B-B14F-4D97-AF65-F5344CB8AC3E}">
        <p14:creationId xmlns:p14="http://schemas.microsoft.com/office/powerpoint/2010/main" val="2951812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6486" y="991873"/>
            <a:ext cx="17855764" cy="664284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ts val="4550"/>
              </a:lnSpc>
              <a:spcBef>
                <a:spcPts val="580"/>
              </a:spcBef>
            </a:pPr>
            <a:r>
              <a:rPr lang="ru-RU" sz="4100" spc="10" dirty="0">
                <a:solidFill>
                  <a:srgbClr val="25213A"/>
                </a:solidFill>
              </a:rPr>
              <a:t>Мониторинг ИБ на зимней универсиаде 2019</a:t>
            </a:r>
            <a:endParaRPr sz="4100" dirty="0"/>
          </a:p>
        </p:txBody>
      </p:sp>
      <p:sp>
        <p:nvSpPr>
          <p:cNvPr id="30" name="object 30"/>
          <p:cNvSpPr/>
          <p:nvPr/>
        </p:nvSpPr>
        <p:spPr>
          <a:xfrm>
            <a:off x="16076330" y="10523796"/>
            <a:ext cx="2526665" cy="784860"/>
          </a:xfrm>
          <a:custGeom>
            <a:avLst/>
            <a:gdLst/>
            <a:ahLst/>
            <a:cxnLst/>
            <a:rect l="l" t="t" r="r" b="b"/>
            <a:pathLst>
              <a:path w="2526665" h="784859">
                <a:moveTo>
                  <a:pt x="2526619" y="0"/>
                </a:moveTo>
                <a:lnTo>
                  <a:pt x="0" y="0"/>
                </a:lnTo>
                <a:lnTo>
                  <a:pt x="0" y="784760"/>
                </a:lnTo>
                <a:lnTo>
                  <a:pt x="2526619" y="784760"/>
                </a:lnTo>
                <a:lnTo>
                  <a:pt x="2526619" y="0"/>
                </a:lnTo>
                <a:close/>
              </a:path>
            </a:pathLst>
          </a:custGeom>
          <a:ln w="3175">
            <a:solidFill>
              <a:srgbClr val="2521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0" y="0"/>
            <a:ext cx="20104100" cy="314325"/>
          </a:xfrm>
          <a:custGeom>
            <a:avLst/>
            <a:gdLst/>
            <a:ahLst/>
            <a:cxnLst/>
            <a:rect l="l" t="t" r="r" b="b"/>
            <a:pathLst>
              <a:path w="20104100" h="314325">
                <a:moveTo>
                  <a:pt x="20104091" y="313873"/>
                </a:moveTo>
                <a:lnTo>
                  <a:pt x="20104091" y="0"/>
                </a:lnTo>
                <a:lnTo>
                  <a:pt x="0" y="0"/>
                </a:lnTo>
                <a:lnTo>
                  <a:pt x="0" y="313873"/>
                </a:lnTo>
                <a:lnTo>
                  <a:pt x="20104091" y="313873"/>
                </a:lnTo>
                <a:close/>
              </a:path>
            </a:pathLst>
          </a:custGeom>
          <a:solidFill>
            <a:srgbClr val="B628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0" y="10523796"/>
            <a:ext cx="20104100" cy="0"/>
          </a:xfrm>
          <a:custGeom>
            <a:avLst/>
            <a:gdLst/>
            <a:ahLst/>
            <a:cxnLst/>
            <a:rect l="l" t="t" r="r" b="b"/>
            <a:pathLst>
              <a:path w="20104100">
                <a:moveTo>
                  <a:pt x="0" y="0"/>
                </a:moveTo>
                <a:lnTo>
                  <a:pt x="20104097" y="0"/>
                </a:lnTo>
              </a:path>
            </a:pathLst>
          </a:custGeom>
          <a:ln w="3175">
            <a:solidFill>
              <a:srgbClr val="B628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3"/>
          <p:cNvSpPr/>
          <p:nvPr/>
        </p:nvSpPr>
        <p:spPr>
          <a:xfrm>
            <a:off x="16775607" y="1045320"/>
            <a:ext cx="2039443" cy="2659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11"/>
          <p:cNvSpPr/>
          <p:nvPr/>
        </p:nvSpPr>
        <p:spPr>
          <a:xfrm>
            <a:off x="18474371" y="549275"/>
            <a:ext cx="797879" cy="796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Прямоугольник 11"/>
          <p:cNvSpPr/>
          <p:nvPr/>
        </p:nvSpPr>
        <p:spPr>
          <a:xfrm>
            <a:off x="712440" y="8380016"/>
            <a:ext cx="18386456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ru-RU" sz="2600" dirty="0">
                <a:solidFill>
                  <a:srgbClr val="403C52"/>
                </a:solidFill>
                <a:latin typeface="Open Sans"/>
              </a:rPr>
              <a:t>На период проведения XXIX Всемирной зимней универсиады 2019 года был спроектирован и развернут Центр мониторинга информационной безопасности для предотвращения попыток </a:t>
            </a:r>
            <a:r>
              <a:rPr lang="ru-RU" sz="2600" dirty="0" err="1">
                <a:solidFill>
                  <a:srgbClr val="403C52"/>
                </a:solidFill>
                <a:latin typeface="Open Sans"/>
              </a:rPr>
              <a:t>кибератак</a:t>
            </a:r>
            <a:r>
              <a:rPr lang="ru-RU" sz="2600" dirty="0">
                <a:solidFill>
                  <a:srgbClr val="403C52"/>
                </a:solidFill>
                <a:latin typeface="Open Sans"/>
              </a:rPr>
              <a:t> на объекты энергетики</a:t>
            </a:r>
          </a:p>
          <a:p>
            <a:pPr>
              <a:spcBef>
                <a:spcPts val="1200"/>
              </a:spcBef>
            </a:pPr>
            <a:r>
              <a:rPr lang="ru-RU" sz="2600" dirty="0">
                <a:solidFill>
                  <a:srgbClr val="403C52"/>
                </a:solidFill>
                <a:latin typeface="Open Sans"/>
              </a:rPr>
              <a:t>Комплекс мер позволил предотвратить угрозы различного типа: от попыток сканирования портов и DDOS-атак до эксплуатаций уязвимостей </a:t>
            </a:r>
            <a:r>
              <a:rPr lang="ru-RU" sz="2600" dirty="0" err="1">
                <a:solidFill>
                  <a:srgbClr val="403C52"/>
                </a:solidFill>
                <a:latin typeface="Open Sans"/>
              </a:rPr>
              <a:t>web</a:t>
            </a:r>
            <a:r>
              <a:rPr lang="ru-RU" sz="2600" dirty="0">
                <a:solidFill>
                  <a:srgbClr val="403C52"/>
                </a:solidFill>
                <a:latin typeface="Open Sans"/>
              </a:rPr>
              <a:t>-приложений и перехвата HTTPS-сессии</a:t>
            </a:r>
          </a:p>
        </p:txBody>
      </p:sp>
      <p:pic>
        <p:nvPicPr>
          <p:cNvPr id="16" name="Picture 2" descr="ÐÐ°ÑÑÐ¸Ð½ÐºÐ¸ Ð¿Ð¾ Ð·Ð°Ð¿ÑÐ¾ÑÑ Ð·Ð¸Ð¼Ð½ÑÑ ÑÐ½Ð¸Ð²ÐµÑÑÐ¸Ð°Ð´Ð° 201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894" y="2887220"/>
            <a:ext cx="1962426" cy="196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 descr="C:\Users\Galina\Desktop\МРСК схема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0" y="2245179"/>
            <a:ext cx="6889416" cy="5162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8843" y="2237496"/>
            <a:ext cx="6765527" cy="4941179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object 36">
            <a:extLst>
              <a:ext uri="{FF2B5EF4-FFF2-40B4-BE49-F238E27FC236}">
                <a16:creationId xmlns:a16="http://schemas.microsoft.com/office/drawing/2014/main" id="{9E6B68C0-44BC-4A15-BF6F-2D5A45374266}"/>
              </a:ext>
            </a:extLst>
          </p:cNvPr>
          <p:cNvSpPr txBox="1">
            <a:spLocks/>
          </p:cNvSpPr>
          <p:nvPr/>
        </p:nvSpPr>
        <p:spPr>
          <a:xfrm>
            <a:off x="16540908" y="10703526"/>
            <a:ext cx="1617980" cy="411479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2300" b="0" i="0" kern="1200">
                <a:solidFill>
                  <a:srgbClr val="B62827"/>
                </a:solidFill>
                <a:latin typeface="Bookman Old Style"/>
                <a:ea typeface="+mn-ea"/>
                <a:cs typeface="Bookman Old Style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spcBef>
                <a:spcPts val="229"/>
              </a:spcBef>
            </a:pPr>
            <a:r>
              <a:rPr lang="en-US" spc="20" dirty="0"/>
              <a:t>softmall.ru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BB3EEFA-16C7-4CAF-A2D5-336388B1289E}"/>
              </a:ext>
            </a:extLst>
          </p:cNvPr>
          <p:cNvSpPr/>
          <p:nvPr/>
        </p:nvSpPr>
        <p:spPr>
          <a:xfrm>
            <a:off x="3346450" y="10745231"/>
            <a:ext cx="914400" cy="28728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2022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0F4E8DF-01EC-2475-D6C1-3AF169C77E59}"/>
              </a:ext>
            </a:extLst>
          </p:cNvPr>
          <p:cNvSpPr/>
          <p:nvPr/>
        </p:nvSpPr>
        <p:spPr>
          <a:xfrm rot="10800000" flipV="1">
            <a:off x="1060450" y="10618819"/>
            <a:ext cx="3505200" cy="49618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Горно-Алтайск 2022</a:t>
            </a:r>
          </a:p>
        </p:txBody>
      </p:sp>
    </p:spTree>
    <p:extLst>
      <p:ext uri="{BB962C8B-B14F-4D97-AF65-F5344CB8AC3E}">
        <p14:creationId xmlns:p14="http://schemas.microsoft.com/office/powerpoint/2010/main" val="3984897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7160077D-3A86-4B94-952C-28FFB3430B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7083" y="984180"/>
            <a:ext cx="12218229" cy="136960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</a:pPr>
            <a:r>
              <a:rPr lang="ru-RU" sz="4400" spc="10" dirty="0">
                <a:solidFill>
                  <a:srgbClr val="25213A"/>
                </a:solidFill>
              </a:rPr>
              <a:t>Проект по организации безопасного удаленного рабочего места сотрудника в период пандемии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811CF44-35D2-4328-BBE8-C5BC3C17F006}"/>
              </a:ext>
            </a:extLst>
          </p:cNvPr>
          <p:cNvSpPr/>
          <p:nvPr/>
        </p:nvSpPr>
        <p:spPr>
          <a:xfrm>
            <a:off x="13103581" y="0"/>
            <a:ext cx="7000519" cy="11309350"/>
          </a:xfrm>
          <a:prstGeom prst="rect">
            <a:avLst/>
          </a:prstGeom>
          <a:solidFill>
            <a:srgbClr val="A730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58DA6845-2D22-41D0-9FC3-0C51BAB2BCE1}"/>
              </a:ext>
            </a:extLst>
          </p:cNvPr>
          <p:cNvSpPr/>
          <p:nvPr/>
        </p:nvSpPr>
        <p:spPr>
          <a:xfrm>
            <a:off x="17312285" y="986455"/>
            <a:ext cx="426084" cy="260985"/>
          </a:xfrm>
          <a:custGeom>
            <a:avLst/>
            <a:gdLst/>
            <a:ahLst/>
            <a:cxnLst/>
            <a:rect l="l" t="t" r="r" b="b"/>
            <a:pathLst>
              <a:path w="426084" h="260985">
                <a:moveTo>
                  <a:pt x="361324" y="7"/>
                </a:moveTo>
                <a:lnTo>
                  <a:pt x="324757" y="575"/>
                </a:lnTo>
                <a:lnTo>
                  <a:pt x="302425" y="1945"/>
                </a:lnTo>
                <a:lnTo>
                  <a:pt x="217931" y="158442"/>
                </a:lnTo>
                <a:lnTo>
                  <a:pt x="217281" y="164028"/>
                </a:lnTo>
                <a:lnTo>
                  <a:pt x="210852" y="164806"/>
                </a:lnTo>
                <a:lnTo>
                  <a:pt x="122609" y="1309"/>
                </a:lnTo>
                <a:lnTo>
                  <a:pt x="96613" y="205"/>
                </a:lnTo>
                <a:lnTo>
                  <a:pt x="59032" y="0"/>
                </a:lnTo>
                <a:lnTo>
                  <a:pt x="22709" y="625"/>
                </a:lnTo>
                <a:lnTo>
                  <a:pt x="488" y="2013"/>
                </a:lnTo>
                <a:lnTo>
                  <a:pt x="0" y="7519"/>
                </a:lnTo>
                <a:lnTo>
                  <a:pt x="50" y="252932"/>
                </a:lnTo>
                <a:lnTo>
                  <a:pt x="1088" y="256266"/>
                </a:lnTo>
                <a:lnTo>
                  <a:pt x="1611" y="259361"/>
                </a:lnTo>
                <a:lnTo>
                  <a:pt x="24555" y="260349"/>
                </a:lnTo>
                <a:lnTo>
                  <a:pt x="45637" y="260440"/>
                </a:lnTo>
                <a:lnTo>
                  <a:pt x="63224" y="259670"/>
                </a:lnTo>
                <a:lnTo>
                  <a:pt x="75681" y="258073"/>
                </a:lnTo>
                <a:lnTo>
                  <a:pt x="76411" y="257059"/>
                </a:lnTo>
                <a:lnTo>
                  <a:pt x="77244" y="79893"/>
                </a:lnTo>
                <a:lnTo>
                  <a:pt x="78360" y="78620"/>
                </a:lnTo>
                <a:lnTo>
                  <a:pt x="80946" y="77721"/>
                </a:lnTo>
                <a:lnTo>
                  <a:pt x="106585" y="123176"/>
                </a:lnTo>
                <a:lnTo>
                  <a:pt x="157484" y="214278"/>
                </a:lnTo>
                <a:lnTo>
                  <a:pt x="183198" y="259501"/>
                </a:lnTo>
                <a:lnTo>
                  <a:pt x="242436" y="259501"/>
                </a:lnTo>
                <a:lnTo>
                  <a:pt x="344204" y="77890"/>
                </a:lnTo>
                <a:lnTo>
                  <a:pt x="348567" y="78178"/>
                </a:lnTo>
                <a:lnTo>
                  <a:pt x="348689" y="247333"/>
                </a:lnTo>
                <a:lnTo>
                  <a:pt x="349151" y="258350"/>
                </a:lnTo>
                <a:lnTo>
                  <a:pt x="367843" y="259973"/>
                </a:lnTo>
                <a:lnTo>
                  <a:pt x="390328" y="260293"/>
                </a:lnTo>
                <a:lnTo>
                  <a:pt x="411315" y="259372"/>
                </a:lnTo>
                <a:lnTo>
                  <a:pt x="425510" y="257278"/>
                </a:lnTo>
                <a:lnTo>
                  <a:pt x="425085" y="4156"/>
                </a:lnTo>
                <a:lnTo>
                  <a:pt x="424895" y="2906"/>
                </a:lnTo>
                <a:lnTo>
                  <a:pt x="424272" y="1987"/>
                </a:lnTo>
                <a:lnTo>
                  <a:pt x="423233" y="1387"/>
                </a:lnTo>
                <a:lnTo>
                  <a:pt x="398643" y="268"/>
                </a:lnTo>
                <a:lnTo>
                  <a:pt x="361324" y="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99BD9975-A9C3-4A96-8435-A65B150E02B1}"/>
              </a:ext>
            </a:extLst>
          </p:cNvPr>
          <p:cNvSpPr/>
          <p:nvPr/>
        </p:nvSpPr>
        <p:spPr>
          <a:xfrm>
            <a:off x="16222781" y="984180"/>
            <a:ext cx="624205" cy="266065"/>
          </a:xfrm>
          <a:custGeom>
            <a:avLst/>
            <a:gdLst/>
            <a:ahLst/>
            <a:cxnLst/>
            <a:rect l="l" t="t" r="r" b="b"/>
            <a:pathLst>
              <a:path w="624205" h="266064">
                <a:moveTo>
                  <a:pt x="328333" y="183883"/>
                </a:moveTo>
                <a:lnTo>
                  <a:pt x="323405" y="144754"/>
                </a:lnTo>
                <a:lnTo>
                  <a:pt x="296367" y="113144"/>
                </a:lnTo>
                <a:lnTo>
                  <a:pt x="254660" y="103593"/>
                </a:lnTo>
                <a:lnTo>
                  <a:pt x="194995" y="101104"/>
                </a:lnTo>
                <a:lnTo>
                  <a:pt x="150952" y="100888"/>
                </a:lnTo>
                <a:lnTo>
                  <a:pt x="128943" y="100622"/>
                </a:lnTo>
                <a:lnTo>
                  <a:pt x="84239" y="95808"/>
                </a:lnTo>
                <a:lnTo>
                  <a:pt x="79629" y="80797"/>
                </a:lnTo>
                <a:lnTo>
                  <a:pt x="79895" y="73456"/>
                </a:lnTo>
                <a:lnTo>
                  <a:pt x="205549" y="57340"/>
                </a:lnTo>
                <a:lnTo>
                  <a:pt x="210972" y="57505"/>
                </a:lnTo>
                <a:lnTo>
                  <a:pt x="238099" y="80365"/>
                </a:lnTo>
                <a:lnTo>
                  <a:pt x="238810" y="81368"/>
                </a:lnTo>
                <a:lnTo>
                  <a:pt x="239598" y="83070"/>
                </a:lnTo>
                <a:lnTo>
                  <a:pt x="316242" y="83070"/>
                </a:lnTo>
                <a:lnTo>
                  <a:pt x="316992" y="75107"/>
                </a:lnTo>
                <a:lnTo>
                  <a:pt x="317004" y="67335"/>
                </a:lnTo>
                <a:lnTo>
                  <a:pt x="316484" y="59690"/>
                </a:lnTo>
                <a:lnTo>
                  <a:pt x="303504" y="23609"/>
                </a:lnTo>
                <a:lnTo>
                  <a:pt x="265963" y="3886"/>
                </a:lnTo>
                <a:lnTo>
                  <a:pt x="231305" y="0"/>
                </a:lnTo>
                <a:lnTo>
                  <a:pt x="84518" y="38"/>
                </a:lnTo>
                <a:lnTo>
                  <a:pt x="43383" y="6921"/>
                </a:lnTo>
                <a:lnTo>
                  <a:pt x="6172" y="36944"/>
                </a:lnTo>
                <a:lnTo>
                  <a:pt x="266" y="81216"/>
                </a:lnTo>
                <a:lnTo>
                  <a:pt x="787" y="96862"/>
                </a:lnTo>
                <a:lnTo>
                  <a:pt x="13589" y="138709"/>
                </a:lnTo>
                <a:lnTo>
                  <a:pt x="48298" y="154432"/>
                </a:lnTo>
                <a:lnTo>
                  <a:pt x="102666" y="159613"/>
                </a:lnTo>
                <a:lnTo>
                  <a:pt x="205079" y="161975"/>
                </a:lnTo>
                <a:lnTo>
                  <a:pt x="221894" y="162864"/>
                </a:lnTo>
                <a:lnTo>
                  <a:pt x="246748" y="181864"/>
                </a:lnTo>
                <a:lnTo>
                  <a:pt x="245452" y="191960"/>
                </a:lnTo>
                <a:lnTo>
                  <a:pt x="106222" y="207695"/>
                </a:lnTo>
                <a:lnTo>
                  <a:pt x="101460" y="206768"/>
                </a:lnTo>
                <a:lnTo>
                  <a:pt x="87782" y="205244"/>
                </a:lnTo>
                <a:lnTo>
                  <a:pt x="82905" y="199644"/>
                </a:lnTo>
                <a:lnTo>
                  <a:pt x="79324" y="187172"/>
                </a:lnTo>
                <a:lnTo>
                  <a:pt x="78689" y="182651"/>
                </a:lnTo>
                <a:lnTo>
                  <a:pt x="77851" y="178600"/>
                </a:lnTo>
                <a:lnTo>
                  <a:pt x="56629" y="177571"/>
                </a:lnTo>
                <a:lnTo>
                  <a:pt x="34671" y="177419"/>
                </a:lnTo>
                <a:lnTo>
                  <a:pt x="15049" y="178104"/>
                </a:lnTo>
                <a:lnTo>
                  <a:pt x="800" y="179565"/>
                </a:lnTo>
                <a:lnTo>
                  <a:pt x="25" y="190131"/>
                </a:lnTo>
                <a:lnTo>
                  <a:pt x="0" y="196773"/>
                </a:lnTo>
                <a:lnTo>
                  <a:pt x="190" y="203479"/>
                </a:lnTo>
                <a:lnTo>
                  <a:pt x="13957" y="243408"/>
                </a:lnTo>
                <a:lnTo>
                  <a:pt x="55664" y="262001"/>
                </a:lnTo>
                <a:lnTo>
                  <a:pt x="96774" y="264807"/>
                </a:lnTo>
                <a:lnTo>
                  <a:pt x="160997" y="265645"/>
                </a:lnTo>
                <a:lnTo>
                  <a:pt x="191998" y="265633"/>
                </a:lnTo>
                <a:lnTo>
                  <a:pt x="253961" y="263321"/>
                </a:lnTo>
                <a:lnTo>
                  <a:pt x="292557" y="255625"/>
                </a:lnTo>
                <a:lnTo>
                  <a:pt x="323392" y="223012"/>
                </a:lnTo>
                <a:lnTo>
                  <a:pt x="327101" y="203479"/>
                </a:lnTo>
                <a:lnTo>
                  <a:pt x="328333" y="183883"/>
                </a:lnTo>
                <a:close/>
              </a:path>
              <a:path w="624205" h="266064">
                <a:moveTo>
                  <a:pt x="624154" y="170764"/>
                </a:moveTo>
                <a:lnTo>
                  <a:pt x="622820" y="131495"/>
                </a:lnTo>
                <a:lnTo>
                  <a:pt x="593890" y="86245"/>
                </a:lnTo>
                <a:lnTo>
                  <a:pt x="555104" y="76873"/>
                </a:lnTo>
                <a:lnTo>
                  <a:pt x="555104" y="179552"/>
                </a:lnTo>
                <a:lnTo>
                  <a:pt x="555002" y="188036"/>
                </a:lnTo>
                <a:lnTo>
                  <a:pt x="520065" y="212928"/>
                </a:lnTo>
                <a:lnTo>
                  <a:pt x="512902" y="212966"/>
                </a:lnTo>
                <a:lnTo>
                  <a:pt x="498563" y="212839"/>
                </a:lnTo>
                <a:lnTo>
                  <a:pt x="498563" y="213004"/>
                </a:lnTo>
                <a:lnTo>
                  <a:pt x="485114" y="213131"/>
                </a:lnTo>
                <a:lnTo>
                  <a:pt x="478396" y="213093"/>
                </a:lnTo>
                <a:lnTo>
                  <a:pt x="471703" y="212826"/>
                </a:lnTo>
                <a:lnTo>
                  <a:pt x="439534" y="188036"/>
                </a:lnTo>
                <a:lnTo>
                  <a:pt x="438962" y="170764"/>
                </a:lnTo>
                <a:lnTo>
                  <a:pt x="439089" y="162521"/>
                </a:lnTo>
                <a:lnTo>
                  <a:pt x="464312" y="129844"/>
                </a:lnTo>
                <a:lnTo>
                  <a:pt x="471525" y="128104"/>
                </a:lnTo>
                <a:lnTo>
                  <a:pt x="479806" y="128104"/>
                </a:lnTo>
                <a:lnTo>
                  <a:pt x="535698" y="129921"/>
                </a:lnTo>
                <a:lnTo>
                  <a:pt x="555104" y="179552"/>
                </a:lnTo>
                <a:lnTo>
                  <a:pt x="555104" y="76873"/>
                </a:lnTo>
                <a:lnTo>
                  <a:pt x="552983" y="76682"/>
                </a:lnTo>
                <a:lnTo>
                  <a:pt x="545376" y="76301"/>
                </a:lnTo>
                <a:lnTo>
                  <a:pt x="538518" y="76161"/>
                </a:lnTo>
                <a:lnTo>
                  <a:pt x="533260" y="76047"/>
                </a:lnTo>
                <a:lnTo>
                  <a:pt x="521131" y="76022"/>
                </a:lnTo>
                <a:lnTo>
                  <a:pt x="496874" y="76161"/>
                </a:lnTo>
                <a:lnTo>
                  <a:pt x="473506" y="76022"/>
                </a:lnTo>
                <a:lnTo>
                  <a:pt x="434949" y="77304"/>
                </a:lnTo>
                <a:lnTo>
                  <a:pt x="386143" y="97497"/>
                </a:lnTo>
                <a:lnTo>
                  <a:pt x="370484" y="151193"/>
                </a:lnTo>
                <a:lnTo>
                  <a:pt x="370128" y="171030"/>
                </a:lnTo>
                <a:lnTo>
                  <a:pt x="370420" y="188036"/>
                </a:lnTo>
                <a:lnTo>
                  <a:pt x="376174" y="229044"/>
                </a:lnTo>
                <a:lnTo>
                  <a:pt x="421513" y="262813"/>
                </a:lnTo>
                <a:lnTo>
                  <a:pt x="497687" y="265684"/>
                </a:lnTo>
                <a:lnTo>
                  <a:pt x="543496" y="265430"/>
                </a:lnTo>
                <a:lnTo>
                  <a:pt x="592683" y="256336"/>
                </a:lnTo>
                <a:lnTo>
                  <a:pt x="622122" y="213131"/>
                </a:lnTo>
                <a:lnTo>
                  <a:pt x="622160" y="212966"/>
                </a:lnTo>
                <a:lnTo>
                  <a:pt x="622795" y="210388"/>
                </a:lnTo>
                <a:lnTo>
                  <a:pt x="623824" y="190703"/>
                </a:lnTo>
                <a:lnTo>
                  <a:pt x="624154" y="1707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DE3C02FD-8582-448D-9875-154F88884760}"/>
              </a:ext>
            </a:extLst>
          </p:cNvPr>
          <p:cNvSpPr/>
          <p:nvPr/>
        </p:nvSpPr>
        <p:spPr>
          <a:xfrm>
            <a:off x="17777635" y="1060147"/>
            <a:ext cx="242164" cy="1899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6">
            <a:extLst>
              <a:ext uri="{FF2B5EF4-FFF2-40B4-BE49-F238E27FC236}">
                <a16:creationId xmlns:a16="http://schemas.microsoft.com/office/drawing/2014/main" id="{0477D2EF-9C3C-4F5E-B7D1-9D85211C859B}"/>
              </a:ext>
            </a:extLst>
          </p:cNvPr>
          <p:cNvGrpSpPr/>
          <p:nvPr/>
        </p:nvGrpSpPr>
        <p:grpSpPr>
          <a:xfrm>
            <a:off x="16873138" y="984971"/>
            <a:ext cx="396875" cy="265430"/>
            <a:chOff x="16726690" y="1470238"/>
            <a:chExt cx="396875" cy="265430"/>
          </a:xfrm>
        </p:grpSpPr>
        <p:sp>
          <p:nvSpPr>
            <p:cNvPr id="12" name="object 7">
              <a:extLst>
                <a:ext uri="{FF2B5EF4-FFF2-40B4-BE49-F238E27FC236}">
                  <a16:creationId xmlns:a16="http://schemas.microsoft.com/office/drawing/2014/main" id="{A292ACBF-ACAD-46A8-AF9E-A7D603051BC6}"/>
                </a:ext>
              </a:extLst>
            </p:cNvPr>
            <p:cNvSpPr/>
            <p:nvPr/>
          </p:nvSpPr>
          <p:spPr>
            <a:xfrm>
              <a:off x="16904502" y="1505480"/>
              <a:ext cx="218612" cy="22981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8">
              <a:extLst>
                <a:ext uri="{FF2B5EF4-FFF2-40B4-BE49-F238E27FC236}">
                  <a16:creationId xmlns:a16="http://schemas.microsoft.com/office/drawing/2014/main" id="{DAC21C98-FE4C-425A-B453-D93B202FD895}"/>
                </a:ext>
              </a:extLst>
            </p:cNvPr>
            <p:cNvSpPr/>
            <p:nvPr/>
          </p:nvSpPr>
          <p:spPr>
            <a:xfrm>
              <a:off x="16726690" y="1470238"/>
              <a:ext cx="166370" cy="262255"/>
            </a:xfrm>
            <a:custGeom>
              <a:avLst/>
              <a:gdLst/>
              <a:ahLst/>
              <a:cxnLst/>
              <a:rect l="l" t="t" r="r" b="b"/>
              <a:pathLst>
                <a:path w="166369" h="262255">
                  <a:moveTo>
                    <a:pt x="106977" y="0"/>
                  </a:moveTo>
                  <a:lnTo>
                    <a:pt x="65192" y="5961"/>
                  </a:lnTo>
                  <a:lnTo>
                    <a:pt x="33537" y="43894"/>
                  </a:lnTo>
                  <a:lnTo>
                    <a:pt x="30183" y="77359"/>
                  </a:lnTo>
                  <a:lnTo>
                    <a:pt x="22568" y="78343"/>
                  </a:lnTo>
                  <a:lnTo>
                    <a:pt x="7638" y="78526"/>
                  </a:lnTo>
                  <a:lnTo>
                    <a:pt x="172" y="80010"/>
                  </a:lnTo>
                  <a:lnTo>
                    <a:pt x="239" y="91267"/>
                  </a:lnTo>
                  <a:lnTo>
                    <a:pt x="0" y="102414"/>
                  </a:lnTo>
                  <a:lnTo>
                    <a:pt x="180" y="113469"/>
                  </a:lnTo>
                  <a:lnTo>
                    <a:pt x="1505" y="124449"/>
                  </a:lnTo>
                  <a:lnTo>
                    <a:pt x="8912" y="125357"/>
                  </a:lnTo>
                  <a:lnTo>
                    <a:pt x="16297" y="125305"/>
                  </a:lnTo>
                  <a:lnTo>
                    <a:pt x="23685" y="125468"/>
                  </a:lnTo>
                  <a:lnTo>
                    <a:pt x="31106" y="127023"/>
                  </a:lnTo>
                  <a:lnTo>
                    <a:pt x="31121" y="234545"/>
                  </a:lnTo>
                  <a:lnTo>
                    <a:pt x="30996" y="242954"/>
                  </a:lnTo>
                  <a:lnTo>
                    <a:pt x="31087" y="251298"/>
                  </a:lnTo>
                  <a:lnTo>
                    <a:pt x="31708" y="259531"/>
                  </a:lnTo>
                  <a:lnTo>
                    <a:pt x="46735" y="261123"/>
                  </a:lnTo>
                  <a:lnTo>
                    <a:pt x="65672" y="261652"/>
                  </a:lnTo>
                  <a:lnTo>
                    <a:pt x="84607" y="261113"/>
                  </a:lnTo>
                  <a:lnTo>
                    <a:pt x="99625" y="259504"/>
                  </a:lnTo>
                  <a:lnTo>
                    <a:pt x="99681" y="126411"/>
                  </a:lnTo>
                  <a:lnTo>
                    <a:pt x="116097" y="125296"/>
                  </a:lnTo>
                  <a:lnTo>
                    <a:pt x="148983" y="125371"/>
                  </a:lnTo>
                  <a:lnTo>
                    <a:pt x="165755" y="124256"/>
                  </a:lnTo>
                  <a:lnTo>
                    <a:pt x="165686" y="112712"/>
                  </a:lnTo>
                  <a:lnTo>
                    <a:pt x="165914" y="101339"/>
                  </a:lnTo>
                  <a:lnTo>
                    <a:pt x="165642" y="89958"/>
                  </a:lnTo>
                  <a:lnTo>
                    <a:pt x="164072" y="78390"/>
                  </a:lnTo>
                  <a:lnTo>
                    <a:pt x="125108" y="78378"/>
                  </a:lnTo>
                  <a:lnTo>
                    <a:pt x="116989" y="78533"/>
                  </a:lnTo>
                  <a:lnTo>
                    <a:pt x="108720" y="78275"/>
                  </a:lnTo>
                  <a:lnTo>
                    <a:pt x="100246" y="77078"/>
                  </a:lnTo>
                  <a:lnTo>
                    <a:pt x="100246" y="72697"/>
                  </a:lnTo>
                  <a:lnTo>
                    <a:pt x="99752" y="68532"/>
                  </a:lnTo>
                  <a:lnTo>
                    <a:pt x="150840" y="45901"/>
                  </a:lnTo>
                  <a:lnTo>
                    <a:pt x="162190" y="45417"/>
                  </a:lnTo>
                  <a:lnTo>
                    <a:pt x="162492" y="23279"/>
                  </a:lnTo>
                  <a:lnTo>
                    <a:pt x="162416" y="12939"/>
                  </a:lnTo>
                  <a:lnTo>
                    <a:pt x="162048" y="3088"/>
                  </a:lnTo>
                  <a:lnTo>
                    <a:pt x="160278" y="1420"/>
                  </a:lnTo>
                  <a:lnTo>
                    <a:pt x="159857" y="673"/>
                  </a:lnTo>
                  <a:lnTo>
                    <a:pt x="124462" y="117"/>
                  </a:lnTo>
                  <a:lnTo>
                    <a:pt x="1069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9">
            <a:extLst>
              <a:ext uri="{FF2B5EF4-FFF2-40B4-BE49-F238E27FC236}">
                <a16:creationId xmlns:a16="http://schemas.microsoft.com/office/drawing/2014/main" id="{68F4BE2C-2C84-4FD5-8FB5-36AF2771FC3A}"/>
              </a:ext>
            </a:extLst>
          </p:cNvPr>
          <p:cNvSpPr/>
          <p:nvPr/>
        </p:nvSpPr>
        <p:spPr>
          <a:xfrm>
            <a:off x="18193848" y="986422"/>
            <a:ext cx="68580" cy="260350"/>
          </a:xfrm>
          <a:custGeom>
            <a:avLst/>
            <a:gdLst/>
            <a:ahLst/>
            <a:cxnLst/>
            <a:rect l="l" t="t" r="r" b="b"/>
            <a:pathLst>
              <a:path w="68580" h="260350">
                <a:moveTo>
                  <a:pt x="34421" y="0"/>
                </a:moveTo>
                <a:lnTo>
                  <a:pt x="1317" y="108"/>
                </a:lnTo>
                <a:lnTo>
                  <a:pt x="611" y="3767"/>
                </a:lnTo>
                <a:lnTo>
                  <a:pt x="0" y="5471"/>
                </a:lnTo>
                <a:lnTo>
                  <a:pt x="11" y="254393"/>
                </a:lnTo>
                <a:lnTo>
                  <a:pt x="1157" y="257076"/>
                </a:lnTo>
                <a:lnTo>
                  <a:pt x="1863" y="260193"/>
                </a:lnTo>
                <a:lnTo>
                  <a:pt x="43097" y="260197"/>
                </a:lnTo>
                <a:lnTo>
                  <a:pt x="51028" y="260338"/>
                </a:lnTo>
                <a:lnTo>
                  <a:pt x="58883" y="260202"/>
                </a:lnTo>
                <a:lnTo>
                  <a:pt x="66607" y="259412"/>
                </a:lnTo>
                <a:lnTo>
                  <a:pt x="67826" y="227365"/>
                </a:lnTo>
                <a:lnTo>
                  <a:pt x="68412" y="165349"/>
                </a:lnTo>
                <a:lnTo>
                  <a:pt x="68380" y="93510"/>
                </a:lnTo>
                <a:lnTo>
                  <a:pt x="67743" y="31995"/>
                </a:lnTo>
                <a:lnTo>
                  <a:pt x="66518" y="951"/>
                </a:lnTo>
                <a:lnTo>
                  <a:pt x="50554" y="109"/>
                </a:lnTo>
                <a:lnTo>
                  <a:pt x="3442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0">
            <a:extLst>
              <a:ext uri="{FF2B5EF4-FFF2-40B4-BE49-F238E27FC236}">
                <a16:creationId xmlns:a16="http://schemas.microsoft.com/office/drawing/2014/main" id="{71DEDFA3-DE11-4A48-A226-AD931355A963}"/>
              </a:ext>
            </a:extLst>
          </p:cNvPr>
          <p:cNvSpPr/>
          <p:nvPr/>
        </p:nvSpPr>
        <p:spPr>
          <a:xfrm>
            <a:off x="18068726" y="986481"/>
            <a:ext cx="67945" cy="260350"/>
          </a:xfrm>
          <a:custGeom>
            <a:avLst/>
            <a:gdLst/>
            <a:ahLst/>
            <a:cxnLst/>
            <a:rect l="l" t="t" r="r" b="b"/>
            <a:pathLst>
              <a:path w="67944" h="260350">
                <a:moveTo>
                  <a:pt x="32132" y="0"/>
                </a:moveTo>
                <a:lnTo>
                  <a:pt x="13713" y="685"/>
                </a:lnTo>
                <a:lnTo>
                  <a:pt x="0" y="2374"/>
                </a:lnTo>
                <a:lnTo>
                  <a:pt x="69" y="255388"/>
                </a:lnTo>
                <a:lnTo>
                  <a:pt x="1027" y="257017"/>
                </a:lnTo>
                <a:lnTo>
                  <a:pt x="1463" y="258472"/>
                </a:lnTo>
                <a:lnTo>
                  <a:pt x="18103" y="259920"/>
                </a:lnTo>
                <a:lnTo>
                  <a:pt x="37027" y="260250"/>
                </a:lnTo>
                <a:lnTo>
                  <a:pt x="54773" y="259494"/>
                </a:lnTo>
                <a:lnTo>
                  <a:pt x="67875" y="257685"/>
                </a:lnTo>
                <a:lnTo>
                  <a:pt x="67875" y="1759"/>
                </a:lnTo>
                <a:lnTo>
                  <a:pt x="51454" y="348"/>
                </a:lnTo>
                <a:lnTo>
                  <a:pt x="321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1">
            <a:extLst>
              <a:ext uri="{FF2B5EF4-FFF2-40B4-BE49-F238E27FC236}">
                <a16:creationId xmlns:a16="http://schemas.microsoft.com/office/drawing/2014/main" id="{ADB2435D-D7C2-4AB1-ABDB-E91A99907821}"/>
              </a:ext>
            </a:extLst>
          </p:cNvPr>
          <p:cNvGrpSpPr/>
          <p:nvPr/>
        </p:nvGrpSpPr>
        <p:grpSpPr>
          <a:xfrm>
            <a:off x="17951517" y="452241"/>
            <a:ext cx="798195" cy="796290"/>
            <a:chOff x="17805069" y="937508"/>
            <a:chExt cx="798195" cy="796290"/>
          </a:xfrm>
        </p:grpSpPr>
        <p:sp>
          <p:nvSpPr>
            <p:cNvPr id="17" name="object 12">
              <a:extLst>
                <a:ext uri="{FF2B5EF4-FFF2-40B4-BE49-F238E27FC236}">
                  <a16:creationId xmlns:a16="http://schemas.microsoft.com/office/drawing/2014/main" id="{4986B17B-706B-4DDC-8E8D-5D10613A33D4}"/>
                </a:ext>
              </a:extLst>
            </p:cNvPr>
            <p:cNvSpPr/>
            <p:nvPr/>
          </p:nvSpPr>
          <p:spPr>
            <a:xfrm>
              <a:off x="17805069" y="937508"/>
              <a:ext cx="796377" cy="36797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3">
              <a:extLst>
                <a:ext uri="{FF2B5EF4-FFF2-40B4-BE49-F238E27FC236}">
                  <a16:creationId xmlns:a16="http://schemas.microsoft.com/office/drawing/2014/main" id="{EBF3EA66-96E9-4185-AC57-1230134EBA8C}"/>
                </a:ext>
              </a:extLst>
            </p:cNvPr>
            <p:cNvSpPr/>
            <p:nvPr/>
          </p:nvSpPr>
          <p:spPr>
            <a:xfrm>
              <a:off x="18226760" y="1305483"/>
              <a:ext cx="376188" cy="42802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FF812A7-5BF2-4311-81E2-BFE44E8AC6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850" y="5654675"/>
            <a:ext cx="7736113" cy="42488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EFA8C9F0-FFF6-4731-9A13-6624FA32AC78}"/>
              </a:ext>
            </a:extLst>
          </p:cNvPr>
          <p:cNvSpPr/>
          <p:nvPr/>
        </p:nvSpPr>
        <p:spPr>
          <a:xfrm>
            <a:off x="1289050" y="3333294"/>
            <a:ext cx="965042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2600" dirty="0">
                <a:solidFill>
                  <a:srgbClr val="403C52"/>
                </a:solidFill>
              </a:rPr>
              <a:t>Реализован проект по организации безопасного удаленного рабочего места сотрудника в ТЭК</a:t>
            </a:r>
          </a:p>
          <a:p>
            <a:pPr marL="457200" indent="-457200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ru-RU" sz="2600" dirty="0">
                <a:solidFill>
                  <a:srgbClr val="403C52"/>
                </a:solidFill>
              </a:rPr>
              <a:t>Более 1 000 рабочих мест 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78D088D-99D0-4323-B6BE-21D5A86DFAF3}"/>
              </a:ext>
            </a:extLst>
          </p:cNvPr>
          <p:cNvSpPr txBox="1"/>
          <p:nvPr/>
        </p:nvSpPr>
        <p:spPr>
          <a:xfrm>
            <a:off x="14510544" y="5654675"/>
            <a:ext cx="4726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solidFill>
                  <a:srgbClr val="FFFFFF"/>
                </a:solidFill>
              </a:rPr>
              <a:t>Общее число переведенных на удаленную работу сотрудников  в рамках реализованных проектов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1B992A4-20E2-49DE-B2E2-36390C181865}"/>
              </a:ext>
            </a:extLst>
          </p:cNvPr>
          <p:cNvSpPr txBox="1"/>
          <p:nvPr/>
        </p:nvSpPr>
        <p:spPr>
          <a:xfrm>
            <a:off x="14674952" y="3061719"/>
            <a:ext cx="51892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800" b="1" dirty="0">
                <a:solidFill>
                  <a:srgbClr val="FFFFFF"/>
                </a:solidFill>
              </a:rPr>
              <a:t>1572</a:t>
            </a:r>
          </a:p>
        </p:txBody>
      </p:sp>
      <p:sp>
        <p:nvSpPr>
          <p:cNvPr id="26" name="object 6">
            <a:extLst>
              <a:ext uri="{FF2B5EF4-FFF2-40B4-BE49-F238E27FC236}">
                <a16:creationId xmlns:a16="http://schemas.microsoft.com/office/drawing/2014/main" id="{EF65E29A-82B3-4E68-9777-8BCBA54B5F9F}"/>
              </a:ext>
            </a:extLst>
          </p:cNvPr>
          <p:cNvSpPr/>
          <p:nvPr/>
        </p:nvSpPr>
        <p:spPr>
          <a:xfrm>
            <a:off x="16076330" y="10523796"/>
            <a:ext cx="2526665" cy="784860"/>
          </a:xfrm>
          <a:custGeom>
            <a:avLst/>
            <a:gdLst/>
            <a:ahLst/>
            <a:cxnLst/>
            <a:rect l="l" t="t" r="r" b="b"/>
            <a:pathLst>
              <a:path w="2526665" h="784859">
                <a:moveTo>
                  <a:pt x="2526619" y="0"/>
                </a:moveTo>
                <a:lnTo>
                  <a:pt x="0" y="0"/>
                </a:lnTo>
                <a:lnTo>
                  <a:pt x="0" y="784760"/>
                </a:lnTo>
                <a:lnTo>
                  <a:pt x="2526619" y="784760"/>
                </a:lnTo>
                <a:lnTo>
                  <a:pt x="2526619" y="0"/>
                </a:lnTo>
                <a:close/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19">
            <a:extLst>
              <a:ext uri="{FF2B5EF4-FFF2-40B4-BE49-F238E27FC236}">
                <a16:creationId xmlns:a16="http://schemas.microsoft.com/office/drawing/2014/main" id="{B44C9862-4AF1-426B-A434-ABFEBF79AEA3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16540908" y="10703526"/>
            <a:ext cx="1617980" cy="4114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2300" b="0" i="0" kern="1200">
                <a:solidFill>
                  <a:srgbClr val="FEFEFE"/>
                </a:solidFill>
                <a:latin typeface="Arial Black"/>
                <a:ea typeface="+mn-ea"/>
                <a:cs typeface="Arial Black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lang="en-US" spc="-95"/>
              <a:t>softmall.ru</a:t>
            </a:r>
            <a:endParaRPr spc="20" dirty="0">
              <a:solidFill>
                <a:schemeClr val="bg1"/>
              </a:solidFill>
            </a:endParaRPr>
          </a:p>
        </p:txBody>
      </p:sp>
      <p:sp>
        <p:nvSpPr>
          <p:cNvPr id="30" name="object 7">
            <a:extLst>
              <a:ext uri="{FF2B5EF4-FFF2-40B4-BE49-F238E27FC236}">
                <a16:creationId xmlns:a16="http://schemas.microsoft.com/office/drawing/2014/main" id="{096EEB8E-02B0-4988-BD25-007B4110DBC8}"/>
              </a:ext>
            </a:extLst>
          </p:cNvPr>
          <p:cNvSpPr/>
          <p:nvPr/>
        </p:nvSpPr>
        <p:spPr>
          <a:xfrm>
            <a:off x="-3" y="10523796"/>
            <a:ext cx="20104100" cy="0"/>
          </a:xfrm>
          <a:custGeom>
            <a:avLst/>
            <a:gdLst/>
            <a:ahLst/>
            <a:cxnLst/>
            <a:rect l="l" t="t" r="r" b="b"/>
            <a:pathLst>
              <a:path w="20104100">
                <a:moveTo>
                  <a:pt x="0" y="0"/>
                </a:moveTo>
                <a:lnTo>
                  <a:pt x="20104097" y="0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16A27DE7-3652-4F0D-A642-40C256CED3A3}"/>
              </a:ext>
            </a:extLst>
          </p:cNvPr>
          <p:cNvSpPr/>
          <p:nvPr/>
        </p:nvSpPr>
        <p:spPr>
          <a:xfrm>
            <a:off x="0" y="10523796"/>
            <a:ext cx="20104100" cy="0"/>
          </a:xfrm>
          <a:custGeom>
            <a:avLst/>
            <a:gdLst/>
            <a:ahLst/>
            <a:cxnLst/>
            <a:rect l="l" t="t" r="r" b="b"/>
            <a:pathLst>
              <a:path w="20104100">
                <a:moveTo>
                  <a:pt x="0" y="0"/>
                </a:moveTo>
                <a:lnTo>
                  <a:pt x="20104097" y="0"/>
                </a:lnTo>
              </a:path>
            </a:pathLst>
          </a:custGeom>
          <a:ln w="3175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B42CAC15-DD3F-4586-83BE-92CFA0B0661B}"/>
              </a:ext>
            </a:extLst>
          </p:cNvPr>
          <p:cNvSpPr/>
          <p:nvPr/>
        </p:nvSpPr>
        <p:spPr>
          <a:xfrm>
            <a:off x="3346450" y="10745231"/>
            <a:ext cx="914400" cy="28728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2022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521FD91E-0805-0931-4ED1-A1C2C77CFE4D}"/>
              </a:ext>
            </a:extLst>
          </p:cNvPr>
          <p:cNvSpPr/>
          <p:nvPr/>
        </p:nvSpPr>
        <p:spPr>
          <a:xfrm rot="10800000" flipV="1">
            <a:off x="1060450" y="10618819"/>
            <a:ext cx="3505200" cy="49618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Горно-Алтайск 2022</a:t>
            </a:r>
          </a:p>
        </p:txBody>
      </p:sp>
    </p:spTree>
    <p:extLst>
      <p:ext uri="{BB962C8B-B14F-4D97-AF65-F5344CB8AC3E}">
        <p14:creationId xmlns:p14="http://schemas.microsoft.com/office/powerpoint/2010/main" val="1515275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4DE5F026-EC69-4B0D-8433-CCAEC8D9CA3C}"/>
              </a:ext>
            </a:extLst>
          </p:cNvPr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7" y="0"/>
                </a:moveTo>
                <a:lnTo>
                  <a:pt x="0" y="0"/>
                </a:lnTo>
                <a:lnTo>
                  <a:pt x="0" y="11308557"/>
                </a:lnTo>
                <a:lnTo>
                  <a:pt x="20104097" y="11308557"/>
                </a:lnTo>
                <a:lnTo>
                  <a:pt x="20104097" y="0"/>
                </a:lnTo>
                <a:close/>
              </a:path>
            </a:pathLst>
          </a:custGeom>
          <a:solidFill>
            <a:srgbClr val="2521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8B55CC-341F-44F1-9D57-B94049EF01FB}"/>
              </a:ext>
            </a:extLst>
          </p:cNvPr>
          <p:cNvSpPr txBox="1"/>
          <p:nvPr/>
        </p:nvSpPr>
        <p:spPr>
          <a:xfrm>
            <a:off x="2532653" y="4731929"/>
            <a:ext cx="162152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800" b="1" dirty="0">
                <a:solidFill>
                  <a:schemeClr val="bg1"/>
                </a:solidFill>
              </a:rPr>
              <a:t>6 000 000 000 000 </a:t>
            </a:r>
            <a:r>
              <a:rPr lang="en-US" sz="13800" b="1" dirty="0">
                <a:solidFill>
                  <a:schemeClr val="bg1"/>
                </a:solidFill>
              </a:rPr>
              <a:t>$</a:t>
            </a:r>
            <a:endParaRPr lang="ru-RU" sz="13800" b="1" dirty="0">
              <a:solidFill>
                <a:schemeClr val="bg1"/>
              </a:solidFill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2A73D48E-3B26-407E-BDD3-CFA9FF5DD55D}"/>
              </a:ext>
            </a:extLst>
          </p:cNvPr>
          <p:cNvGrpSpPr/>
          <p:nvPr/>
        </p:nvGrpSpPr>
        <p:grpSpPr>
          <a:xfrm>
            <a:off x="16222781" y="452241"/>
            <a:ext cx="2526931" cy="798160"/>
            <a:chOff x="16222781" y="452241"/>
            <a:chExt cx="2526931" cy="798160"/>
          </a:xfrm>
        </p:grpSpPr>
        <p:sp>
          <p:nvSpPr>
            <p:cNvPr id="6" name="object 3">
              <a:extLst>
                <a:ext uri="{FF2B5EF4-FFF2-40B4-BE49-F238E27FC236}">
                  <a16:creationId xmlns:a16="http://schemas.microsoft.com/office/drawing/2014/main" id="{754C5C38-00DF-408A-AD40-3912486C19E4}"/>
                </a:ext>
              </a:extLst>
            </p:cNvPr>
            <p:cNvSpPr/>
            <p:nvPr/>
          </p:nvSpPr>
          <p:spPr>
            <a:xfrm>
              <a:off x="17312285" y="986455"/>
              <a:ext cx="426084" cy="260985"/>
            </a:xfrm>
            <a:custGeom>
              <a:avLst/>
              <a:gdLst/>
              <a:ahLst/>
              <a:cxnLst/>
              <a:rect l="l" t="t" r="r" b="b"/>
              <a:pathLst>
                <a:path w="426084" h="260985">
                  <a:moveTo>
                    <a:pt x="361324" y="7"/>
                  </a:moveTo>
                  <a:lnTo>
                    <a:pt x="324757" y="575"/>
                  </a:lnTo>
                  <a:lnTo>
                    <a:pt x="302425" y="1945"/>
                  </a:lnTo>
                  <a:lnTo>
                    <a:pt x="217931" y="158442"/>
                  </a:lnTo>
                  <a:lnTo>
                    <a:pt x="217281" y="164028"/>
                  </a:lnTo>
                  <a:lnTo>
                    <a:pt x="210852" y="164806"/>
                  </a:lnTo>
                  <a:lnTo>
                    <a:pt x="122609" y="1309"/>
                  </a:lnTo>
                  <a:lnTo>
                    <a:pt x="96613" y="205"/>
                  </a:lnTo>
                  <a:lnTo>
                    <a:pt x="59032" y="0"/>
                  </a:lnTo>
                  <a:lnTo>
                    <a:pt x="22709" y="625"/>
                  </a:lnTo>
                  <a:lnTo>
                    <a:pt x="488" y="2013"/>
                  </a:lnTo>
                  <a:lnTo>
                    <a:pt x="0" y="7519"/>
                  </a:lnTo>
                  <a:lnTo>
                    <a:pt x="50" y="252932"/>
                  </a:lnTo>
                  <a:lnTo>
                    <a:pt x="1088" y="256266"/>
                  </a:lnTo>
                  <a:lnTo>
                    <a:pt x="1611" y="259361"/>
                  </a:lnTo>
                  <a:lnTo>
                    <a:pt x="24555" y="260349"/>
                  </a:lnTo>
                  <a:lnTo>
                    <a:pt x="45637" y="260440"/>
                  </a:lnTo>
                  <a:lnTo>
                    <a:pt x="63224" y="259670"/>
                  </a:lnTo>
                  <a:lnTo>
                    <a:pt x="75681" y="258073"/>
                  </a:lnTo>
                  <a:lnTo>
                    <a:pt x="76411" y="257059"/>
                  </a:lnTo>
                  <a:lnTo>
                    <a:pt x="77244" y="79893"/>
                  </a:lnTo>
                  <a:lnTo>
                    <a:pt x="78360" y="78620"/>
                  </a:lnTo>
                  <a:lnTo>
                    <a:pt x="80946" y="77721"/>
                  </a:lnTo>
                  <a:lnTo>
                    <a:pt x="106585" y="123176"/>
                  </a:lnTo>
                  <a:lnTo>
                    <a:pt x="157484" y="214278"/>
                  </a:lnTo>
                  <a:lnTo>
                    <a:pt x="183198" y="259501"/>
                  </a:lnTo>
                  <a:lnTo>
                    <a:pt x="242436" y="259501"/>
                  </a:lnTo>
                  <a:lnTo>
                    <a:pt x="344204" y="77890"/>
                  </a:lnTo>
                  <a:lnTo>
                    <a:pt x="348567" y="78178"/>
                  </a:lnTo>
                  <a:lnTo>
                    <a:pt x="348689" y="247333"/>
                  </a:lnTo>
                  <a:lnTo>
                    <a:pt x="349151" y="258350"/>
                  </a:lnTo>
                  <a:lnTo>
                    <a:pt x="367843" y="259973"/>
                  </a:lnTo>
                  <a:lnTo>
                    <a:pt x="390328" y="260293"/>
                  </a:lnTo>
                  <a:lnTo>
                    <a:pt x="411315" y="259372"/>
                  </a:lnTo>
                  <a:lnTo>
                    <a:pt x="425510" y="257278"/>
                  </a:lnTo>
                  <a:lnTo>
                    <a:pt x="425085" y="4156"/>
                  </a:lnTo>
                  <a:lnTo>
                    <a:pt x="424895" y="2906"/>
                  </a:lnTo>
                  <a:lnTo>
                    <a:pt x="424272" y="1987"/>
                  </a:lnTo>
                  <a:lnTo>
                    <a:pt x="423233" y="1387"/>
                  </a:lnTo>
                  <a:lnTo>
                    <a:pt x="398643" y="268"/>
                  </a:lnTo>
                  <a:lnTo>
                    <a:pt x="361324" y="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4">
              <a:extLst>
                <a:ext uri="{FF2B5EF4-FFF2-40B4-BE49-F238E27FC236}">
                  <a16:creationId xmlns:a16="http://schemas.microsoft.com/office/drawing/2014/main" id="{88253126-BB78-4EE4-86CE-589CB7403A56}"/>
                </a:ext>
              </a:extLst>
            </p:cNvPr>
            <p:cNvSpPr/>
            <p:nvPr/>
          </p:nvSpPr>
          <p:spPr>
            <a:xfrm>
              <a:off x="16222781" y="984180"/>
              <a:ext cx="624205" cy="266065"/>
            </a:xfrm>
            <a:custGeom>
              <a:avLst/>
              <a:gdLst/>
              <a:ahLst/>
              <a:cxnLst/>
              <a:rect l="l" t="t" r="r" b="b"/>
              <a:pathLst>
                <a:path w="624205" h="266064">
                  <a:moveTo>
                    <a:pt x="328333" y="183883"/>
                  </a:moveTo>
                  <a:lnTo>
                    <a:pt x="323405" y="144754"/>
                  </a:lnTo>
                  <a:lnTo>
                    <a:pt x="296367" y="113144"/>
                  </a:lnTo>
                  <a:lnTo>
                    <a:pt x="254660" y="103593"/>
                  </a:lnTo>
                  <a:lnTo>
                    <a:pt x="194995" y="101104"/>
                  </a:lnTo>
                  <a:lnTo>
                    <a:pt x="150952" y="100888"/>
                  </a:lnTo>
                  <a:lnTo>
                    <a:pt x="128943" y="100622"/>
                  </a:lnTo>
                  <a:lnTo>
                    <a:pt x="84239" y="95808"/>
                  </a:lnTo>
                  <a:lnTo>
                    <a:pt x="79629" y="80797"/>
                  </a:lnTo>
                  <a:lnTo>
                    <a:pt x="79895" y="73456"/>
                  </a:lnTo>
                  <a:lnTo>
                    <a:pt x="205549" y="57340"/>
                  </a:lnTo>
                  <a:lnTo>
                    <a:pt x="210972" y="57505"/>
                  </a:lnTo>
                  <a:lnTo>
                    <a:pt x="238099" y="80365"/>
                  </a:lnTo>
                  <a:lnTo>
                    <a:pt x="238810" y="81368"/>
                  </a:lnTo>
                  <a:lnTo>
                    <a:pt x="239598" y="83070"/>
                  </a:lnTo>
                  <a:lnTo>
                    <a:pt x="316242" y="83070"/>
                  </a:lnTo>
                  <a:lnTo>
                    <a:pt x="316992" y="75107"/>
                  </a:lnTo>
                  <a:lnTo>
                    <a:pt x="317004" y="67335"/>
                  </a:lnTo>
                  <a:lnTo>
                    <a:pt x="316484" y="59690"/>
                  </a:lnTo>
                  <a:lnTo>
                    <a:pt x="303504" y="23609"/>
                  </a:lnTo>
                  <a:lnTo>
                    <a:pt x="265963" y="3886"/>
                  </a:lnTo>
                  <a:lnTo>
                    <a:pt x="231305" y="0"/>
                  </a:lnTo>
                  <a:lnTo>
                    <a:pt x="84518" y="38"/>
                  </a:lnTo>
                  <a:lnTo>
                    <a:pt x="43383" y="6921"/>
                  </a:lnTo>
                  <a:lnTo>
                    <a:pt x="6172" y="36944"/>
                  </a:lnTo>
                  <a:lnTo>
                    <a:pt x="266" y="81216"/>
                  </a:lnTo>
                  <a:lnTo>
                    <a:pt x="787" y="96862"/>
                  </a:lnTo>
                  <a:lnTo>
                    <a:pt x="13589" y="138709"/>
                  </a:lnTo>
                  <a:lnTo>
                    <a:pt x="48298" y="154432"/>
                  </a:lnTo>
                  <a:lnTo>
                    <a:pt x="102666" y="159613"/>
                  </a:lnTo>
                  <a:lnTo>
                    <a:pt x="205079" y="161975"/>
                  </a:lnTo>
                  <a:lnTo>
                    <a:pt x="221894" y="162864"/>
                  </a:lnTo>
                  <a:lnTo>
                    <a:pt x="246748" y="181864"/>
                  </a:lnTo>
                  <a:lnTo>
                    <a:pt x="245452" y="191960"/>
                  </a:lnTo>
                  <a:lnTo>
                    <a:pt x="106222" y="207695"/>
                  </a:lnTo>
                  <a:lnTo>
                    <a:pt x="101460" y="206768"/>
                  </a:lnTo>
                  <a:lnTo>
                    <a:pt x="87782" y="205244"/>
                  </a:lnTo>
                  <a:lnTo>
                    <a:pt x="82905" y="199644"/>
                  </a:lnTo>
                  <a:lnTo>
                    <a:pt x="79324" y="187172"/>
                  </a:lnTo>
                  <a:lnTo>
                    <a:pt x="78689" y="182651"/>
                  </a:lnTo>
                  <a:lnTo>
                    <a:pt x="77851" y="178600"/>
                  </a:lnTo>
                  <a:lnTo>
                    <a:pt x="56629" y="177571"/>
                  </a:lnTo>
                  <a:lnTo>
                    <a:pt x="34671" y="177419"/>
                  </a:lnTo>
                  <a:lnTo>
                    <a:pt x="15049" y="178104"/>
                  </a:lnTo>
                  <a:lnTo>
                    <a:pt x="800" y="179565"/>
                  </a:lnTo>
                  <a:lnTo>
                    <a:pt x="25" y="190131"/>
                  </a:lnTo>
                  <a:lnTo>
                    <a:pt x="0" y="196773"/>
                  </a:lnTo>
                  <a:lnTo>
                    <a:pt x="190" y="203479"/>
                  </a:lnTo>
                  <a:lnTo>
                    <a:pt x="13957" y="243408"/>
                  </a:lnTo>
                  <a:lnTo>
                    <a:pt x="55664" y="262001"/>
                  </a:lnTo>
                  <a:lnTo>
                    <a:pt x="96774" y="264807"/>
                  </a:lnTo>
                  <a:lnTo>
                    <a:pt x="160997" y="265645"/>
                  </a:lnTo>
                  <a:lnTo>
                    <a:pt x="191998" y="265633"/>
                  </a:lnTo>
                  <a:lnTo>
                    <a:pt x="253961" y="263321"/>
                  </a:lnTo>
                  <a:lnTo>
                    <a:pt x="292557" y="255625"/>
                  </a:lnTo>
                  <a:lnTo>
                    <a:pt x="323392" y="223012"/>
                  </a:lnTo>
                  <a:lnTo>
                    <a:pt x="327101" y="203479"/>
                  </a:lnTo>
                  <a:lnTo>
                    <a:pt x="328333" y="183883"/>
                  </a:lnTo>
                  <a:close/>
                </a:path>
                <a:path w="624205" h="266064">
                  <a:moveTo>
                    <a:pt x="624154" y="170764"/>
                  </a:moveTo>
                  <a:lnTo>
                    <a:pt x="622820" y="131495"/>
                  </a:lnTo>
                  <a:lnTo>
                    <a:pt x="593890" y="86245"/>
                  </a:lnTo>
                  <a:lnTo>
                    <a:pt x="555104" y="76873"/>
                  </a:lnTo>
                  <a:lnTo>
                    <a:pt x="555104" y="179552"/>
                  </a:lnTo>
                  <a:lnTo>
                    <a:pt x="555002" y="188036"/>
                  </a:lnTo>
                  <a:lnTo>
                    <a:pt x="520065" y="212928"/>
                  </a:lnTo>
                  <a:lnTo>
                    <a:pt x="512902" y="212966"/>
                  </a:lnTo>
                  <a:lnTo>
                    <a:pt x="498563" y="212839"/>
                  </a:lnTo>
                  <a:lnTo>
                    <a:pt x="498563" y="213004"/>
                  </a:lnTo>
                  <a:lnTo>
                    <a:pt x="485114" y="213131"/>
                  </a:lnTo>
                  <a:lnTo>
                    <a:pt x="478396" y="213093"/>
                  </a:lnTo>
                  <a:lnTo>
                    <a:pt x="471703" y="212826"/>
                  </a:lnTo>
                  <a:lnTo>
                    <a:pt x="439534" y="188036"/>
                  </a:lnTo>
                  <a:lnTo>
                    <a:pt x="438962" y="170764"/>
                  </a:lnTo>
                  <a:lnTo>
                    <a:pt x="439089" y="162521"/>
                  </a:lnTo>
                  <a:lnTo>
                    <a:pt x="464312" y="129844"/>
                  </a:lnTo>
                  <a:lnTo>
                    <a:pt x="471525" y="128104"/>
                  </a:lnTo>
                  <a:lnTo>
                    <a:pt x="479806" y="128104"/>
                  </a:lnTo>
                  <a:lnTo>
                    <a:pt x="535698" y="129921"/>
                  </a:lnTo>
                  <a:lnTo>
                    <a:pt x="555104" y="179552"/>
                  </a:lnTo>
                  <a:lnTo>
                    <a:pt x="555104" y="76873"/>
                  </a:lnTo>
                  <a:lnTo>
                    <a:pt x="552983" y="76682"/>
                  </a:lnTo>
                  <a:lnTo>
                    <a:pt x="545376" y="76301"/>
                  </a:lnTo>
                  <a:lnTo>
                    <a:pt x="538518" y="76161"/>
                  </a:lnTo>
                  <a:lnTo>
                    <a:pt x="533260" y="76047"/>
                  </a:lnTo>
                  <a:lnTo>
                    <a:pt x="521131" y="76022"/>
                  </a:lnTo>
                  <a:lnTo>
                    <a:pt x="496874" y="76161"/>
                  </a:lnTo>
                  <a:lnTo>
                    <a:pt x="473506" y="76022"/>
                  </a:lnTo>
                  <a:lnTo>
                    <a:pt x="434949" y="77304"/>
                  </a:lnTo>
                  <a:lnTo>
                    <a:pt x="386143" y="97497"/>
                  </a:lnTo>
                  <a:lnTo>
                    <a:pt x="370484" y="151193"/>
                  </a:lnTo>
                  <a:lnTo>
                    <a:pt x="370128" y="171030"/>
                  </a:lnTo>
                  <a:lnTo>
                    <a:pt x="370420" y="188036"/>
                  </a:lnTo>
                  <a:lnTo>
                    <a:pt x="376174" y="229044"/>
                  </a:lnTo>
                  <a:lnTo>
                    <a:pt x="421513" y="262813"/>
                  </a:lnTo>
                  <a:lnTo>
                    <a:pt x="497687" y="265684"/>
                  </a:lnTo>
                  <a:lnTo>
                    <a:pt x="543496" y="265430"/>
                  </a:lnTo>
                  <a:lnTo>
                    <a:pt x="592683" y="256336"/>
                  </a:lnTo>
                  <a:lnTo>
                    <a:pt x="622122" y="213131"/>
                  </a:lnTo>
                  <a:lnTo>
                    <a:pt x="622160" y="212966"/>
                  </a:lnTo>
                  <a:lnTo>
                    <a:pt x="622795" y="210388"/>
                  </a:lnTo>
                  <a:lnTo>
                    <a:pt x="623824" y="190703"/>
                  </a:lnTo>
                  <a:lnTo>
                    <a:pt x="624154" y="1707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5">
              <a:extLst>
                <a:ext uri="{FF2B5EF4-FFF2-40B4-BE49-F238E27FC236}">
                  <a16:creationId xmlns:a16="http://schemas.microsoft.com/office/drawing/2014/main" id="{3026BDCC-268C-494F-926E-9320CDD0348F}"/>
                </a:ext>
              </a:extLst>
            </p:cNvPr>
            <p:cNvSpPr/>
            <p:nvPr/>
          </p:nvSpPr>
          <p:spPr>
            <a:xfrm>
              <a:off x="17777635" y="1060147"/>
              <a:ext cx="242164" cy="18996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9" name="object 6">
              <a:extLst>
                <a:ext uri="{FF2B5EF4-FFF2-40B4-BE49-F238E27FC236}">
                  <a16:creationId xmlns:a16="http://schemas.microsoft.com/office/drawing/2014/main" id="{867AE440-9441-4E5F-A138-12971E51C4EE}"/>
                </a:ext>
              </a:extLst>
            </p:cNvPr>
            <p:cNvGrpSpPr/>
            <p:nvPr/>
          </p:nvGrpSpPr>
          <p:grpSpPr>
            <a:xfrm>
              <a:off x="16873138" y="984971"/>
              <a:ext cx="396875" cy="265430"/>
              <a:chOff x="16726690" y="1470238"/>
              <a:chExt cx="396875" cy="265430"/>
            </a:xfrm>
          </p:grpSpPr>
          <p:sp>
            <p:nvSpPr>
              <p:cNvPr id="10" name="object 7">
                <a:extLst>
                  <a:ext uri="{FF2B5EF4-FFF2-40B4-BE49-F238E27FC236}">
                    <a16:creationId xmlns:a16="http://schemas.microsoft.com/office/drawing/2014/main" id="{E304EAF7-B50A-4414-A31C-CF43528A5472}"/>
                  </a:ext>
                </a:extLst>
              </p:cNvPr>
              <p:cNvSpPr/>
              <p:nvPr/>
            </p:nvSpPr>
            <p:spPr>
              <a:xfrm>
                <a:off x="16904502" y="1505480"/>
                <a:ext cx="218612" cy="229813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" name="object 8">
                <a:extLst>
                  <a:ext uri="{FF2B5EF4-FFF2-40B4-BE49-F238E27FC236}">
                    <a16:creationId xmlns:a16="http://schemas.microsoft.com/office/drawing/2014/main" id="{419351D3-3954-4569-9F06-7ADA2AA1B1AF}"/>
                  </a:ext>
                </a:extLst>
              </p:cNvPr>
              <p:cNvSpPr/>
              <p:nvPr/>
            </p:nvSpPr>
            <p:spPr>
              <a:xfrm>
                <a:off x="16726690" y="1470238"/>
                <a:ext cx="166370" cy="262255"/>
              </a:xfrm>
              <a:custGeom>
                <a:avLst/>
                <a:gdLst/>
                <a:ahLst/>
                <a:cxnLst/>
                <a:rect l="l" t="t" r="r" b="b"/>
                <a:pathLst>
                  <a:path w="166369" h="262255">
                    <a:moveTo>
                      <a:pt x="106977" y="0"/>
                    </a:moveTo>
                    <a:lnTo>
                      <a:pt x="65192" y="5961"/>
                    </a:lnTo>
                    <a:lnTo>
                      <a:pt x="33537" y="43894"/>
                    </a:lnTo>
                    <a:lnTo>
                      <a:pt x="30183" y="77359"/>
                    </a:lnTo>
                    <a:lnTo>
                      <a:pt x="22568" y="78343"/>
                    </a:lnTo>
                    <a:lnTo>
                      <a:pt x="7638" y="78526"/>
                    </a:lnTo>
                    <a:lnTo>
                      <a:pt x="172" y="80010"/>
                    </a:lnTo>
                    <a:lnTo>
                      <a:pt x="239" y="91267"/>
                    </a:lnTo>
                    <a:lnTo>
                      <a:pt x="0" y="102414"/>
                    </a:lnTo>
                    <a:lnTo>
                      <a:pt x="180" y="113469"/>
                    </a:lnTo>
                    <a:lnTo>
                      <a:pt x="1505" y="124449"/>
                    </a:lnTo>
                    <a:lnTo>
                      <a:pt x="8912" y="125357"/>
                    </a:lnTo>
                    <a:lnTo>
                      <a:pt x="16297" y="125305"/>
                    </a:lnTo>
                    <a:lnTo>
                      <a:pt x="23685" y="125468"/>
                    </a:lnTo>
                    <a:lnTo>
                      <a:pt x="31106" y="127023"/>
                    </a:lnTo>
                    <a:lnTo>
                      <a:pt x="31121" y="234545"/>
                    </a:lnTo>
                    <a:lnTo>
                      <a:pt x="30996" y="242954"/>
                    </a:lnTo>
                    <a:lnTo>
                      <a:pt x="31087" y="251298"/>
                    </a:lnTo>
                    <a:lnTo>
                      <a:pt x="31708" y="259531"/>
                    </a:lnTo>
                    <a:lnTo>
                      <a:pt x="46735" y="261123"/>
                    </a:lnTo>
                    <a:lnTo>
                      <a:pt x="65672" y="261652"/>
                    </a:lnTo>
                    <a:lnTo>
                      <a:pt x="84607" y="261113"/>
                    </a:lnTo>
                    <a:lnTo>
                      <a:pt x="99625" y="259504"/>
                    </a:lnTo>
                    <a:lnTo>
                      <a:pt x="99681" y="126411"/>
                    </a:lnTo>
                    <a:lnTo>
                      <a:pt x="116097" y="125296"/>
                    </a:lnTo>
                    <a:lnTo>
                      <a:pt x="148983" y="125371"/>
                    </a:lnTo>
                    <a:lnTo>
                      <a:pt x="165755" y="124256"/>
                    </a:lnTo>
                    <a:lnTo>
                      <a:pt x="165686" y="112712"/>
                    </a:lnTo>
                    <a:lnTo>
                      <a:pt x="165914" y="101339"/>
                    </a:lnTo>
                    <a:lnTo>
                      <a:pt x="165642" y="89958"/>
                    </a:lnTo>
                    <a:lnTo>
                      <a:pt x="164072" y="78390"/>
                    </a:lnTo>
                    <a:lnTo>
                      <a:pt x="125108" y="78378"/>
                    </a:lnTo>
                    <a:lnTo>
                      <a:pt x="116989" y="78533"/>
                    </a:lnTo>
                    <a:lnTo>
                      <a:pt x="108720" y="78275"/>
                    </a:lnTo>
                    <a:lnTo>
                      <a:pt x="100246" y="77078"/>
                    </a:lnTo>
                    <a:lnTo>
                      <a:pt x="100246" y="72697"/>
                    </a:lnTo>
                    <a:lnTo>
                      <a:pt x="99752" y="68532"/>
                    </a:lnTo>
                    <a:lnTo>
                      <a:pt x="150840" y="45901"/>
                    </a:lnTo>
                    <a:lnTo>
                      <a:pt x="162190" y="45417"/>
                    </a:lnTo>
                    <a:lnTo>
                      <a:pt x="162492" y="23279"/>
                    </a:lnTo>
                    <a:lnTo>
                      <a:pt x="162416" y="12939"/>
                    </a:lnTo>
                    <a:lnTo>
                      <a:pt x="162048" y="3088"/>
                    </a:lnTo>
                    <a:lnTo>
                      <a:pt x="160278" y="1420"/>
                    </a:lnTo>
                    <a:lnTo>
                      <a:pt x="159857" y="673"/>
                    </a:lnTo>
                    <a:lnTo>
                      <a:pt x="124462" y="117"/>
                    </a:lnTo>
                    <a:lnTo>
                      <a:pt x="106977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6F78410A-BEA1-4D7F-8A96-C4BAC238131C}"/>
                </a:ext>
              </a:extLst>
            </p:cNvPr>
            <p:cNvSpPr/>
            <p:nvPr/>
          </p:nvSpPr>
          <p:spPr>
            <a:xfrm>
              <a:off x="18193848" y="986422"/>
              <a:ext cx="68580" cy="260350"/>
            </a:xfrm>
            <a:custGeom>
              <a:avLst/>
              <a:gdLst/>
              <a:ahLst/>
              <a:cxnLst/>
              <a:rect l="l" t="t" r="r" b="b"/>
              <a:pathLst>
                <a:path w="68580" h="260350">
                  <a:moveTo>
                    <a:pt x="34421" y="0"/>
                  </a:moveTo>
                  <a:lnTo>
                    <a:pt x="1317" y="108"/>
                  </a:lnTo>
                  <a:lnTo>
                    <a:pt x="611" y="3767"/>
                  </a:lnTo>
                  <a:lnTo>
                    <a:pt x="0" y="5471"/>
                  </a:lnTo>
                  <a:lnTo>
                    <a:pt x="11" y="254393"/>
                  </a:lnTo>
                  <a:lnTo>
                    <a:pt x="1157" y="257076"/>
                  </a:lnTo>
                  <a:lnTo>
                    <a:pt x="1863" y="260193"/>
                  </a:lnTo>
                  <a:lnTo>
                    <a:pt x="43097" y="260197"/>
                  </a:lnTo>
                  <a:lnTo>
                    <a:pt x="51028" y="260338"/>
                  </a:lnTo>
                  <a:lnTo>
                    <a:pt x="58883" y="260202"/>
                  </a:lnTo>
                  <a:lnTo>
                    <a:pt x="66607" y="259412"/>
                  </a:lnTo>
                  <a:lnTo>
                    <a:pt x="67826" y="227365"/>
                  </a:lnTo>
                  <a:lnTo>
                    <a:pt x="68412" y="165349"/>
                  </a:lnTo>
                  <a:lnTo>
                    <a:pt x="68380" y="93510"/>
                  </a:lnTo>
                  <a:lnTo>
                    <a:pt x="67743" y="31995"/>
                  </a:lnTo>
                  <a:lnTo>
                    <a:pt x="66518" y="951"/>
                  </a:lnTo>
                  <a:lnTo>
                    <a:pt x="50554" y="109"/>
                  </a:lnTo>
                  <a:lnTo>
                    <a:pt x="344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0">
              <a:extLst>
                <a:ext uri="{FF2B5EF4-FFF2-40B4-BE49-F238E27FC236}">
                  <a16:creationId xmlns:a16="http://schemas.microsoft.com/office/drawing/2014/main" id="{3EC641E0-62AB-4F74-B3D6-E5F72BBEE143}"/>
                </a:ext>
              </a:extLst>
            </p:cNvPr>
            <p:cNvSpPr/>
            <p:nvPr/>
          </p:nvSpPr>
          <p:spPr>
            <a:xfrm>
              <a:off x="18068726" y="986481"/>
              <a:ext cx="67945" cy="260350"/>
            </a:xfrm>
            <a:custGeom>
              <a:avLst/>
              <a:gdLst/>
              <a:ahLst/>
              <a:cxnLst/>
              <a:rect l="l" t="t" r="r" b="b"/>
              <a:pathLst>
                <a:path w="67944" h="260350">
                  <a:moveTo>
                    <a:pt x="32132" y="0"/>
                  </a:moveTo>
                  <a:lnTo>
                    <a:pt x="13713" y="685"/>
                  </a:lnTo>
                  <a:lnTo>
                    <a:pt x="0" y="2374"/>
                  </a:lnTo>
                  <a:lnTo>
                    <a:pt x="69" y="255388"/>
                  </a:lnTo>
                  <a:lnTo>
                    <a:pt x="1027" y="257017"/>
                  </a:lnTo>
                  <a:lnTo>
                    <a:pt x="1463" y="258472"/>
                  </a:lnTo>
                  <a:lnTo>
                    <a:pt x="18103" y="259920"/>
                  </a:lnTo>
                  <a:lnTo>
                    <a:pt x="37027" y="260250"/>
                  </a:lnTo>
                  <a:lnTo>
                    <a:pt x="54773" y="259494"/>
                  </a:lnTo>
                  <a:lnTo>
                    <a:pt x="67875" y="257685"/>
                  </a:lnTo>
                  <a:lnTo>
                    <a:pt x="67875" y="1759"/>
                  </a:lnTo>
                  <a:lnTo>
                    <a:pt x="51454" y="348"/>
                  </a:lnTo>
                  <a:lnTo>
                    <a:pt x="321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14" name="object 11">
              <a:extLst>
                <a:ext uri="{FF2B5EF4-FFF2-40B4-BE49-F238E27FC236}">
                  <a16:creationId xmlns:a16="http://schemas.microsoft.com/office/drawing/2014/main" id="{F8D7639A-AEB1-4007-9D93-03F89404B85B}"/>
                </a:ext>
              </a:extLst>
            </p:cNvPr>
            <p:cNvGrpSpPr/>
            <p:nvPr/>
          </p:nvGrpSpPr>
          <p:grpSpPr>
            <a:xfrm>
              <a:off x="17951517" y="452241"/>
              <a:ext cx="798195" cy="796290"/>
              <a:chOff x="17805069" y="937508"/>
              <a:chExt cx="798195" cy="796290"/>
            </a:xfrm>
          </p:grpSpPr>
          <p:sp>
            <p:nvSpPr>
              <p:cNvPr id="15" name="object 12">
                <a:extLst>
                  <a:ext uri="{FF2B5EF4-FFF2-40B4-BE49-F238E27FC236}">
                    <a16:creationId xmlns:a16="http://schemas.microsoft.com/office/drawing/2014/main" id="{EDDF40C1-C27F-4928-B5C8-970F449DB83C}"/>
                  </a:ext>
                </a:extLst>
              </p:cNvPr>
              <p:cNvSpPr/>
              <p:nvPr/>
            </p:nvSpPr>
            <p:spPr>
              <a:xfrm>
                <a:off x="17805069" y="937508"/>
                <a:ext cx="796377" cy="367974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13">
                <a:extLst>
                  <a:ext uri="{FF2B5EF4-FFF2-40B4-BE49-F238E27FC236}">
                    <a16:creationId xmlns:a16="http://schemas.microsoft.com/office/drawing/2014/main" id="{A678D2DD-7A39-465E-9FE8-AE88783C9E4A}"/>
                  </a:ext>
                </a:extLst>
              </p:cNvPr>
              <p:cNvSpPr/>
              <p:nvPr/>
            </p:nvSpPr>
            <p:spPr>
              <a:xfrm>
                <a:off x="18226760" y="1305483"/>
                <a:ext cx="376188" cy="428026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91339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4DE5F026-EC69-4B0D-8433-CCAEC8D9CA3C}"/>
              </a:ext>
            </a:extLst>
          </p:cNvPr>
          <p:cNvSpPr/>
          <p:nvPr/>
        </p:nvSpPr>
        <p:spPr>
          <a:xfrm>
            <a:off x="4536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7" y="0"/>
                </a:moveTo>
                <a:lnTo>
                  <a:pt x="0" y="0"/>
                </a:lnTo>
                <a:lnTo>
                  <a:pt x="0" y="11308557"/>
                </a:lnTo>
                <a:lnTo>
                  <a:pt x="20104097" y="11308557"/>
                </a:lnTo>
                <a:lnTo>
                  <a:pt x="20104097" y="0"/>
                </a:lnTo>
                <a:close/>
              </a:path>
            </a:pathLst>
          </a:custGeom>
          <a:solidFill>
            <a:srgbClr val="25213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8B55CC-341F-44F1-9D57-B94049EF01FB}"/>
              </a:ext>
            </a:extLst>
          </p:cNvPr>
          <p:cNvSpPr txBox="1"/>
          <p:nvPr/>
        </p:nvSpPr>
        <p:spPr>
          <a:xfrm>
            <a:off x="2848979" y="1675106"/>
            <a:ext cx="571409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dirty="0">
                <a:solidFill>
                  <a:schemeClr val="bg1"/>
                </a:solidFill>
                <a:latin typeface="Arial" panose="020B0604020202020204" pitchFamily="34" charset="0"/>
              </a:rPr>
              <a:t>1153 атак в неделю</a:t>
            </a:r>
            <a:endParaRPr lang="ru-RU" sz="72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CF12BA-B506-4520-99BE-6DB91E20E641}"/>
              </a:ext>
            </a:extLst>
          </p:cNvPr>
          <p:cNvSpPr txBox="1"/>
          <p:nvPr/>
        </p:nvSpPr>
        <p:spPr>
          <a:xfrm>
            <a:off x="2848979" y="5410687"/>
            <a:ext cx="7467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4800" dirty="0">
                <a:solidFill>
                  <a:schemeClr val="bg1"/>
                </a:solidFill>
              </a:rPr>
              <a:t>Гос. Учреждения 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4800" dirty="0">
                <a:solidFill>
                  <a:schemeClr val="bg1"/>
                </a:solidFill>
              </a:rPr>
              <a:t>Госкорпорации 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4800" dirty="0">
                <a:solidFill>
                  <a:schemeClr val="bg1"/>
                </a:solidFill>
              </a:rPr>
              <a:t>Производство 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4800" dirty="0">
                <a:solidFill>
                  <a:schemeClr val="bg1"/>
                </a:solidFill>
              </a:rPr>
              <a:t>Банки 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4800" dirty="0">
                <a:solidFill>
                  <a:schemeClr val="bg1"/>
                </a:solidFill>
              </a:rPr>
              <a:t>Ретейл 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4800" dirty="0">
                <a:solidFill>
                  <a:schemeClr val="bg1"/>
                </a:solidFill>
              </a:rPr>
              <a:t>Здравоохранение  </a:t>
            </a: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0FDF4F21-D7D0-45B1-BE80-575D2DFB5C6A}"/>
              </a:ext>
            </a:extLst>
          </p:cNvPr>
          <p:cNvSpPr/>
          <p:nvPr/>
        </p:nvSpPr>
        <p:spPr>
          <a:xfrm>
            <a:off x="17312285" y="986455"/>
            <a:ext cx="426084" cy="260985"/>
          </a:xfrm>
          <a:custGeom>
            <a:avLst/>
            <a:gdLst/>
            <a:ahLst/>
            <a:cxnLst/>
            <a:rect l="l" t="t" r="r" b="b"/>
            <a:pathLst>
              <a:path w="426084" h="260985">
                <a:moveTo>
                  <a:pt x="361324" y="7"/>
                </a:moveTo>
                <a:lnTo>
                  <a:pt x="324757" y="575"/>
                </a:lnTo>
                <a:lnTo>
                  <a:pt x="302425" y="1945"/>
                </a:lnTo>
                <a:lnTo>
                  <a:pt x="217931" y="158442"/>
                </a:lnTo>
                <a:lnTo>
                  <a:pt x="217281" y="164028"/>
                </a:lnTo>
                <a:lnTo>
                  <a:pt x="210852" y="164806"/>
                </a:lnTo>
                <a:lnTo>
                  <a:pt x="122609" y="1309"/>
                </a:lnTo>
                <a:lnTo>
                  <a:pt x="96613" y="205"/>
                </a:lnTo>
                <a:lnTo>
                  <a:pt x="59032" y="0"/>
                </a:lnTo>
                <a:lnTo>
                  <a:pt x="22709" y="625"/>
                </a:lnTo>
                <a:lnTo>
                  <a:pt x="488" y="2013"/>
                </a:lnTo>
                <a:lnTo>
                  <a:pt x="0" y="7519"/>
                </a:lnTo>
                <a:lnTo>
                  <a:pt x="50" y="252932"/>
                </a:lnTo>
                <a:lnTo>
                  <a:pt x="1088" y="256266"/>
                </a:lnTo>
                <a:lnTo>
                  <a:pt x="1611" y="259361"/>
                </a:lnTo>
                <a:lnTo>
                  <a:pt x="24555" y="260349"/>
                </a:lnTo>
                <a:lnTo>
                  <a:pt x="45637" y="260440"/>
                </a:lnTo>
                <a:lnTo>
                  <a:pt x="63224" y="259670"/>
                </a:lnTo>
                <a:lnTo>
                  <a:pt x="75681" y="258073"/>
                </a:lnTo>
                <a:lnTo>
                  <a:pt x="76411" y="257059"/>
                </a:lnTo>
                <a:lnTo>
                  <a:pt x="77244" y="79893"/>
                </a:lnTo>
                <a:lnTo>
                  <a:pt x="78360" y="78620"/>
                </a:lnTo>
                <a:lnTo>
                  <a:pt x="80946" y="77721"/>
                </a:lnTo>
                <a:lnTo>
                  <a:pt x="106585" y="123176"/>
                </a:lnTo>
                <a:lnTo>
                  <a:pt x="157484" y="214278"/>
                </a:lnTo>
                <a:lnTo>
                  <a:pt x="183198" y="259501"/>
                </a:lnTo>
                <a:lnTo>
                  <a:pt x="242436" y="259501"/>
                </a:lnTo>
                <a:lnTo>
                  <a:pt x="344204" y="77890"/>
                </a:lnTo>
                <a:lnTo>
                  <a:pt x="348567" y="78178"/>
                </a:lnTo>
                <a:lnTo>
                  <a:pt x="348689" y="247333"/>
                </a:lnTo>
                <a:lnTo>
                  <a:pt x="349151" y="258350"/>
                </a:lnTo>
                <a:lnTo>
                  <a:pt x="367843" y="259973"/>
                </a:lnTo>
                <a:lnTo>
                  <a:pt x="390328" y="260293"/>
                </a:lnTo>
                <a:lnTo>
                  <a:pt x="411315" y="259372"/>
                </a:lnTo>
                <a:lnTo>
                  <a:pt x="425510" y="257278"/>
                </a:lnTo>
                <a:lnTo>
                  <a:pt x="425085" y="4156"/>
                </a:lnTo>
                <a:lnTo>
                  <a:pt x="424895" y="2906"/>
                </a:lnTo>
                <a:lnTo>
                  <a:pt x="424272" y="1987"/>
                </a:lnTo>
                <a:lnTo>
                  <a:pt x="423233" y="1387"/>
                </a:lnTo>
                <a:lnTo>
                  <a:pt x="398643" y="268"/>
                </a:lnTo>
                <a:lnTo>
                  <a:pt x="361324" y="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13DAE1D2-79E1-46D7-9374-043D5D0BB20C}"/>
              </a:ext>
            </a:extLst>
          </p:cNvPr>
          <p:cNvSpPr/>
          <p:nvPr/>
        </p:nvSpPr>
        <p:spPr>
          <a:xfrm>
            <a:off x="16222781" y="984180"/>
            <a:ext cx="624205" cy="266065"/>
          </a:xfrm>
          <a:custGeom>
            <a:avLst/>
            <a:gdLst/>
            <a:ahLst/>
            <a:cxnLst/>
            <a:rect l="l" t="t" r="r" b="b"/>
            <a:pathLst>
              <a:path w="624205" h="266064">
                <a:moveTo>
                  <a:pt x="328333" y="183883"/>
                </a:moveTo>
                <a:lnTo>
                  <a:pt x="323405" y="144754"/>
                </a:lnTo>
                <a:lnTo>
                  <a:pt x="296367" y="113144"/>
                </a:lnTo>
                <a:lnTo>
                  <a:pt x="254660" y="103593"/>
                </a:lnTo>
                <a:lnTo>
                  <a:pt x="194995" y="101104"/>
                </a:lnTo>
                <a:lnTo>
                  <a:pt x="150952" y="100888"/>
                </a:lnTo>
                <a:lnTo>
                  <a:pt x="128943" y="100622"/>
                </a:lnTo>
                <a:lnTo>
                  <a:pt x="84239" y="95808"/>
                </a:lnTo>
                <a:lnTo>
                  <a:pt x="79629" y="80797"/>
                </a:lnTo>
                <a:lnTo>
                  <a:pt x="79895" y="73456"/>
                </a:lnTo>
                <a:lnTo>
                  <a:pt x="205549" y="57340"/>
                </a:lnTo>
                <a:lnTo>
                  <a:pt x="210972" y="57505"/>
                </a:lnTo>
                <a:lnTo>
                  <a:pt x="238099" y="80365"/>
                </a:lnTo>
                <a:lnTo>
                  <a:pt x="238810" y="81368"/>
                </a:lnTo>
                <a:lnTo>
                  <a:pt x="239598" y="83070"/>
                </a:lnTo>
                <a:lnTo>
                  <a:pt x="316242" y="83070"/>
                </a:lnTo>
                <a:lnTo>
                  <a:pt x="316992" y="75107"/>
                </a:lnTo>
                <a:lnTo>
                  <a:pt x="317004" y="67335"/>
                </a:lnTo>
                <a:lnTo>
                  <a:pt x="316484" y="59690"/>
                </a:lnTo>
                <a:lnTo>
                  <a:pt x="303504" y="23609"/>
                </a:lnTo>
                <a:lnTo>
                  <a:pt x="265963" y="3886"/>
                </a:lnTo>
                <a:lnTo>
                  <a:pt x="231305" y="0"/>
                </a:lnTo>
                <a:lnTo>
                  <a:pt x="84518" y="38"/>
                </a:lnTo>
                <a:lnTo>
                  <a:pt x="43383" y="6921"/>
                </a:lnTo>
                <a:lnTo>
                  <a:pt x="6172" y="36944"/>
                </a:lnTo>
                <a:lnTo>
                  <a:pt x="266" y="81216"/>
                </a:lnTo>
                <a:lnTo>
                  <a:pt x="787" y="96862"/>
                </a:lnTo>
                <a:lnTo>
                  <a:pt x="13589" y="138709"/>
                </a:lnTo>
                <a:lnTo>
                  <a:pt x="48298" y="154432"/>
                </a:lnTo>
                <a:lnTo>
                  <a:pt x="102666" y="159613"/>
                </a:lnTo>
                <a:lnTo>
                  <a:pt x="205079" y="161975"/>
                </a:lnTo>
                <a:lnTo>
                  <a:pt x="221894" y="162864"/>
                </a:lnTo>
                <a:lnTo>
                  <a:pt x="246748" y="181864"/>
                </a:lnTo>
                <a:lnTo>
                  <a:pt x="245452" y="191960"/>
                </a:lnTo>
                <a:lnTo>
                  <a:pt x="106222" y="207695"/>
                </a:lnTo>
                <a:lnTo>
                  <a:pt x="101460" y="206768"/>
                </a:lnTo>
                <a:lnTo>
                  <a:pt x="87782" y="205244"/>
                </a:lnTo>
                <a:lnTo>
                  <a:pt x="82905" y="199644"/>
                </a:lnTo>
                <a:lnTo>
                  <a:pt x="79324" y="187172"/>
                </a:lnTo>
                <a:lnTo>
                  <a:pt x="78689" y="182651"/>
                </a:lnTo>
                <a:lnTo>
                  <a:pt x="77851" y="178600"/>
                </a:lnTo>
                <a:lnTo>
                  <a:pt x="56629" y="177571"/>
                </a:lnTo>
                <a:lnTo>
                  <a:pt x="34671" y="177419"/>
                </a:lnTo>
                <a:lnTo>
                  <a:pt x="15049" y="178104"/>
                </a:lnTo>
                <a:lnTo>
                  <a:pt x="800" y="179565"/>
                </a:lnTo>
                <a:lnTo>
                  <a:pt x="25" y="190131"/>
                </a:lnTo>
                <a:lnTo>
                  <a:pt x="0" y="196773"/>
                </a:lnTo>
                <a:lnTo>
                  <a:pt x="190" y="203479"/>
                </a:lnTo>
                <a:lnTo>
                  <a:pt x="13957" y="243408"/>
                </a:lnTo>
                <a:lnTo>
                  <a:pt x="55664" y="262001"/>
                </a:lnTo>
                <a:lnTo>
                  <a:pt x="96774" y="264807"/>
                </a:lnTo>
                <a:lnTo>
                  <a:pt x="160997" y="265645"/>
                </a:lnTo>
                <a:lnTo>
                  <a:pt x="191998" y="265633"/>
                </a:lnTo>
                <a:lnTo>
                  <a:pt x="253961" y="263321"/>
                </a:lnTo>
                <a:lnTo>
                  <a:pt x="292557" y="255625"/>
                </a:lnTo>
                <a:lnTo>
                  <a:pt x="323392" y="223012"/>
                </a:lnTo>
                <a:lnTo>
                  <a:pt x="327101" y="203479"/>
                </a:lnTo>
                <a:lnTo>
                  <a:pt x="328333" y="183883"/>
                </a:lnTo>
                <a:close/>
              </a:path>
              <a:path w="624205" h="266064">
                <a:moveTo>
                  <a:pt x="624154" y="170764"/>
                </a:moveTo>
                <a:lnTo>
                  <a:pt x="622820" y="131495"/>
                </a:lnTo>
                <a:lnTo>
                  <a:pt x="593890" y="86245"/>
                </a:lnTo>
                <a:lnTo>
                  <a:pt x="555104" y="76873"/>
                </a:lnTo>
                <a:lnTo>
                  <a:pt x="555104" y="179552"/>
                </a:lnTo>
                <a:lnTo>
                  <a:pt x="555002" y="188036"/>
                </a:lnTo>
                <a:lnTo>
                  <a:pt x="520065" y="212928"/>
                </a:lnTo>
                <a:lnTo>
                  <a:pt x="512902" y="212966"/>
                </a:lnTo>
                <a:lnTo>
                  <a:pt x="498563" y="212839"/>
                </a:lnTo>
                <a:lnTo>
                  <a:pt x="498563" y="213004"/>
                </a:lnTo>
                <a:lnTo>
                  <a:pt x="485114" y="213131"/>
                </a:lnTo>
                <a:lnTo>
                  <a:pt x="478396" y="213093"/>
                </a:lnTo>
                <a:lnTo>
                  <a:pt x="471703" y="212826"/>
                </a:lnTo>
                <a:lnTo>
                  <a:pt x="439534" y="188036"/>
                </a:lnTo>
                <a:lnTo>
                  <a:pt x="438962" y="170764"/>
                </a:lnTo>
                <a:lnTo>
                  <a:pt x="439089" y="162521"/>
                </a:lnTo>
                <a:lnTo>
                  <a:pt x="464312" y="129844"/>
                </a:lnTo>
                <a:lnTo>
                  <a:pt x="471525" y="128104"/>
                </a:lnTo>
                <a:lnTo>
                  <a:pt x="479806" y="128104"/>
                </a:lnTo>
                <a:lnTo>
                  <a:pt x="535698" y="129921"/>
                </a:lnTo>
                <a:lnTo>
                  <a:pt x="555104" y="179552"/>
                </a:lnTo>
                <a:lnTo>
                  <a:pt x="555104" y="76873"/>
                </a:lnTo>
                <a:lnTo>
                  <a:pt x="552983" y="76682"/>
                </a:lnTo>
                <a:lnTo>
                  <a:pt x="545376" y="76301"/>
                </a:lnTo>
                <a:lnTo>
                  <a:pt x="538518" y="76161"/>
                </a:lnTo>
                <a:lnTo>
                  <a:pt x="533260" y="76047"/>
                </a:lnTo>
                <a:lnTo>
                  <a:pt x="521131" y="76022"/>
                </a:lnTo>
                <a:lnTo>
                  <a:pt x="496874" y="76161"/>
                </a:lnTo>
                <a:lnTo>
                  <a:pt x="473506" y="76022"/>
                </a:lnTo>
                <a:lnTo>
                  <a:pt x="434949" y="77304"/>
                </a:lnTo>
                <a:lnTo>
                  <a:pt x="386143" y="97497"/>
                </a:lnTo>
                <a:lnTo>
                  <a:pt x="370484" y="151193"/>
                </a:lnTo>
                <a:lnTo>
                  <a:pt x="370128" y="171030"/>
                </a:lnTo>
                <a:lnTo>
                  <a:pt x="370420" y="188036"/>
                </a:lnTo>
                <a:lnTo>
                  <a:pt x="376174" y="229044"/>
                </a:lnTo>
                <a:lnTo>
                  <a:pt x="421513" y="262813"/>
                </a:lnTo>
                <a:lnTo>
                  <a:pt x="497687" y="265684"/>
                </a:lnTo>
                <a:lnTo>
                  <a:pt x="543496" y="265430"/>
                </a:lnTo>
                <a:lnTo>
                  <a:pt x="592683" y="256336"/>
                </a:lnTo>
                <a:lnTo>
                  <a:pt x="622122" y="213131"/>
                </a:lnTo>
                <a:lnTo>
                  <a:pt x="622160" y="212966"/>
                </a:lnTo>
                <a:lnTo>
                  <a:pt x="622795" y="210388"/>
                </a:lnTo>
                <a:lnTo>
                  <a:pt x="623824" y="190703"/>
                </a:lnTo>
                <a:lnTo>
                  <a:pt x="624154" y="1707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03290D05-A1CF-4BC0-8728-29600CF93997}"/>
              </a:ext>
            </a:extLst>
          </p:cNvPr>
          <p:cNvSpPr/>
          <p:nvPr/>
        </p:nvSpPr>
        <p:spPr>
          <a:xfrm>
            <a:off x="17777635" y="1060147"/>
            <a:ext cx="242164" cy="1899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6">
            <a:extLst>
              <a:ext uri="{FF2B5EF4-FFF2-40B4-BE49-F238E27FC236}">
                <a16:creationId xmlns:a16="http://schemas.microsoft.com/office/drawing/2014/main" id="{8547AFF5-7C95-4977-8745-6613F808F7F1}"/>
              </a:ext>
            </a:extLst>
          </p:cNvPr>
          <p:cNvGrpSpPr/>
          <p:nvPr/>
        </p:nvGrpSpPr>
        <p:grpSpPr>
          <a:xfrm>
            <a:off x="16873138" y="984971"/>
            <a:ext cx="396875" cy="265430"/>
            <a:chOff x="16726690" y="1470238"/>
            <a:chExt cx="396875" cy="265430"/>
          </a:xfrm>
        </p:grpSpPr>
        <p:sp>
          <p:nvSpPr>
            <p:cNvPr id="12" name="object 7">
              <a:extLst>
                <a:ext uri="{FF2B5EF4-FFF2-40B4-BE49-F238E27FC236}">
                  <a16:creationId xmlns:a16="http://schemas.microsoft.com/office/drawing/2014/main" id="{86A46D74-4F8F-4860-94C1-B841FDFB3E10}"/>
                </a:ext>
              </a:extLst>
            </p:cNvPr>
            <p:cNvSpPr/>
            <p:nvPr/>
          </p:nvSpPr>
          <p:spPr>
            <a:xfrm>
              <a:off x="16904502" y="1505480"/>
              <a:ext cx="218612" cy="22981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8">
              <a:extLst>
                <a:ext uri="{FF2B5EF4-FFF2-40B4-BE49-F238E27FC236}">
                  <a16:creationId xmlns:a16="http://schemas.microsoft.com/office/drawing/2014/main" id="{22D73460-F9F9-4AC7-935D-737E118508DB}"/>
                </a:ext>
              </a:extLst>
            </p:cNvPr>
            <p:cNvSpPr/>
            <p:nvPr/>
          </p:nvSpPr>
          <p:spPr>
            <a:xfrm>
              <a:off x="16726690" y="1470238"/>
              <a:ext cx="166370" cy="262255"/>
            </a:xfrm>
            <a:custGeom>
              <a:avLst/>
              <a:gdLst/>
              <a:ahLst/>
              <a:cxnLst/>
              <a:rect l="l" t="t" r="r" b="b"/>
              <a:pathLst>
                <a:path w="166369" h="262255">
                  <a:moveTo>
                    <a:pt x="106977" y="0"/>
                  </a:moveTo>
                  <a:lnTo>
                    <a:pt x="65192" y="5961"/>
                  </a:lnTo>
                  <a:lnTo>
                    <a:pt x="33537" y="43894"/>
                  </a:lnTo>
                  <a:lnTo>
                    <a:pt x="30183" y="77359"/>
                  </a:lnTo>
                  <a:lnTo>
                    <a:pt x="22568" y="78343"/>
                  </a:lnTo>
                  <a:lnTo>
                    <a:pt x="7638" y="78526"/>
                  </a:lnTo>
                  <a:lnTo>
                    <a:pt x="172" y="80010"/>
                  </a:lnTo>
                  <a:lnTo>
                    <a:pt x="239" y="91267"/>
                  </a:lnTo>
                  <a:lnTo>
                    <a:pt x="0" y="102414"/>
                  </a:lnTo>
                  <a:lnTo>
                    <a:pt x="180" y="113469"/>
                  </a:lnTo>
                  <a:lnTo>
                    <a:pt x="1505" y="124449"/>
                  </a:lnTo>
                  <a:lnTo>
                    <a:pt x="8912" y="125357"/>
                  </a:lnTo>
                  <a:lnTo>
                    <a:pt x="16297" y="125305"/>
                  </a:lnTo>
                  <a:lnTo>
                    <a:pt x="23685" y="125468"/>
                  </a:lnTo>
                  <a:lnTo>
                    <a:pt x="31106" y="127023"/>
                  </a:lnTo>
                  <a:lnTo>
                    <a:pt x="31121" y="234545"/>
                  </a:lnTo>
                  <a:lnTo>
                    <a:pt x="30996" y="242954"/>
                  </a:lnTo>
                  <a:lnTo>
                    <a:pt x="31087" y="251298"/>
                  </a:lnTo>
                  <a:lnTo>
                    <a:pt x="31708" y="259531"/>
                  </a:lnTo>
                  <a:lnTo>
                    <a:pt x="46735" y="261123"/>
                  </a:lnTo>
                  <a:lnTo>
                    <a:pt x="65672" y="261652"/>
                  </a:lnTo>
                  <a:lnTo>
                    <a:pt x="84607" y="261113"/>
                  </a:lnTo>
                  <a:lnTo>
                    <a:pt x="99625" y="259504"/>
                  </a:lnTo>
                  <a:lnTo>
                    <a:pt x="99681" y="126411"/>
                  </a:lnTo>
                  <a:lnTo>
                    <a:pt x="116097" y="125296"/>
                  </a:lnTo>
                  <a:lnTo>
                    <a:pt x="148983" y="125371"/>
                  </a:lnTo>
                  <a:lnTo>
                    <a:pt x="165755" y="124256"/>
                  </a:lnTo>
                  <a:lnTo>
                    <a:pt x="165686" y="112712"/>
                  </a:lnTo>
                  <a:lnTo>
                    <a:pt x="165914" y="101339"/>
                  </a:lnTo>
                  <a:lnTo>
                    <a:pt x="165642" y="89958"/>
                  </a:lnTo>
                  <a:lnTo>
                    <a:pt x="164072" y="78390"/>
                  </a:lnTo>
                  <a:lnTo>
                    <a:pt x="125108" y="78378"/>
                  </a:lnTo>
                  <a:lnTo>
                    <a:pt x="116989" y="78533"/>
                  </a:lnTo>
                  <a:lnTo>
                    <a:pt x="108720" y="78275"/>
                  </a:lnTo>
                  <a:lnTo>
                    <a:pt x="100246" y="77078"/>
                  </a:lnTo>
                  <a:lnTo>
                    <a:pt x="100246" y="72697"/>
                  </a:lnTo>
                  <a:lnTo>
                    <a:pt x="99752" y="68532"/>
                  </a:lnTo>
                  <a:lnTo>
                    <a:pt x="150840" y="45901"/>
                  </a:lnTo>
                  <a:lnTo>
                    <a:pt x="162190" y="45417"/>
                  </a:lnTo>
                  <a:lnTo>
                    <a:pt x="162492" y="23279"/>
                  </a:lnTo>
                  <a:lnTo>
                    <a:pt x="162416" y="12939"/>
                  </a:lnTo>
                  <a:lnTo>
                    <a:pt x="162048" y="3088"/>
                  </a:lnTo>
                  <a:lnTo>
                    <a:pt x="160278" y="1420"/>
                  </a:lnTo>
                  <a:lnTo>
                    <a:pt x="159857" y="673"/>
                  </a:lnTo>
                  <a:lnTo>
                    <a:pt x="124462" y="117"/>
                  </a:lnTo>
                  <a:lnTo>
                    <a:pt x="1069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9">
            <a:extLst>
              <a:ext uri="{FF2B5EF4-FFF2-40B4-BE49-F238E27FC236}">
                <a16:creationId xmlns:a16="http://schemas.microsoft.com/office/drawing/2014/main" id="{02743F9C-AA43-479E-9F8C-0DF9EB4A3E72}"/>
              </a:ext>
            </a:extLst>
          </p:cNvPr>
          <p:cNvSpPr/>
          <p:nvPr/>
        </p:nvSpPr>
        <p:spPr>
          <a:xfrm>
            <a:off x="18193848" y="986422"/>
            <a:ext cx="68580" cy="260350"/>
          </a:xfrm>
          <a:custGeom>
            <a:avLst/>
            <a:gdLst/>
            <a:ahLst/>
            <a:cxnLst/>
            <a:rect l="l" t="t" r="r" b="b"/>
            <a:pathLst>
              <a:path w="68580" h="260350">
                <a:moveTo>
                  <a:pt x="34421" y="0"/>
                </a:moveTo>
                <a:lnTo>
                  <a:pt x="1317" y="108"/>
                </a:lnTo>
                <a:lnTo>
                  <a:pt x="611" y="3767"/>
                </a:lnTo>
                <a:lnTo>
                  <a:pt x="0" y="5471"/>
                </a:lnTo>
                <a:lnTo>
                  <a:pt x="11" y="254393"/>
                </a:lnTo>
                <a:lnTo>
                  <a:pt x="1157" y="257076"/>
                </a:lnTo>
                <a:lnTo>
                  <a:pt x="1863" y="260193"/>
                </a:lnTo>
                <a:lnTo>
                  <a:pt x="43097" y="260197"/>
                </a:lnTo>
                <a:lnTo>
                  <a:pt x="51028" y="260338"/>
                </a:lnTo>
                <a:lnTo>
                  <a:pt x="58883" y="260202"/>
                </a:lnTo>
                <a:lnTo>
                  <a:pt x="66607" y="259412"/>
                </a:lnTo>
                <a:lnTo>
                  <a:pt x="67826" y="227365"/>
                </a:lnTo>
                <a:lnTo>
                  <a:pt x="68412" y="165349"/>
                </a:lnTo>
                <a:lnTo>
                  <a:pt x="68380" y="93510"/>
                </a:lnTo>
                <a:lnTo>
                  <a:pt x="67743" y="31995"/>
                </a:lnTo>
                <a:lnTo>
                  <a:pt x="66518" y="951"/>
                </a:lnTo>
                <a:lnTo>
                  <a:pt x="50554" y="109"/>
                </a:lnTo>
                <a:lnTo>
                  <a:pt x="3442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0">
            <a:extLst>
              <a:ext uri="{FF2B5EF4-FFF2-40B4-BE49-F238E27FC236}">
                <a16:creationId xmlns:a16="http://schemas.microsoft.com/office/drawing/2014/main" id="{0243A9A4-74EA-4B12-8E7A-CD88B3A071AA}"/>
              </a:ext>
            </a:extLst>
          </p:cNvPr>
          <p:cNvSpPr/>
          <p:nvPr/>
        </p:nvSpPr>
        <p:spPr>
          <a:xfrm>
            <a:off x="18068726" y="986481"/>
            <a:ext cx="67945" cy="260350"/>
          </a:xfrm>
          <a:custGeom>
            <a:avLst/>
            <a:gdLst/>
            <a:ahLst/>
            <a:cxnLst/>
            <a:rect l="l" t="t" r="r" b="b"/>
            <a:pathLst>
              <a:path w="67944" h="260350">
                <a:moveTo>
                  <a:pt x="32132" y="0"/>
                </a:moveTo>
                <a:lnTo>
                  <a:pt x="13713" y="685"/>
                </a:lnTo>
                <a:lnTo>
                  <a:pt x="0" y="2374"/>
                </a:lnTo>
                <a:lnTo>
                  <a:pt x="69" y="255388"/>
                </a:lnTo>
                <a:lnTo>
                  <a:pt x="1027" y="257017"/>
                </a:lnTo>
                <a:lnTo>
                  <a:pt x="1463" y="258472"/>
                </a:lnTo>
                <a:lnTo>
                  <a:pt x="18103" y="259920"/>
                </a:lnTo>
                <a:lnTo>
                  <a:pt x="37027" y="260250"/>
                </a:lnTo>
                <a:lnTo>
                  <a:pt x="54773" y="259494"/>
                </a:lnTo>
                <a:lnTo>
                  <a:pt x="67875" y="257685"/>
                </a:lnTo>
                <a:lnTo>
                  <a:pt x="67875" y="1759"/>
                </a:lnTo>
                <a:lnTo>
                  <a:pt x="51454" y="348"/>
                </a:lnTo>
                <a:lnTo>
                  <a:pt x="321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1">
            <a:extLst>
              <a:ext uri="{FF2B5EF4-FFF2-40B4-BE49-F238E27FC236}">
                <a16:creationId xmlns:a16="http://schemas.microsoft.com/office/drawing/2014/main" id="{8727C7DF-FB4E-4621-9EF5-25A6C0358D5B}"/>
              </a:ext>
            </a:extLst>
          </p:cNvPr>
          <p:cNvGrpSpPr/>
          <p:nvPr/>
        </p:nvGrpSpPr>
        <p:grpSpPr>
          <a:xfrm>
            <a:off x="17951517" y="452241"/>
            <a:ext cx="798195" cy="796290"/>
            <a:chOff x="17805069" y="937508"/>
            <a:chExt cx="798195" cy="796290"/>
          </a:xfrm>
        </p:grpSpPr>
        <p:sp>
          <p:nvSpPr>
            <p:cNvPr id="17" name="object 12">
              <a:extLst>
                <a:ext uri="{FF2B5EF4-FFF2-40B4-BE49-F238E27FC236}">
                  <a16:creationId xmlns:a16="http://schemas.microsoft.com/office/drawing/2014/main" id="{2D1E0A7C-2319-47C0-A300-CE066D268732}"/>
                </a:ext>
              </a:extLst>
            </p:cNvPr>
            <p:cNvSpPr/>
            <p:nvPr/>
          </p:nvSpPr>
          <p:spPr>
            <a:xfrm>
              <a:off x="17805069" y="937508"/>
              <a:ext cx="796377" cy="36797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3">
              <a:extLst>
                <a:ext uri="{FF2B5EF4-FFF2-40B4-BE49-F238E27FC236}">
                  <a16:creationId xmlns:a16="http://schemas.microsoft.com/office/drawing/2014/main" id="{1C4DA403-A7BA-4F4F-A974-E7A43708A196}"/>
                </a:ext>
              </a:extLst>
            </p:cNvPr>
            <p:cNvSpPr/>
            <p:nvPr/>
          </p:nvSpPr>
          <p:spPr>
            <a:xfrm>
              <a:off x="18226760" y="1305483"/>
              <a:ext cx="376188" cy="42802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DE08A005-67CF-46A9-9E41-B87CF850BC59}"/>
              </a:ext>
            </a:extLst>
          </p:cNvPr>
          <p:cNvGrpSpPr/>
          <p:nvPr/>
        </p:nvGrpSpPr>
        <p:grpSpPr>
          <a:xfrm>
            <a:off x="11118275" y="5426075"/>
            <a:ext cx="7099703" cy="4508927"/>
            <a:chOff x="10742286" y="5376286"/>
            <a:chExt cx="7099703" cy="4508927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9DE1FD37-4DF9-4019-968E-80FEA019D948}"/>
                </a:ext>
              </a:extLst>
            </p:cNvPr>
            <p:cNvSpPr/>
            <p:nvPr/>
          </p:nvSpPr>
          <p:spPr>
            <a:xfrm>
              <a:off x="10841470" y="5910504"/>
              <a:ext cx="7000519" cy="3733800"/>
            </a:xfrm>
            <a:prstGeom prst="rect">
              <a:avLst/>
            </a:prstGeom>
            <a:solidFill>
              <a:srgbClr val="C725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EDD6FA4-8AD7-4EAA-92A9-5B0F62DC4B40}"/>
                </a:ext>
              </a:extLst>
            </p:cNvPr>
            <p:cNvSpPr txBox="1"/>
            <p:nvPr/>
          </p:nvSpPr>
          <p:spPr>
            <a:xfrm>
              <a:off x="10742286" y="5376286"/>
              <a:ext cx="304800" cy="45089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700" dirty="0">
                  <a:solidFill>
                    <a:schemeClr val="bg1"/>
                  </a:solidFill>
                </a:rPr>
                <a:t>!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B7E8254-67B1-4B27-8A10-1E2666750242}"/>
                </a:ext>
              </a:extLst>
            </p:cNvPr>
            <p:cNvSpPr txBox="1"/>
            <p:nvPr/>
          </p:nvSpPr>
          <p:spPr>
            <a:xfrm>
              <a:off x="12531358" y="6148292"/>
              <a:ext cx="4628898" cy="31547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9900" b="1" i="0" dirty="0">
                  <a:solidFill>
                    <a:schemeClr val="bg1"/>
                  </a:solidFill>
                  <a:effectLst/>
                  <a:latin typeface="-apple-system"/>
                </a:rPr>
                <a:t>98</a:t>
              </a:r>
              <a:r>
                <a:rPr lang="ru-RU" sz="19900" b="1" i="0" dirty="0">
                  <a:solidFill>
                    <a:schemeClr val="bg1"/>
                  </a:solidFill>
                  <a:effectLst/>
                  <a:latin typeface="-apple-system"/>
                </a:rPr>
                <a:t>%</a:t>
              </a:r>
              <a:endParaRPr lang="ru-RU" sz="199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6C9822C-36CA-43C2-8089-153DE94EB496}"/>
              </a:ext>
            </a:extLst>
          </p:cNvPr>
          <p:cNvSpPr/>
          <p:nvPr/>
        </p:nvSpPr>
        <p:spPr>
          <a:xfrm>
            <a:off x="11906320" y="6152362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17C4DE7-F4A3-404A-98B4-EC492FB6D4F6}"/>
              </a:ext>
            </a:extLst>
          </p:cNvPr>
          <p:cNvSpPr txBox="1"/>
          <p:nvPr/>
        </p:nvSpPr>
        <p:spPr>
          <a:xfrm>
            <a:off x="10863328" y="1675107"/>
            <a:ext cx="618762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88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18 500</a:t>
            </a:r>
            <a:r>
              <a:rPr lang="ru-RU" dirty="0"/>
              <a:t> атак в неделю</a:t>
            </a:r>
          </a:p>
        </p:txBody>
      </p:sp>
    </p:spTree>
    <p:extLst>
      <p:ext uri="{BB962C8B-B14F-4D97-AF65-F5344CB8AC3E}">
        <p14:creationId xmlns:p14="http://schemas.microsoft.com/office/powerpoint/2010/main" val="110824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D8F3CF-3CF7-47E8-8CDE-B93383E37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4102" y="1006475"/>
            <a:ext cx="15429230" cy="1354217"/>
          </a:xfrm>
        </p:spPr>
        <p:txBody>
          <a:bodyPr/>
          <a:lstStyle/>
          <a:p>
            <a:r>
              <a:rPr lang="ru-RU" sz="4400" spc="-20" dirty="0">
                <a:solidFill>
                  <a:srgbClr val="25213A"/>
                </a:solidFill>
              </a:rPr>
              <a:t>Техническое </a:t>
            </a:r>
            <a:r>
              <a:rPr lang="ru-RU" sz="4400" spc="15" dirty="0">
                <a:solidFill>
                  <a:srgbClr val="25213A"/>
                </a:solidFill>
              </a:rPr>
              <a:t>оснащение  </a:t>
            </a:r>
            <a:r>
              <a:rPr lang="ru-RU" sz="4400" dirty="0">
                <a:solidFill>
                  <a:srgbClr val="25213A"/>
                </a:solidFill>
              </a:rPr>
              <a:t>собственного </a:t>
            </a:r>
            <a:r>
              <a:rPr lang="ru-RU" sz="4400" spc="5" dirty="0">
                <a:solidFill>
                  <a:srgbClr val="25213A"/>
                </a:solidFill>
              </a:rPr>
              <a:t>центра</a:t>
            </a:r>
            <a:r>
              <a:rPr lang="ru-RU" sz="4400" spc="-45" dirty="0">
                <a:solidFill>
                  <a:srgbClr val="25213A"/>
                </a:solidFill>
              </a:rPr>
              <a:t> </a:t>
            </a:r>
            <a:r>
              <a:rPr lang="ru-RU" sz="4400" spc="5" dirty="0">
                <a:solidFill>
                  <a:srgbClr val="25213A"/>
                </a:solidFill>
              </a:rPr>
              <a:t>мониторинга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2E4C843-65CE-4922-B1E8-CC98D84D7CE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7" name="object 17">
            <a:extLst>
              <a:ext uri="{FF2B5EF4-FFF2-40B4-BE49-F238E27FC236}">
                <a16:creationId xmlns:a16="http://schemas.microsoft.com/office/drawing/2014/main" id="{35229E37-3F90-4B6C-8724-E41D2080B633}"/>
              </a:ext>
            </a:extLst>
          </p:cNvPr>
          <p:cNvSpPr/>
          <p:nvPr/>
        </p:nvSpPr>
        <p:spPr>
          <a:xfrm>
            <a:off x="544346" y="2911475"/>
            <a:ext cx="8621687" cy="58411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8">
            <a:extLst>
              <a:ext uri="{FF2B5EF4-FFF2-40B4-BE49-F238E27FC236}">
                <a16:creationId xmlns:a16="http://schemas.microsoft.com/office/drawing/2014/main" id="{14DBA7FE-3554-4694-92E5-7087C829F813}"/>
              </a:ext>
            </a:extLst>
          </p:cNvPr>
          <p:cNvSpPr txBox="1"/>
          <p:nvPr/>
        </p:nvSpPr>
        <p:spPr>
          <a:xfrm>
            <a:off x="5192764" y="8822444"/>
            <a:ext cx="11336286" cy="1465786"/>
          </a:xfrm>
          <a:prstGeom prst="rect">
            <a:avLst/>
          </a:prstGeom>
        </p:spPr>
        <p:txBody>
          <a:bodyPr vert="horz" wrap="square" lIns="0" tIns="1917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10"/>
              </a:spcBef>
            </a:pPr>
            <a:r>
              <a:rPr sz="2000" b="1" spc="5" dirty="0">
                <a:solidFill>
                  <a:srgbClr val="25213A"/>
                </a:solidFill>
                <a:latin typeface="Open Sans"/>
                <a:cs typeface="Open Sans"/>
              </a:rPr>
              <a:t>Согласно </a:t>
            </a:r>
            <a:r>
              <a:rPr sz="2000" b="1" spc="15" dirty="0">
                <a:solidFill>
                  <a:srgbClr val="25213A"/>
                </a:solidFill>
                <a:latin typeface="Open Sans"/>
                <a:cs typeface="Open Sans"/>
              </a:rPr>
              <a:t>нормативным</a:t>
            </a:r>
            <a:r>
              <a:rPr sz="2000" b="1" dirty="0">
                <a:solidFill>
                  <a:srgbClr val="25213A"/>
                </a:solidFill>
                <a:latin typeface="Open Sans"/>
                <a:cs typeface="Open Sans"/>
              </a:rPr>
              <a:t> </a:t>
            </a:r>
            <a:r>
              <a:rPr sz="2000" b="1" spc="15" dirty="0">
                <a:solidFill>
                  <a:srgbClr val="25213A"/>
                </a:solidFill>
                <a:latin typeface="Open Sans"/>
                <a:cs typeface="Open Sans"/>
              </a:rPr>
              <a:t>актам:</a:t>
            </a:r>
            <a:endParaRPr sz="2000" dirty="0">
              <a:latin typeface="Open Sans"/>
              <a:cs typeface="Open Sans"/>
            </a:endParaRPr>
          </a:p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sz="1400" b="1" dirty="0">
                <a:solidFill>
                  <a:srgbClr val="25213A"/>
                </a:solidFill>
                <a:latin typeface="Open Sans"/>
                <a:cs typeface="Open Sans"/>
              </a:rPr>
              <a:t>Методические рекомендации по созданию ведомственных и корпоративных центров</a:t>
            </a:r>
            <a:r>
              <a:rPr sz="1400" b="1" spc="5" dirty="0">
                <a:solidFill>
                  <a:srgbClr val="25213A"/>
                </a:solidFill>
                <a:latin typeface="Open Sans"/>
                <a:cs typeface="Open Sans"/>
              </a:rPr>
              <a:t> </a:t>
            </a:r>
            <a:r>
              <a:rPr sz="1400" b="1" spc="-10" dirty="0">
                <a:solidFill>
                  <a:srgbClr val="25213A"/>
                </a:solidFill>
                <a:latin typeface="Open Sans"/>
                <a:cs typeface="Open Sans"/>
              </a:rPr>
              <a:t>ГОССОПКА.</a:t>
            </a:r>
            <a:endParaRPr sz="1400" dirty="0">
              <a:latin typeface="Open Sans"/>
              <a:cs typeface="Open San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00" dirty="0">
              <a:latin typeface="Open Sans"/>
              <a:cs typeface="Open Sans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25213A"/>
                </a:solidFill>
                <a:latin typeface="Open Sans"/>
                <a:cs typeface="Open Sans"/>
              </a:rPr>
              <a:t>Приказ ФСБ России </a:t>
            </a:r>
            <a:r>
              <a:rPr sz="1400" b="1" spc="-5" dirty="0">
                <a:solidFill>
                  <a:srgbClr val="25213A"/>
                </a:solidFill>
                <a:latin typeface="Open Sans"/>
                <a:cs typeface="Open Sans"/>
              </a:rPr>
              <a:t>от </a:t>
            </a:r>
            <a:r>
              <a:rPr sz="1400" b="1" dirty="0">
                <a:solidFill>
                  <a:srgbClr val="25213A"/>
                </a:solidFill>
                <a:latin typeface="Open Sans"/>
                <a:cs typeface="Open Sans"/>
              </a:rPr>
              <a:t>6 мая 2019 </a:t>
            </a:r>
            <a:r>
              <a:rPr sz="1400" b="1" spc="-30" dirty="0">
                <a:solidFill>
                  <a:srgbClr val="25213A"/>
                </a:solidFill>
                <a:latin typeface="Open Sans"/>
                <a:cs typeface="Open Sans"/>
              </a:rPr>
              <a:t>г. </a:t>
            </a:r>
            <a:r>
              <a:rPr sz="1400" b="1" dirty="0">
                <a:solidFill>
                  <a:srgbClr val="25213A"/>
                </a:solidFill>
                <a:latin typeface="Open Sans"/>
                <a:cs typeface="Open Sans"/>
              </a:rPr>
              <a:t>N 196 </a:t>
            </a:r>
            <a:r>
              <a:rPr lang="ru-RU" sz="1400" b="1" dirty="0">
                <a:solidFill>
                  <a:srgbClr val="25213A"/>
                </a:solidFill>
                <a:latin typeface="Open Sans"/>
                <a:cs typeface="Open Sans"/>
              </a:rPr>
              <a:t>"</a:t>
            </a:r>
            <a:r>
              <a:rPr sz="1400" b="1" dirty="0" err="1">
                <a:solidFill>
                  <a:srgbClr val="25213A"/>
                </a:solidFill>
                <a:latin typeface="Open Sans"/>
                <a:cs typeface="Open Sans"/>
              </a:rPr>
              <a:t>Об</a:t>
            </a:r>
            <a:r>
              <a:rPr sz="1400" b="1" dirty="0">
                <a:solidFill>
                  <a:srgbClr val="25213A"/>
                </a:solidFill>
                <a:latin typeface="Open Sans"/>
                <a:cs typeface="Open Sans"/>
              </a:rPr>
              <a:t> утверждении </a:t>
            </a:r>
            <a:r>
              <a:rPr sz="1400" b="1" spc="-5" dirty="0">
                <a:solidFill>
                  <a:srgbClr val="25213A"/>
                </a:solidFill>
                <a:latin typeface="Open Sans"/>
                <a:cs typeface="Open Sans"/>
              </a:rPr>
              <a:t>Требований </a:t>
            </a:r>
            <a:r>
              <a:rPr sz="1400" b="1" dirty="0">
                <a:solidFill>
                  <a:srgbClr val="25213A"/>
                </a:solidFill>
                <a:latin typeface="Open Sans"/>
                <a:cs typeface="Open Sans"/>
              </a:rPr>
              <a:t>к средствам,</a:t>
            </a:r>
            <a:r>
              <a:rPr sz="1400" b="1" spc="65" dirty="0">
                <a:solidFill>
                  <a:srgbClr val="25213A"/>
                </a:solidFill>
                <a:latin typeface="Open Sans"/>
                <a:cs typeface="Open Sans"/>
              </a:rPr>
              <a:t> </a:t>
            </a:r>
            <a:r>
              <a:rPr sz="1400" b="1" dirty="0" err="1">
                <a:solidFill>
                  <a:srgbClr val="25213A"/>
                </a:solidFill>
                <a:latin typeface="Open Sans"/>
                <a:cs typeface="Open Sans"/>
              </a:rPr>
              <a:t>предназначенным</a:t>
            </a:r>
            <a:r>
              <a:rPr lang="ru-RU" sz="1400" b="1" dirty="0">
                <a:solidFill>
                  <a:srgbClr val="25213A"/>
                </a:solidFill>
                <a:latin typeface="Open Sans"/>
                <a:cs typeface="Open Sans"/>
              </a:rPr>
              <a:t> </a:t>
            </a:r>
            <a:r>
              <a:rPr sz="1400" b="1" dirty="0" err="1">
                <a:solidFill>
                  <a:srgbClr val="25213A"/>
                </a:solidFill>
                <a:latin typeface="Open Sans"/>
                <a:cs typeface="Open Sans"/>
              </a:rPr>
              <a:t>для</a:t>
            </a:r>
            <a:r>
              <a:rPr sz="1400" b="1" dirty="0">
                <a:solidFill>
                  <a:srgbClr val="25213A"/>
                </a:solidFill>
                <a:latin typeface="Open Sans"/>
                <a:cs typeface="Open Sans"/>
              </a:rPr>
              <a:t> </a:t>
            </a:r>
            <a:r>
              <a:rPr sz="1400" b="1" spc="-5" dirty="0">
                <a:solidFill>
                  <a:srgbClr val="25213A"/>
                </a:solidFill>
                <a:latin typeface="Open Sans"/>
                <a:cs typeface="Open Sans"/>
              </a:rPr>
              <a:t>обнаружения, </a:t>
            </a:r>
            <a:r>
              <a:rPr sz="1400" b="1" dirty="0">
                <a:solidFill>
                  <a:srgbClr val="25213A"/>
                </a:solidFill>
                <a:latin typeface="Open Sans"/>
                <a:cs typeface="Open Sans"/>
              </a:rPr>
              <a:t>предупреждения и ликвидации последствий </a:t>
            </a:r>
            <a:r>
              <a:rPr sz="1400" b="1" spc="-5" dirty="0">
                <a:solidFill>
                  <a:srgbClr val="25213A"/>
                </a:solidFill>
                <a:latin typeface="Open Sans"/>
                <a:cs typeface="Open Sans"/>
              </a:rPr>
              <a:t>компьютерных </a:t>
            </a:r>
            <a:r>
              <a:rPr sz="1400" b="1" dirty="0">
                <a:solidFill>
                  <a:srgbClr val="25213A"/>
                </a:solidFill>
                <a:latin typeface="Open Sans"/>
                <a:cs typeface="Open Sans"/>
              </a:rPr>
              <a:t>атак и реагирования на</a:t>
            </a:r>
            <a:r>
              <a:rPr sz="1400" b="1" spc="175" dirty="0">
                <a:solidFill>
                  <a:srgbClr val="25213A"/>
                </a:solidFill>
                <a:latin typeface="Open Sans"/>
                <a:cs typeface="Open Sans"/>
              </a:rPr>
              <a:t> </a:t>
            </a:r>
            <a:r>
              <a:rPr sz="1400" b="1" dirty="0">
                <a:solidFill>
                  <a:srgbClr val="25213A"/>
                </a:solidFill>
                <a:latin typeface="Open Sans"/>
                <a:cs typeface="Open Sans"/>
              </a:rPr>
              <a:t>инциденты".</a:t>
            </a:r>
            <a:endParaRPr sz="1400" dirty="0">
              <a:latin typeface="Open Sans"/>
              <a:cs typeface="Open Sans"/>
            </a:endParaRPr>
          </a:p>
        </p:txBody>
      </p:sp>
      <p:sp>
        <p:nvSpPr>
          <p:cNvPr id="9" name="object 19">
            <a:extLst>
              <a:ext uri="{FF2B5EF4-FFF2-40B4-BE49-F238E27FC236}">
                <a16:creationId xmlns:a16="http://schemas.microsoft.com/office/drawing/2014/main" id="{01D36295-D0BA-4E60-AF1D-CE963FCD711F}"/>
              </a:ext>
            </a:extLst>
          </p:cNvPr>
          <p:cNvSpPr txBox="1"/>
          <p:nvPr/>
        </p:nvSpPr>
        <p:spPr>
          <a:xfrm>
            <a:off x="9272435" y="2437465"/>
            <a:ext cx="5755640" cy="2086610"/>
          </a:xfrm>
          <a:prstGeom prst="rect">
            <a:avLst/>
          </a:prstGeom>
        </p:spPr>
        <p:txBody>
          <a:bodyPr vert="horz" wrap="square" lIns="0" tIns="133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0"/>
              </a:spcBef>
            </a:pPr>
            <a:r>
              <a:rPr sz="4100" b="1" spc="15" dirty="0">
                <a:solidFill>
                  <a:srgbClr val="B62827"/>
                </a:solidFill>
                <a:latin typeface="Montserrat SemiBold"/>
                <a:cs typeface="Montserrat SemiBold"/>
              </a:rPr>
              <a:t>Основные</a:t>
            </a:r>
            <a:r>
              <a:rPr sz="4100" b="1" spc="-70" dirty="0">
                <a:solidFill>
                  <a:srgbClr val="B62827"/>
                </a:solidFill>
                <a:latin typeface="Montserrat SemiBold"/>
                <a:cs typeface="Montserrat SemiBold"/>
              </a:rPr>
              <a:t> </a:t>
            </a:r>
            <a:r>
              <a:rPr sz="4100" b="1" spc="5" dirty="0">
                <a:solidFill>
                  <a:srgbClr val="B62827"/>
                </a:solidFill>
                <a:latin typeface="Montserrat SemiBold"/>
                <a:cs typeface="Montserrat SemiBold"/>
              </a:rPr>
              <a:t>средства:</a:t>
            </a:r>
            <a:endParaRPr sz="4100" dirty="0">
              <a:latin typeface="Montserrat SemiBold"/>
              <a:cs typeface="Montserrat SemiBold"/>
            </a:endParaRPr>
          </a:p>
          <a:p>
            <a:pPr marL="118110" indent="-106045">
              <a:lnSpc>
                <a:spcPct val="100000"/>
              </a:lnSpc>
              <a:spcBef>
                <a:spcPts val="585"/>
              </a:spcBef>
              <a:buSzPct val="95918"/>
              <a:buChar char="•"/>
              <a:tabLst>
                <a:tab pos="118745" algn="l"/>
              </a:tabLst>
            </a:pPr>
            <a:r>
              <a:rPr sz="2450" b="1" spc="15" dirty="0">
                <a:solidFill>
                  <a:srgbClr val="25213A"/>
                </a:solidFill>
                <a:latin typeface="Montserrat SemiBold"/>
                <a:cs typeface="Montserrat SemiBold"/>
              </a:rPr>
              <a:t>SIEM</a:t>
            </a:r>
            <a:endParaRPr sz="2450" dirty="0">
              <a:latin typeface="Montserrat SemiBold"/>
              <a:cs typeface="Montserrat SemiBold"/>
            </a:endParaRPr>
          </a:p>
          <a:p>
            <a:pPr marL="118110" indent="-106045">
              <a:lnSpc>
                <a:spcPct val="100000"/>
              </a:lnSpc>
              <a:spcBef>
                <a:spcPts val="475"/>
              </a:spcBef>
              <a:buSzPct val="95918"/>
              <a:buChar char="•"/>
              <a:tabLst>
                <a:tab pos="118745" algn="l"/>
              </a:tabLst>
            </a:pPr>
            <a:r>
              <a:rPr sz="2450" b="1" spc="10" dirty="0">
                <a:solidFill>
                  <a:srgbClr val="25213A"/>
                </a:solidFill>
                <a:latin typeface="Montserrat SemiBold"/>
                <a:cs typeface="Montserrat SemiBold"/>
              </a:rPr>
              <a:t>IRP</a:t>
            </a:r>
            <a:endParaRPr sz="2450" dirty="0">
              <a:latin typeface="Montserrat SemiBold"/>
              <a:cs typeface="Montserrat SemiBold"/>
            </a:endParaRPr>
          </a:p>
          <a:p>
            <a:pPr marL="118110" indent="-106045">
              <a:lnSpc>
                <a:spcPct val="100000"/>
              </a:lnSpc>
              <a:spcBef>
                <a:spcPts val="470"/>
              </a:spcBef>
              <a:buSzPct val="95918"/>
              <a:buChar char="•"/>
              <a:tabLst>
                <a:tab pos="118745" algn="l"/>
              </a:tabLst>
            </a:pPr>
            <a:r>
              <a:rPr sz="2450" b="1" spc="10" dirty="0">
                <a:solidFill>
                  <a:srgbClr val="25213A"/>
                </a:solidFill>
                <a:latin typeface="Montserrat SemiBold"/>
                <a:cs typeface="Montserrat SemiBold"/>
              </a:rPr>
              <a:t>Service</a:t>
            </a:r>
            <a:r>
              <a:rPr sz="2450" b="1" dirty="0">
                <a:solidFill>
                  <a:srgbClr val="25213A"/>
                </a:solidFill>
                <a:latin typeface="Montserrat SemiBold"/>
                <a:cs typeface="Montserrat SemiBold"/>
              </a:rPr>
              <a:t> </a:t>
            </a:r>
            <a:r>
              <a:rPr sz="2450" b="1" spc="15" dirty="0">
                <a:solidFill>
                  <a:srgbClr val="25213A"/>
                </a:solidFill>
                <a:latin typeface="Montserrat SemiBold"/>
                <a:cs typeface="Montserrat SemiBold"/>
              </a:rPr>
              <a:t>Desk</a:t>
            </a:r>
            <a:endParaRPr sz="2450" dirty="0">
              <a:latin typeface="Montserrat SemiBold"/>
              <a:cs typeface="Montserrat SemiBold"/>
            </a:endParaRPr>
          </a:p>
        </p:txBody>
      </p:sp>
      <p:sp>
        <p:nvSpPr>
          <p:cNvPr id="10" name="object 20">
            <a:extLst>
              <a:ext uri="{FF2B5EF4-FFF2-40B4-BE49-F238E27FC236}">
                <a16:creationId xmlns:a16="http://schemas.microsoft.com/office/drawing/2014/main" id="{3660185D-C6CC-44EB-B0A3-75E80A6B73C6}"/>
              </a:ext>
            </a:extLst>
          </p:cNvPr>
          <p:cNvSpPr txBox="1"/>
          <p:nvPr/>
        </p:nvSpPr>
        <p:spPr>
          <a:xfrm>
            <a:off x="9272413" y="4498058"/>
            <a:ext cx="4041775" cy="305816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18110" indent="-106045">
              <a:lnSpc>
                <a:spcPct val="100000"/>
              </a:lnSpc>
              <a:spcBef>
                <a:spcPts val="565"/>
              </a:spcBef>
              <a:buSzPct val="95918"/>
              <a:buChar char="•"/>
              <a:tabLst>
                <a:tab pos="118745" algn="l"/>
              </a:tabLst>
            </a:pPr>
            <a:r>
              <a:rPr sz="2450" b="1" spc="10" dirty="0">
                <a:solidFill>
                  <a:srgbClr val="25213A"/>
                </a:solidFill>
                <a:latin typeface="Montserrat SemiBold"/>
                <a:cs typeface="Montserrat SemiBold"/>
              </a:rPr>
              <a:t>SandBox</a:t>
            </a:r>
            <a:endParaRPr sz="2450" dirty="0">
              <a:latin typeface="Montserrat SemiBold"/>
              <a:cs typeface="Montserrat SemiBold"/>
            </a:endParaRPr>
          </a:p>
          <a:p>
            <a:pPr marL="118110" indent="-106045">
              <a:lnSpc>
                <a:spcPct val="100000"/>
              </a:lnSpc>
              <a:spcBef>
                <a:spcPts val="470"/>
              </a:spcBef>
              <a:buSzPct val="95918"/>
              <a:buChar char="•"/>
              <a:tabLst>
                <a:tab pos="118745" algn="l"/>
              </a:tabLst>
            </a:pPr>
            <a:r>
              <a:rPr sz="2450" b="1" spc="15" dirty="0">
                <a:solidFill>
                  <a:srgbClr val="25213A"/>
                </a:solidFill>
                <a:latin typeface="Montserrat SemiBold"/>
                <a:cs typeface="Montserrat SemiBold"/>
              </a:rPr>
              <a:t>NGFW</a:t>
            </a:r>
            <a:endParaRPr sz="2450" dirty="0">
              <a:latin typeface="Montserrat SemiBold"/>
              <a:cs typeface="Montserrat SemiBold"/>
            </a:endParaRPr>
          </a:p>
          <a:p>
            <a:pPr marL="118110" indent="-106045">
              <a:lnSpc>
                <a:spcPct val="100000"/>
              </a:lnSpc>
              <a:spcBef>
                <a:spcPts val="470"/>
              </a:spcBef>
              <a:buSzPct val="95918"/>
              <a:buChar char="•"/>
              <a:tabLst>
                <a:tab pos="118745" algn="l"/>
              </a:tabLst>
            </a:pPr>
            <a:r>
              <a:rPr sz="2450" b="1" spc="-15" dirty="0">
                <a:solidFill>
                  <a:srgbClr val="25213A"/>
                </a:solidFill>
                <a:latin typeface="Montserrat SemiBold"/>
                <a:cs typeface="Montserrat SemiBold"/>
              </a:rPr>
              <a:t>СКЗИ</a:t>
            </a:r>
            <a:endParaRPr sz="2450" dirty="0">
              <a:latin typeface="Montserrat SemiBold"/>
              <a:cs typeface="Montserrat SemiBold"/>
            </a:endParaRPr>
          </a:p>
          <a:p>
            <a:pPr marL="118110" indent="-106045">
              <a:lnSpc>
                <a:spcPct val="100000"/>
              </a:lnSpc>
              <a:spcBef>
                <a:spcPts val="470"/>
              </a:spcBef>
              <a:buSzPct val="95918"/>
              <a:buChar char="•"/>
              <a:tabLst>
                <a:tab pos="118745" algn="l"/>
              </a:tabLst>
            </a:pPr>
            <a:r>
              <a:rPr sz="2450" b="1" spc="10" dirty="0">
                <a:solidFill>
                  <a:srgbClr val="25213A"/>
                </a:solidFill>
                <a:latin typeface="Montserrat SemiBold"/>
                <a:cs typeface="Montserrat SemiBold"/>
              </a:rPr>
              <a:t>Анализ</a:t>
            </a:r>
            <a:r>
              <a:rPr sz="2450" b="1" spc="-25" dirty="0">
                <a:solidFill>
                  <a:srgbClr val="25213A"/>
                </a:solidFill>
                <a:latin typeface="Montserrat SemiBold"/>
                <a:cs typeface="Montserrat SemiBold"/>
              </a:rPr>
              <a:t> </a:t>
            </a:r>
            <a:r>
              <a:rPr sz="2450" b="1" spc="10" dirty="0">
                <a:solidFill>
                  <a:srgbClr val="25213A"/>
                </a:solidFill>
                <a:latin typeface="Montserrat SemiBold"/>
                <a:cs typeface="Montserrat SemiBold"/>
              </a:rPr>
              <a:t>защищенности</a:t>
            </a:r>
            <a:endParaRPr sz="2450" dirty="0">
              <a:latin typeface="Montserrat SemiBold"/>
              <a:cs typeface="Montserrat SemiBold"/>
            </a:endParaRPr>
          </a:p>
          <a:p>
            <a:pPr marL="118110" indent="-106045">
              <a:lnSpc>
                <a:spcPct val="100000"/>
              </a:lnSpc>
              <a:spcBef>
                <a:spcPts val="475"/>
              </a:spcBef>
              <a:buSzPct val="95918"/>
              <a:buChar char="•"/>
              <a:tabLst>
                <a:tab pos="118745" algn="l"/>
              </a:tabLst>
            </a:pPr>
            <a:r>
              <a:rPr sz="2450" b="1" dirty="0">
                <a:solidFill>
                  <a:srgbClr val="25213A"/>
                </a:solidFill>
                <a:latin typeface="Montserrat SemiBold"/>
                <a:cs typeface="Montserrat SemiBold"/>
              </a:rPr>
              <a:t>Threat</a:t>
            </a:r>
            <a:r>
              <a:rPr sz="2450" b="1" spc="-5" dirty="0">
                <a:solidFill>
                  <a:srgbClr val="25213A"/>
                </a:solidFill>
                <a:latin typeface="Montserrat SemiBold"/>
                <a:cs typeface="Montserrat SemiBold"/>
              </a:rPr>
              <a:t> </a:t>
            </a:r>
            <a:r>
              <a:rPr sz="2450" b="1" spc="5" dirty="0">
                <a:solidFill>
                  <a:srgbClr val="25213A"/>
                </a:solidFill>
                <a:latin typeface="Montserrat SemiBold"/>
                <a:cs typeface="Montserrat SemiBold"/>
              </a:rPr>
              <a:t>Intelligence</a:t>
            </a:r>
            <a:endParaRPr sz="2450" dirty="0">
              <a:latin typeface="Montserrat SemiBold"/>
              <a:cs typeface="Montserrat SemiBold"/>
            </a:endParaRPr>
          </a:p>
          <a:p>
            <a:pPr marL="118110" indent="-106045">
              <a:lnSpc>
                <a:spcPct val="100000"/>
              </a:lnSpc>
              <a:spcBef>
                <a:spcPts val="470"/>
              </a:spcBef>
              <a:buSzPct val="95918"/>
              <a:buChar char="•"/>
              <a:tabLst>
                <a:tab pos="118745" algn="l"/>
              </a:tabLst>
            </a:pPr>
            <a:r>
              <a:rPr sz="2450" b="1" spc="10" dirty="0">
                <a:solidFill>
                  <a:srgbClr val="25213A"/>
                </a:solidFill>
                <a:latin typeface="Montserrat SemiBold"/>
                <a:cs typeface="Montserrat SemiBold"/>
              </a:rPr>
              <a:t>IDS/IPS</a:t>
            </a:r>
            <a:endParaRPr sz="2450" dirty="0">
              <a:latin typeface="Montserrat SemiBold"/>
              <a:cs typeface="Montserrat SemiBold"/>
            </a:endParaRPr>
          </a:p>
          <a:p>
            <a:pPr marL="118110" indent="-106045">
              <a:lnSpc>
                <a:spcPct val="100000"/>
              </a:lnSpc>
              <a:spcBef>
                <a:spcPts val="470"/>
              </a:spcBef>
              <a:buSzPct val="95918"/>
              <a:buChar char="•"/>
              <a:tabLst>
                <a:tab pos="118745" algn="l"/>
              </a:tabLst>
            </a:pPr>
            <a:r>
              <a:rPr sz="2450" b="1" spc="15" dirty="0">
                <a:solidFill>
                  <a:srgbClr val="25213A"/>
                </a:solidFill>
                <a:latin typeface="Montserrat SemiBold"/>
                <a:cs typeface="Montserrat SemiBold"/>
              </a:rPr>
              <a:t>Защита </a:t>
            </a:r>
            <a:r>
              <a:rPr sz="2450" b="1" spc="10" dirty="0">
                <a:solidFill>
                  <a:srgbClr val="25213A"/>
                </a:solidFill>
                <a:latin typeface="Montserrat SemiBold"/>
                <a:cs typeface="Montserrat SemiBold"/>
              </a:rPr>
              <a:t>рабочих</a:t>
            </a:r>
            <a:r>
              <a:rPr sz="2450" b="1" spc="-35" dirty="0">
                <a:solidFill>
                  <a:srgbClr val="25213A"/>
                </a:solidFill>
                <a:latin typeface="Montserrat SemiBold"/>
                <a:cs typeface="Montserrat SemiBold"/>
              </a:rPr>
              <a:t> </a:t>
            </a:r>
            <a:r>
              <a:rPr sz="2450" b="1" spc="10" dirty="0">
                <a:solidFill>
                  <a:srgbClr val="25213A"/>
                </a:solidFill>
                <a:latin typeface="Montserrat SemiBold"/>
                <a:cs typeface="Montserrat SemiBold"/>
              </a:rPr>
              <a:t>мест</a:t>
            </a:r>
            <a:endParaRPr sz="2450" dirty="0">
              <a:latin typeface="Montserrat SemiBold"/>
              <a:cs typeface="Montserrat SemiBold"/>
            </a:endParaRPr>
          </a:p>
        </p:txBody>
      </p:sp>
      <p:sp>
        <p:nvSpPr>
          <p:cNvPr id="11" name="object 21">
            <a:extLst>
              <a:ext uri="{FF2B5EF4-FFF2-40B4-BE49-F238E27FC236}">
                <a16:creationId xmlns:a16="http://schemas.microsoft.com/office/drawing/2014/main" id="{AFCACADC-36A3-46EE-BFE9-FD5DE133F096}"/>
              </a:ext>
            </a:extLst>
          </p:cNvPr>
          <p:cNvSpPr txBox="1"/>
          <p:nvPr/>
        </p:nvSpPr>
        <p:spPr>
          <a:xfrm>
            <a:off x="14109986" y="4375399"/>
            <a:ext cx="5039360" cy="6540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100" b="1" spc="-30" dirty="0">
                <a:solidFill>
                  <a:srgbClr val="B62827"/>
                </a:solidFill>
                <a:latin typeface="Montserrat SemiBold"/>
                <a:cs typeface="Montserrat SemiBold"/>
              </a:rPr>
              <a:t>Д</a:t>
            </a:r>
            <a:r>
              <a:rPr sz="4100" b="1" spc="10" dirty="0">
                <a:solidFill>
                  <a:srgbClr val="B62827"/>
                </a:solidFill>
                <a:latin typeface="Montserrat SemiBold"/>
                <a:cs typeface="Montserrat SemiBold"/>
              </a:rPr>
              <a:t>оп</a:t>
            </a:r>
            <a:r>
              <a:rPr sz="4100" b="1" spc="-15" dirty="0">
                <a:solidFill>
                  <a:srgbClr val="B62827"/>
                </a:solidFill>
                <a:latin typeface="Montserrat SemiBold"/>
                <a:cs typeface="Montserrat SemiBold"/>
              </a:rPr>
              <a:t>о</a:t>
            </a:r>
            <a:r>
              <a:rPr sz="4100" b="1" spc="15" dirty="0">
                <a:solidFill>
                  <a:srgbClr val="B62827"/>
                </a:solidFill>
                <a:latin typeface="Montserrat SemiBold"/>
                <a:cs typeface="Montserrat SemiBold"/>
              </a:rPr>
              <a:t>лни</a:t>
            </a:r>
            <a:r>
              <a:rPr sz="4100" b="1" spc="-85" dirty="0">
                <a:solidFill>
                  <a:srgbClr val="B62827"/>
                </a:solidFill>
                <a:latin typeface="Montserrat SemiBold"/>
                <a:cs typeface="Montserrat SemiBold"/>
              </a:rPr>
              <a:t>т</a:t>
            </a:r>
            <a:r>
              <a:rPr sz="4100" b="1" spc="-20" dirty="0">
                <a:solidFill>
                  <a:srgbClr val="B62827"/>
                </a:solidFill>
                <a:latin typeface="Montserrat SemiBold"/>
                <a:cs typeface="Montserrat SemiBold"/>
              </a:rPr>
              <a:t>е</a:t>
            </a:r>
            <a:r>
              <a:rPr sz="4100" b="1" spc="10" dirty="0">
                <a:solidFill>
                  <a:srgbClr val="B62827"/>
                </a:solidFill>
                <a:latin typeface="Montserrat SemiBold"/>
                <a:cs typeface="Montserrat SemiBold"/>
              </a:rPr>
              <a:t>льные:</a:t>
            </a:r>
            <a:endParaRPr sz="4100">
              <a:latin typeface="Montserrat SemiBold"/>
              <a:cs typeface="Montserrat SemiBold"/>
            </a:endParaRPr>
          </a:p>
        </p:txBody>
      </p:sp>
      <p:sp>
        <p:nvSpPr>
          <p:cNvPr id="12" name="object 22">
            <a:extLst>
              <a:ext uri="{FF2B5EF4-FFF2-40B4-BE49-F238E27FC236}">
                <a16:creationId xmlns:a16="http://schemas.microsoft.com/office/drawing/2014/main" id="{8AD2FDD2-FBA4-47E6-9422-85219F0116B6}"/>
              </a:ext>
            </a:extLst>
          </p:cNvPr>
          <p:cNvSpPr txBox="1"/>
          <p:nvPr/>
        </p:nvSpPr>
        <p:spPr>
          <a:xfrm>
            <a:off x="14109958" y="5018315"/>
            <a:ext cx="5227320" cy="3491229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18110" indent="-106045">
              <a:lnSpc>
                <a:spcPct val="100000"/>
              </a:lnSpc>
              <a:spcBef>
                <a:spcPts val="565"/>
              </a:spcBef>
              <a:buSzPct val="95918"/>
              <a:buChar char="•"/>
              <a:tabLst>
                <a:tab pos="118745" algn="l"/>
              </a:tabLst>
            </a:pPr>
            <a:r>
              <a:rPr sz="2450" b="1" spc="-15" dirty="0">
                <a:solidFill>
                  <a:srgbClr val="25213A"/>
                </a:solidFill>
                <a:latin typeface="Montserrat SemiBold"/>
                <a:cs typeface="Montserrat SemiBold"/>
              </a:rPr>
              <a:t>WAF</a:t>
            </a:r>
            <a:endParaRPr sz="2450" dirty="0">
              <a:latin typeface="Montserrat SemiBold"/>
              <a:cs typeface="Montserrat SemiBold"/>
            </a:endParaRPr>
          </a:p>
          <a:p>
            <a:pPr marL="118110" indent="-106045">
              <a:lnSpc>
                <a:spcPct val="100000"/>
              </a:lnSpc>
              <a:spcBef>
                <a:spcPts val="470"/>
              </a:spcBef>
              <a:buSzPct val="95918"/>
              <a:buChar char="•"/>
              <a:tabLst>
                <a:tab pos="118745" algn="l"/>
              </a:tabLst>
            </a:pPr>
            <a:r>
              <a:rPr sz="2450" b="1" spc="10" dirty="0">
                <a:solidFill>
                  <a:srgbClr val="25213A"/>
                </a:solidFill>
                <a:latin typeface="Montserrat SemiBold"/>
                <a:cs typeface="Montserrat SemiBold"/>
              </a:rPr>
              <a:t>Анализа </a:t>
            </a:r>
            <a:r>
              <a:rPr sz="2450" b="1" spc="-5" dirty="0">
                <a:solidFill>
                  <a:srgbClr val="25213A"/>
                </a:solidFill>
                <a:latin typeface="Montserrat SemiBold"/>
                <a:cs typeface="Montserrat SemiBold"/>
              </a:rPr>
              <a:t>исходного</a:t>
            </a:r>
            <a:r>
              <a:rPr sz="2450" b="1" spc="-10" dirty="0">
                <a:solidFill>
                  <a:srgbClr val="25213A"/>
                </a:solidFill>
                <a:latin typeface="Montserrat SemiBold"/>
                <a:cs typeface="Montserrat SemiBold"/>
              </a:rPr>
              <a:t> </a:t>
            </a:r>
            <a:r>
              <a:rPr sz="2450" b="1" spc="-5" dirty="0">
                <a:solidFill>
                  <a:srgbClr val="25213A"/>
                </a:solidFill>
                <a:latin typeface="Montserrat SemiBold"/>
                <a:cs typeface="Montserrat SemiBold"/>
              </a:rPr>
              <a:t>кода</a:t>
            </a:r>
            <a:endParaRPr sz="2450" dirty="0">
              <a:latin typeface="Montserrat SemiBold"/>
              <a:cs typeface="Montserrat SemiBold"/>
            </a:endParaRPr>
          </a:p>
          <a:p>
            <a:pPr marL="118110" indent="-106045">
              <a:lnSpc>
                <a:spcPct val="100000"/>
              </a:lnSpc>
              <a:spcBef>
                <a:spcPts val="470"/>
              </a:spcBef>
              <a:buSzPct val="95918"/>
              <a:buChar char="•"/>
              <a:tabLst>
                <a:tab pos="118745" algn="l"/>
              </a:tabLst>
            </a:pPr>
            <a:r>
              <a:rPr sz="2450" b="1" spc="15" dirty="0">
                <a:solidFill>
                  <a:srgbClr val="25213A"/>
                </a:solidFill>
                <a:latin typeface="Montserrat SemiBold"/>
                <a:cs typeface="Montserrat SemiBold"/>
              </a:rPr>
              <a:t>Защиты</a:t>
            </a:r>
            <a:r>
              <a:rPr sz="2450" b="1" spc="-5" dirty="0">
                <a:solidFill>
                  <a:srgbClr val="25213A"/>
                </a:solidFill>
                <a:latin typeface="Montserrat SemiBold"/>
                <a:cs typeface="Montserrat SemiBold"/>
              </a:rPr>
              <a:t> </a:t>
            </a:r>
            <a:r>
              <a:rPr sz="2450" b="1" spc="5" dirty="0">
                <a:solidFill>
                  <a:srgbClr val="25213A"/>
                </a:solidFill>
                <a:latin typeface="Montserrat SemiBold"/>
                <a:cs typeface="Montserrat SemiBold"/>
              </a:rPr>
              <a:t>виртуализации</a:t>
            </a:r>
            <a:endParaRPr sz="2450" dirty="0">
              <a:latin typeface="Montserrat SemiBold"/>
              <a:cs typeface="Montserrat SemiBold"/>
            </a:endParaRPr>
          </a:p>
          <a:p>
            <a:pPr marL="118110" indent="-106045">
              <a:lnSpc>
                <a:spcPct val="100000"/>
              </a:lnSpc>
              <a:spcBef>
                <a:spcPts val="470"/>
              </a:spcBef>
              <a:buSzPct val="95918"/>
              <a:buChar char="•"/>
              <a:tabLst>
                <a:tab pos="118745" algn="l"/>
              </a:tabLst>
            </a:pPr>
            <a:r>
              <a:rPr sz="2450" b="1" spc="5" dirty="0">
                <a:solidFill>
                  <a:srgbClr val="25213A"/>
                </a:solidFill>
                <a:latin typeface="Montserrat SemiBold"/>
                <a:cs typeface="Montserrat SemiBold"/>
              </a:rPr>
              <a:t>Киберполигон</a:t>
            </a:r>
            <a:endParaRPr sz="2450" dirty="0">
              <a:latin typeface="Montserrat SemiBold"/>
              <a:cs typeface="Montserrat SemiBold"/>
            </a:endParaRPr>
          </a:p>
          <a:p>
            <a:pPr marL="118110" indent="-106045">
              <a:lnSpc>
                <a:spcPct val="100000"/>
              </a:lnSpc>
              <a:spcBef>
                <a:spcPts val="475"/>
              </a:spcBef>
              <a:buSzPct val="95918"/>
              <a:buChar char="•"/>
              <a:tabLst>
                <a:tab pos="118745" algn="l"/>
              </a:tabLst>
            </a:pPr>
            <a:r>
              <a:rPr sz="2450" b="1" dirty="0">
                <a:solidFill>
                  <a:srgbClr val="25213A"/>
                </a:solidFill>
                <a:latin typeface="Montserrat SemiBold"/>
                <a:cs typeface="Montserrat SemiBold"/>
              </a:rPr>
              <a:t>Pentest-лаборатория</a:t>
            </a:r>
            <a:endParaRPr sz="2450" dirty="0">
              <a:latin typeface="Montserrat SemiBold"/>
              <a:cs typeface="Montserrat SemiBold"/>
            </a:endParaRPr>
          </a:p>
          <a:p>
            <a:pPr marL="118110" indent="-106045">
              <a:lnSpc>
                <a:spcPct val="100000"/>
              </a:lnSpc>
              <a:spcBef>
                <a:spcPts val="470"/>
              </a:spcBef>
              <a:buSzPct val="95918"/>
              <a:buChar char="•"/>
              <a:tabLst>
                <a:tab pos="118745" algn="l"/>
              </a:tabLst>
            </a:pPr>
            <a:r>
              <a:rPr sz="2450" b="1" dirty="0">
                <a:solidFill>
                  <a:srgbClr val="25213A"/>
                </a:solidFill>
                <a:latin typeface="Montserrat SemiBold"/>
                <a:cs typeface="Montserrat SemiBold"/>
              </a:rPr>
              <a:t>Система </a:t>
            </a:r>
            <a:r>
              <a:rPr sz="2450" b="1" spc="10" dirty="0">
                <a:solidFill>
                  <a:srgbClr val="25213A"/>
                </a:solidFill>
                <a:latin typeface="Montserrat SemiBold"/>
                <a:cs typeface="Montserrat SemiBold"/>
              </a:rPr>
              <a:t>обучения</a:t>
            </a:r>
            <a:endParaRPr sz="2450" dirty="0">
              <a:latin typeface="Montserrat SemiBold"/>
              <a:cs typeface="Montserrat SemiBold"/>
            </a:endParaRPr>
          </a:p>
          <a:p>
            <a:pPr marL="118110" indent="-106045">
              <a:lnSpc>
                <a:spcPct val="100000"/>
              </a:lnSpc>
              <a:spcBef>
                <a:spcPts val="470"/>
              </a:spcBef>
              <a:buSzPct val="95918"/>
              <a:buChar char="•"/>
              <a:tabLst>
                <a:tab pos="118745" algn="l"/>
              </a:tabLst>
            </a:pPr>
            <a:r>
              <a:rPr sz="2450" b="1" spc="15" dirty="0">
                <a:solidFill>
                  <a:srgbClr val="25213A"/>
                </a:solidFill>
                <a:latin typeface="Montserrat SemiBold"/>
                <a:cs typeface="Montserrat SemiBold"/>
              </a:rPr>
              <a:t>DLP</a:t>
            </a:r>
            <a:endParaRPr sz="2450" dirty="0">
              <a:latin typeface="Montserrat SemiBold"/>
              <a:cs typeface="Montserrat SemiBold"/>
            </a:endParaRPr>
          </a:p>
          <a:p>
            <a:pPr marL="118110" indent="-106045">
              <a:lnSpc>
                <a:spcPct val="100000"/>
              </a:lnSpc>
              <a:spcBef>
                <a:spcPts val="470"/>
              </a:spcBef>
              <a:buSzPct val="95918"/>
              <a:buChar char="•"/>
              <a:tabLst>
                <a:tab pos="118745" algn="l"/>
              </a:tabLst>
            </a:pPr>
            <a:r>
              <a:rPr sz="2450" b="1" dirty="0">
                <a:solidFill>
                  <a:srgbClr val="25213A"/>
                </a:solidFill>
                <a:latin typeface="Montserrat SemiBold"/>
                <a:cs typeface="Montserrat SemiBold"/>
              </a:rPr>
              <a:t>Контроль удаленного</a:t>
            </a:r>
            <a:r>
              <a:rPr sz="2450" b="1" spc="-35" dirty="0">
                <a:solidFill>
                  <a:srgbClr val="25213A"/>
                </a:solidFill>
                <a:latin typeface="Montserrat SemiBold"/>
                <a:cs typeface="Montserrat SemiBold"/>
              </a:rPr>
              <a:t> </a:t>
            </a:r>
            <a:r>
              <a:rPr sz="2450" b="1" spc="10" dirty="0">
                <a:solidFill>
                  <a:srgbClr val="25213A"/>
                </a:solidFill>
                <a:latin typeface="Montserrat SemiBold"/>
                <a:cs typeface="Montserrat SemiBold"/>
              </a:rPr>
              <a:t>доступа</a:t>
            </a:r>
            <a:endParaRPr sz="2450" dirty="0">
              <a:latin typeface="Montserrat SemiBold"/>
              <a:cs typeface="Montserrat SemiBold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49D3BF6-6896-4C15-8F31-C624FDB7D1BE}"/>
              </a:ext>
            </a:extLst>
          </p:cNvPr>
          <p:cNvSpPr/>
          <p:nvPr/>
        </p:nvSpPr>
        <p:spPr>
          <a:xfrm>
            <a:off x="3346450" y="10745231"/>
            <a:ext cx="914400" cy="28728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2022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871513A-B7EB-4B95-D22F-4780EA2C7CE0}"/>
              </a:ext>
            </a:extLst>
          </p:cNvPr>
          <p:cNvSpPr/>
          <p:nvPr/>
        </p:nvSpPr>
        <p:spPr>
          <a:xfrm rot="10800000" flipV="1">
            <a:off x="1060450" y="10618819"/>
            <a:ext cx="3505200" cy="49618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Горно-Алтайск 2022</a:t>
            </a:r>
          </a:p>
        </p:txBody>
      </p:sp>
    </p:spTree>
    <p:extLst>
      <p:ext uri="{BB962C8B-B14F-4D97-AF65-F5344CB8AC3E}">
        <p14:creationId xmlns:p14="http://schemas.microsoft.com/office/powerpoint/2010/main" val="416734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9EC04BB4-7A1C-405E-B4D6-C41D4E1A7DC9}"/>
              </a:ext>
            </a:extLst>
          </p:cNvPr>
          <p:cNvSpPr/>
          <p:nvPr/>
        </p:nvSpPr>
        <p:spPr>
          <a:xfrm>
            <a:off x="13103581" y="0"/>
            <a:ext cx="7000519" cy="11309350"/>
          </a:xfrm>
          <a:prstGeom prst="rect">
            <a:avLst/>
          </a:prstGeom>
          <a:solidFill>
            <a:srgbClr val="C725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F7C817-1A49-406C-8FAD-FA8475624A9B}"/>
              </a:ext>
            </a:extLst>
          </p:cNvPr>
          <p:cNvSpPr txBox="1"/>
          <p:nvPr/>
        </p:nvSpPr>
        <p:spPr>
          <a:xfrm>
            <a:off x="14225387" y="3673475"/>
            <a:ext cx="4725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i="1" dirty="0">
                <a:solidFill>
                  <a:schemeClr val="bg1"/>
                </a:solidFill>
              </a:rPr>
              <a:t>Индекс спроса: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23C2534-7763-45D1-AA97-2F866D1DBB68}"/>
              </a:ext>
            </a:extLst>
          </p:cNvPr>
          <p:cNvSpPr txBox="1"/>
          <p:nvPr/>
        </p:nvSpPr>
        <p:spPr>
          <a:xfrm>
            <a:off x="2279650" y="1282458"/>
            <a:ext cx="70005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sz="4800" dirty="0">
                <a:solidFill>
                  <a:schemeClr val="tx1"/>
                </a:solidFill>
              </a:rPr>
              <a:t>Спрос на специалистов ИТ/ИБ в России</a:t>
            </a:r>
          </a:p>
        </p:txBody>
      </p:sp>
      <p:sp>
        <p:nvSpPr>
          <p:cNvPr id="20" name="object 3">
            <a:extLst>
              <a:ext uri="{FF2B5EF4-FFF2-40B4-BE49-F238E27FC236}">
                <a16:creationId xmlns:a16="http://schemas.microsoft.com/office/drawing/2014/main" id="{8BE91F40-90D5-4BC5-88F5-9F62ECA0F577}"/>
              </a:ext>
            </a:extLst>
          </p:cNvPr>
          <p:cNvSpPr/>
          <p:nvPr/>
        </p:nvSpPr>
        <p:spPr>
          <a:xfrm>
            <a:off x="17312285" y="986455"/>
            <a:ext cx="426084" cy="260985"/>
          </a:xfrm>
          <a:custGeom>
            <a:avLst/>
            <a:gdLst/>
            <a:ahLst/>
            <a:cxnLst/>
            <a:rect l="l" t="t" r="r" b="b"/>
            <a:pathLst>
              <a:path w="426084" h="260985">
                <a:moveTo>
                  <a:pt x="361324" y="7"/>
                </a:moveTo>
                <a:lnTo>
                  <a:pt x="324757" y="575"/>
                </a:lnTo>
                <a:lnTo>
                  <a:pt x="302425" y="1945"/>
                </a:lnTo>
                <a:lnTo>
                  <a:pt x="217931" y="158442"/>
                </a:lnTo>
                <a:lnTo>
                  <a:pt x="217281" y="164028"/>
                </a:lnTo>
                <a:lnTo>
                  <a:pt x="210852" y="164806"/>
                </a:lnTo>
                <a:lnTo>
                  <a:pt x="122609" y="1309"/>
                </a:lnTo>
                <a:lnTo>
                  <a:pt x="96613" y="205"/>
                </a:lnTo>
                <a:lnTo>
                  <a:pt x="59032" y="0"/>
                </a:lnTo>
                <a:lnTo>
                  <a:pt x="22709" y="625"/>
                </a:lnTo>
                <a:lnTo>
                  <a:pt x="488" y="2013"/>
                </a:lnTo>
                <a:lnTo>
                  <a:pt x="0" y="7519"/>
                </a:lnTo>
                <a:lnTo>
                  <a:pt x="50" y="252932"/>
                </a:lnTo>
                <a:lnTo>
                  <a:pt x="1088" y="256266"/>
                </a:lnTo>
                <a:lnTo>
                  <a:pt x="1611" y="259361"/>
                </a:lnTo>
                <a:lnTo>
                  <a:pt x="24555" y="260349"/>
                </a:lnTo>
                <a:lnTo>
                  <a:pt x="45637" y="260440"/>
                </a:lnTo>
                <a:lnTo>
                  <a:pt x="63224" y="259670"/>
                </a:lnTo>
                <a:lnTo>
                  <a:pt x="75681" y="258073"/>
                </a:lnTo>
                <a:lnTo>
                  <a:pt x="76411" y="257059"/>
                </a:lnTo>
                <a:lnTo>
                  <a:pt x="77244" y="79893"/>
                </a:lnTo>
                <a:lnTo>
                  <a:pt x="78360" y="78620"/>
                </a:lnTo>
                <a:lnTo>
                  <a:pt x="80946" y="77721"/>
                </a:lnTo>
                <a:lnTo>
                  <a:pt x="106585" y="123176"/>
                </a:lnTo>
                <a:lnTo>
                  <a:pt x="157484" y="214278"/>
                </a:lnTo>
                <a:lnTo>
                  <a:pt x="183198" y="259501"/>
                </a:lnTo>
                <a:lnTo>
                  <a:pt x="242436" y="259501"/>
                </a:lnTo>
                <a:lnTo>
                  <a:pt x="344204" y="77890"/>
                </a:lnTo>
                <a:lnTo>
                  <a:pt x="348567" y="78178"/>
                </a:lnTo>
                <a:lnTo>
                  <a:pt x="348689" y="247333"/>
                </a:lnTo>
                <a:lnTo>
                  <a:pt x="349151" y="258350"/>
                </a:lnTo>
                <a:lnTo>
                  <a:pt x="367843" y="259973"/>
                </a:lnTo>
                <a:lnTo>
                  <a:pt x="390328" y="260293"/>
                </a:lnTo>
                <a:lnTo>
                  <a:pt x="411315" y="259372"/>
                </a:lnTo>
                <a:lnTo>
                  <a:pt x="425510" y="257278"/>
                </a:lnTo>
                <a:lnTo>
                  <a:pt x="425085" y="4156"/>
                </a:lnTo>
                <a:lnTo>
                  <a:pt x="424895" y="2906"/>
                </a:lnTo>
                <a:lnTo>
                  <a:pt x="424272" y="1987"/>
                </a:lnTo>
                <a:lnTo>
                  <a:pt x="423233" y="1387"/>
                </a:lnTo>
                <a:lnTo>
                  <a:pt x="398643" y="268"/>
                </a:lnTo>
                <a:lnTo>
                  <a:pt x="361324" y="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id="{9E60FB79-2723-4C66-B7DD-336BE0F31BC8}"/>
              </a:ext>
            </a:extLst>
          </p:cNvPr>
          <p:cNvSpPr/>
          <p:nvPr/>
        </p:nvSpPr>
        <p:spPr>
          <a:xfrm>
            <a:off x="16222781" y="984180"/>
            <a:ext cx="624205" cy="266065"/>
          </a:xfrm>
          <a:custGeom>
            <a:avLst/>
            <a:gdLst/>
            <a:ahLst/>
            <a:cxnLst/>
            <a:rect l="l" t="t" r="r" b="b"/>
            <a:pathLst>
              <a:path w="624205" h="266064">
                <a:moveTo>
                  <a:pt x="328333" y="183883"/>
                </a:moveTo>
                <a:lnTo>
                  <a:pt x="323405" y="144754"/>
                </a:lnTo>
                <a:lnTo>
                  <a:pt x="296367" y="113144"/>
                </a:lnTo>
                <a:lnTo>
                  <a:pt x="254660" y="103593"/>
                </a:lnTo>
                <a:lnTo>
                  <a:pt x="194995" y="101104"/>
                </a:lnTo>
                <a:lnTo>
                  <a:pt x="150952" y="100888"/>
                </a:lnTo>
                <a:lnTo>
                  <a:pt x="128943" y="100622"/>
                </a:lnTo>
                <a:lnTo>
                  <a:pt x="84239" y="95808"/>
                </a:lnTo>
                <a:lnTo>
                  <a:pt x="79629" y="80797"/>
                </a:lnTo>
                <a:lnTo>
                  <a:pt x="79895" y="73456"/>
                </a:lnTo>
                <a:lnTo>
                  <a:pt x="205549" y="57340"/>
                </a:lnTo>
                <a:lnTo>
                  <a:pt x="210972" y="57505"/>
                </a:lnTo>
                <a:lnTo>
                  <a:pt x="238099" y="80365"/>
                </a:lnTo>
                <a:lnTo>
                  <a:pt x="238810" y="81368"/>
                </a:lnTo>
                <a:lnTo>
                  <a:pt x="239598" y="83070"/>
                </a:lnTo>
                <a:lnTo>
                  <a:pt x="316242" y="83070"/>
                </a:lnTo>
                <a:lnTo>
                  <a:pt x="316992" y="75107"/>
                </a:lnTo>
                <a:lnTo>
                  <a:pt x="317004" y="67335"/>
                </a:lnTo>
                <a:lnTo>
                  <a:pt x="316484" y="59690"/>
                </a:lnTo>
                <a:lnTo>
                  <a:pt x="303504" y="23609"/>
                </a:lnTo>
                <a:lnTo>
                  <a:pt x="265963" y="3886"/>
                </a:lnTo>
                <a:lnTo>
                  <a:pt x="231305" y="0"/>
                </a:lnTo>
                <a:lnTo>
                  <a:pt x="84518" y="38"/>
                </a:lnTo>
                <a:lnTo>
                  <a:pt x="43383" y="6921"/>
                </a:lnTo>
                <a:lnTo>
                  <a:pt x="6172" y="36944"/>
                </a:lnTo>
                <a:lnTo>
                  <a:pt x="266" y="81216"/>
                </a:lnTo>
                <a:lnTo>
                  <a:pt x="787" y="96862"/>
                </a:lnTo>
                <a:lnTo>
                  <a:pt x="13589" y="138709"/>
                </a:lnTo>
                <a:lnTo>
                  <a:pt x="48298" y="154432"/>
                </a:lnTo>
                <a:lnTo>
                  <a:pt x="102666" y="159613"/>
                </a:lnTo>
                <a:lnTo>
                  <a:pt x="205079" y="161975"/>
                </a:lnTo>
                <a:lnTo>
                  <a:pt x="221894" y="162864"/>
                </a:lnTo>
                <a:lnTo>
                  <a:pt x="246748" y="181864"/>
                </a:lnTo>
                <a:lnTo>
                  <a:pt x="245452" y="191960"/>
                </a:lnTo>
                <a:lnTo>
                  <a:pt x="106222" y="207695"/>
                </a:lnTo>
                <a:lnTo>
                  <a:pt x="101460" y="206768"/>
                </a:lnTo>
                <a:lnTo>
                  <a:pt x="87782" y="205244"/>
                </a:lnTo>
                <a:lnTo>
                  <a:pt x="82905" y="199644"/>
                </a:lnTo>
                <a:lnTo>
                  <a:pt x="79324" y="187172"/>
                </a:lnTo>
                <a:lnTo>
                  <a:pt x="78689" y="182651"/>
                </a:lnTo>
                <a:lnTo>
                  <a:pt x="77851" y="178600"/>
                </a:lnTo>
                <a:lnTo>
                  <a:pt x="56629" y="177571"/>
                </a:lnTo>
                <a:lnTo>
                  <a:pt x="34671" y="177419"/>
                </a:lnTo>
                <a:lnTo>
                  <a:pt x="15049" y="178104"/>
                </a:lnTo>
                <a:lnTo>
                  <a:pt x="800" y="179565"/>
                </a:lnTo>
                <a:lnTo>
                  <a:pt x="25" y="190131"/>
                </a:lnTo>
                <a:lnTo>
                  <a:pt x="0" y="196773"/>
                </a:lnTo>
                <a:lnTo>
                  <a:pt x="190" y="203479"/>
                </a:lnTo>
                <a:lnTo>
                  <a:pt x="13957" y="243408"/>
                </a:lnTo>
                <a:lnTo>
                  <a:pt x="55664" y="262001"/>
                </a:lnTo>
                <a:lnTo>
                  <a:pt x="96774" y="264807"/>
                </a:lnTo>
                <a:lnTo>
                  <a:pt x="160997" y="265645"/>
                </a:lnTo>
                <a:lnTo>
                  <a:pt x="191998" y="265633"/>
                </a:lnTo>
                <a:lnTo>
                  <a:pt x="253961" y="263321"/>
                </a:lnTo>
                <a:lnTo>
                  <a:pt x="292557" y="255625"/>
                </a:lnTo>
                <a:lnTo>
                  <a:pt x="323392" y="223012"/>
                </a:lnTo>
                <a:lnTo>
                  <a:pt x="327101" y="203479"/>
                </a:lnTo>
                <a:lnTo>
                  <a:pt x="328333" y="183883"/>
                </a:lnTo>
                <a:close/>
              </a:path>
              <a:path w="624205" h="266064">
                <a:moveTo>
                  <a:pt x="624154" y="170764"/>
                </a:moveTo>
                <a:lnTo>
                  <a:pt x="622820" y="131495"/>
                </a:lnTo>
                <a:lnTo>
                  <a:pt x="593890" y="86245"/>
                </a:lnTo>
                <a:lnTo>
                  <a:pt x="555104" y="76873"/>
                </a:lnTo>
                <a:lnTo>
                  <a:pt x="555104" y="179552"/>
                </a:lnTo>
                <a:lnTo>
                  <a:pt x="555002" y="188036"/>
                </a:lnTo>
                <a:lnTo>
                  <a:pt x="520065" y="212928"/>
                </a:lnTo>
                <a:lnTo>
                  <a:pt x="512902" y="212966"/>
                </a:lnTo>
                <a:lnTo>
                  <a:pt x="498563" y="212839"/>
                </a:lnTo>
                <a:lnTo>
                  <a:pt x="498563" y="213004"/>
                </a:lnTo>
                <a:lnTo>
                  <a:pt x="485114" y="213131"/>
                </a:lnTo>
                <a:lnTo>
                  <a:pt x="478396" y="213093"/>
                </a:lnTo>
                <a:lnTo>
                  <a:pt x="471703" y="212826"/>
                </a:lnTo>
                <a:lnTo>
                  <a:pt x="439534" y="188036"/>
                </a:lnTo>
                <a:lnTo>
                  <a:pt x="438962" y="170764"/>
                </a:lnTo>
                <a:lnTo>
                  <a:pt x="439089" y="162521"/>
                </a:lnTo>
                <a:lnTo>
                  <a:pt x="464312" y="129844"/>
                </a:lnTo>
                <a:lnTo>
                  <a:pt x="471525" y="128104"/>
                </a:lnTo>
                <a:lnTo>
                  <a:pt x="479806" y="128104"/>
                </a:lnTo>
                <a:lnTo>
                  <a:pt x="535698" y="129921"/>
                </a:lnTo>
                <a:lnTo>
                  <a:pt x="555104" y="179552"/>
                </a:lnTo>
                <a:lnTo>
                  <a:pt x="555104" y="76873"/>
                </a:lnTo>
                <a:lnTo>
                  <a:pt x="552983" y="76682"/>
                </a:lnTo>
                <a:lnTo>
                  <a:pt x="545376" y="76301"/>
                </a:lnTo>
                <a:lnTo>
                  <a:pt x="538518" y="76161"/>
                </a:lnTo>
                <a:lnTo>
                  <a:pt x="533260" y="76047"/>
                </a:lnTo>
                <a:lnTo>
                  <a:pt x="521131" y="76022"/>
                </a:lnTo>
                <a:lnTo>
                  <a:pt x="496874" y="76161"/>
                </a:lnTo>
                <a:lnTo>
                  <a:pt x="473506" y="76022"/>
                </a:lnTo>
                <a:lnTo>
                  <a:pt x="434949" y="77304"/>
                </a:lnTo>
                <a:lnTo>
                  <a:pt x="386143" y="97497"/>
                </a:lnTo>
                <a:lnTo>
                  <a:pt x="370484" y="151193"/>
                </a:lnTo>
                <a:lnTo>
                  <a:pt x="370128" y="171030"/>
                </a:lnTo>
                <a:lnTo>
                  <a:pt x="370420" y="188036"/>
                </a:lnTo>
                <a:lnTo>
                  <a:pt x="376174" y="229044"/>
                </a:lnTo>
                <a:lnTo>
                  <a:pt x="421513" y="262813"/>
                </a:lnTo>
                <a:lnTo>
                  <a:pt x="497687" y="265684"/>
                </a:lnTo>
                <a:lnTo>
                  <a:pt x="543496" y="265430"/>
                </a:lnTo>
                <a:lnTo>
                  <a:pt x="592683" y="256336"/>
                </a:lnTo>
                <a:lnTo>
                  <a:pt x="622122" y="213131"/>
                </a:lnTo>
                <a:lnTo>
                  <a:pt x="622160" y="212966"/>
                </a:lnTo>
                <a:lnTo>
                  <a:pt x="622795" y="210388"/>
                </a:lnTo>
                <a:lnTo>
                  <a:pt x="623824" y="190703"/>
                </a:lnTo>
                <a:lnTo>
                  <a:pt x="624154" y="1707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5">
            <a:extLst>
              <a:ext uri="{FF2B5EF4-FFF2-40B4-BE49-F238E27FC236}">
                <a16:creationId xmlns:a16="http://schemas.microsoft.com/office/drawing/2014/main" id="{E639F334-B031-4057-AE25-862B4B440C40}"/>
              </a:ext>
            </a:extLst>
          </p:cNvPr>
          <p:cNvSpPr/>
          <p:nvPr/>
        </p:nvSpPr>
        <p:spPr>
          <a:xfrm>
            <a:off x="17777635" y="1060147"/>
            <a:ext cx="242164" cy="1899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" name="object 6">
            <a:extLst>
              <a:ext uri="{FF2B5EF4-FFF2-40B4-BE49-F238E27FC236}">
                <a16:creationId xmlns:a16="http://schemas.microsoft.com/office/drawing/2014/main" id="{C658AB9C-CED5-4882-89CE-50978497E29E}"/>
              </a:ext>
            </a:extLst>
          </p:cNvPr>
          <p:cNvGrpSpPr/>
          <p:nvPr/>
        </p:nvGrpSpPr>
        <p:grpSpPr>
          <a:xfrm>
            <a:off x="16873138" y="984971"/>
            <a:ext cx="396875" cy="265430"/>
            <a:chOff x="16726690" y="1470238"/>
            <a:chExt cx="396875" cy="265430"/>
          </a:xfrm>
        </p:grpSpPr>
        <p:sp>
          <p:nvSpPr>
            <p:cNvPr id="24" name="object 7">
              <a:extLst>
                <a:ext uri="{FF2B5EF4-FFF2-40B4-BE49-F238E27FC236}">
                  <a16:creationId xmlns:a16="http://schemas.microsoft.com/office/drawing/2014/main" id="{031C34F5-84E5-431E-8C48-412D3824CFA2}"/>
                </a:ext>
              </a:extLst>
            </p:cNvPr>
            <p:cNvSpPr/>
            <p:nvPr/>
          </p:nvSpPr>
          <p:spPr>
            <a:xfrm>
              <a:off x="16904502" y="1505480"/>
              <a:ext cx="218612" cy="22981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8">
              <a:extLst>
                <a:ext uri="{FF2B5EF4-FFF2-40B4-BE49-F238E27FC236}">
                  <a16:creationId xmlns:a16="http://schemas.microsoft.com/office/drawing/2014/main" id="{3C927659-A70E-4B46-9C8D-95AC177D0B20}"/>
                </a:ext>
              </a:extLst>
            </p:cNvPr>
            <p:cNvSpPr/>
            <p:nvPr/>
          </p:nvSpPr>
          <p:spPr>
            <a:xfrm>
              <a:off x="16726690" y="1470238"/>
              <a:ext cx="166370" cy="262255"/>
            </a:xfrm>
            <a:custGeom>
              <a:avLst/>
              <a:gdLst/>
              <a:ahLst/>
              <a:cxnLst/>
              <a:rect l="l" t="t" r="r" b="b"/>
              <a:pathLst>
                <a:path w="166369" h="262255">
                  <a:moveTo>
                    <a:pt x="106977" y="0"/>
                  </a:moveTo>
                  <a:lnTo>
                    <a:pt x="65192" y="5961"/>
                  </a:lnTo>
                  <a:lnTo>
                    <a:pt x="33537" y="43894"/>
                  </a:lnTo>
                  <a:lnTo>
                    <a:pt x="30183" y="77359"/>
                  </a:lnTo>
                  <a:lnTo>
                    <a:pt x="22568" y="78343"/>
                  </a:lnTo>
                  <a:lnTo>
                    <a:pt x="7638" y="78526"/>
                  </a:lnTo>
                  <a:lnTo>
                    <a:pt x="172" y="80010"/>
                  </a:lnTo>
                  <a:lnTo>
                    <a:pt x="239" y="91267"/>
                  </a:lnTo>
                  <a:lnTo>
                    <a:pt x="0" y="102414"/>
                  </a:lnTo>
                  <a:lnTo>
                    <a:pt x="180" y="113469"/>
                  </a:lnTo>
                  <a:lnTo>
                    <a:pt x="1505" y="124449"/>
                  </a:lnTo>
                  <a:lnTo>
                    <a:pt x="8912" y="125357"/>
                  </a:lnTo>
                  <a:lnTo>
                    <a:pt x="16297" y="125305"/>
                  </a:lnTo>
                  <a:lnTo>
                    <a:pt x="23685" y="125468"/>
                  </a:lnTo>
                  <a:lnTo>
                    <a:pt x="31106" y="127023"/>
                  </a:lnTo>
                  <a:lnTo>
                    <a:pt x="31121" y="234545"/>
                  </a:lnTo>
                  <a:lnTo>
                    <a:pt x="30996" y="242954"/>
                  </a:lnTo>
                  <a:lnTo>
                    <a:pt x="31087" y="251298"/>
                  </a:lnTo>
                  <a:lnTo>
                    <a:pt x="31708" y="259531"/>
                  </a:lnTo>
                  <a:lnTo>
                    <a:pt x="46735" y="261123"/>
                  </a:lnTo>
                  <a:lnTo>
                    <a:pt x="65672" y="261652"/>
                  </a:lnTo>
                  <a:lnTo>
                    <a:pt x="84607" y="261113"/>
                  </a:lnTo>
                  <a:lnTo>
                    <a:pt x="99625" y="259504"/>
                  </a:lnTo>
                  <a:lnTo>
                    <a:pt x="99681" y="126411"/>
                  </a:lnTo>
                  <a:lnTo>
                    <a:pt x="116097" y="125296"/>
                  </a:lnTo>
                  <a:lnTo>
                    <a:pt x="148983" y="125371"/>
                  </a:lnTo>
                  <a:lnTo>
                    <a:pt x="165755" y="124256"/>
                  </a:lnTo>
                  <a:lnTo>
                    <a:pt x="165686" y="112712"/>
                  </a:lnTo>
                  <a:lnTo>
                    <a:pt x="165914" y="101339"/>
                  </a:lnTo>
                  <a:lnTo>
                    <a:pt x="165642" y="89958"/>
                  </a:lnTo>
                  <a:lnTo>
                    <a:pt x="164072" y="78390"/>
                  </a:lnTo>
                  <a:lnTo>
                    <a:pt x="125108" y="78378"/>
                  </a:lnTo>
                  <a:lnTo>
                    <a:pt x="116989" y="78533"/>
                  </a:lnTo>
                  <a:lnTo>
                    <a:pt x="108720" y="78275"/>
                  </a:lnTo>
                  <a:lnTo>
                    <a:pt x="100246" y="77078"/>
                  </a:lnTo>
                  <a:lnTo>
                    <a:pt x="100246" y="72697"/>
                  </a:lnTo>
                  <a:lnTo>
                    <a:pt x="99752" y="68532"/>
                  </a:lnTo>
                  <a:lnTo>
                    <a:pt x="150840" y="45901"/>
                  </a:lnTo>
                  <a:lnTo>
                    <a:pt x="162190" y="45417"/>
                  </a:lnTo>
                  <a:lnTo>
                    <a:pt x="162492" y="23279"/>
                  </a:lnTo>
                  <a:lnTo>
                    <a:pt x="162416" y="12939"/>
                  </a:lnTo>
                  <a:lnTo>
                    <a:pt x="162048" y="3088"/>
                  </a:lnTo>
                  <a:lnTo>
                    <a:pt x="160278" y="1420"/>
                  </a:lnTo>
                  <a:lnTo>
                    <a:pt x="159857" y="673"/>
                  </a:lnTo>
                  <a:lnTo>
                    <a:pt x="124462" y="117"/>
                  </a:lnTo>
                  <a:lnTo>
                    <a:pt x="1069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9">
            <a:extLst>
              <a:ext uri="{FF2B5EF4-FFF2-40B4-BE49-F238E27FC236}">
                <a16:creationId xmlns:a16="http://schemas.microsoft.com/office/drawing/2014/main" id="{BB5F5078-2143-4A3B-A155-36BE24EFC711}"/>
              </a:ext>
            </a:extLst>
          </p:cNvPr>
          <p:cNvSpPr/>
          <p:nvPr/>
        </p:nvSpPr>
        <p:spPr>
          <a:xfrm>
            <a:off x="18193848" y="986422"/>
            <a:ext cx="68580" cy="260350"/>
          </a:xfrm>
          <a:custGeom>
            <a:avLst/>
            <a:gdLst/>
            <a:ahLst/>
            <a:cxnLst/>
            <a:rect l="l" t="t" r="r" b="b"/>
            <a:pathLst>
              <a:path w="68580" h="260350">
                <a:moveTo>
                  <a:pt x="34421" y="0"/>
                </a:moveTo>
                <a:lnTo>
                  <a:pt x="1317" y="108"/>
                </a:lnTo>
                <a:lnTo>
                  <a:pt x="611" y="3767"/>
                </a:lnTo>
                <a:lnTo>
                  <a:pt x="0" y="5471"/>
                </a:lnTo>
                <a:lnTo>
                  <a:pt x="11" y="254393"/>
                </a:lnTo>
                <a:lnTo>
                  <a:pt x="1157" y="257076"/>
                </a:lnTo>
                <a:lnTo>
                  <a:pt x="1863" y="260193"/>
                </a:lnTo>
                <a:lnTo>
                  <a:pt x="43097" y="260197"/>
                </a:lnTo>
                <a:lnTo>
                  <a:pt x="51028" y="260338"/>
                </a:lnTo>
                <a:lnTo>
                  <a:pt x="58883" y="260202"/>
                </a:lnTo>
                <a:lnTo>
                  <a:pt x="66607" y="259412"/>
                </a:lnTo>
                <a:lnTo>
                  <a:pt x="67826" y="227365"/>
                </a:lnTo>
                <a:lnTo>
                  <a:pt x="68412" y="165349"/>
                </a:lnTo>
                <a:lnTo>
                  <a:pt x="68380" y="93510"/>
                </a:lnTo>
                <a:lnTo>
                  <a:pt x="67743" y="31995"/>
                </a:lnTo>
                <a:lnTo>
                  <a:pt x="66518" y="951"/>
                </a:lnTo>
                <a:lnTo>
                  <a:pt x="50554" y="109"/>
                </a:lnTo>
                <a:lnTo>
                  <a:pt x="3442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10">
            <a:extLst>
              <a:ext uri="{FF2B5EF4-FFF2-40B4-BE49-F238E27FC236}">
                <a16:creationId xmlns:a16="http://schemas.microsoft.com/office/drawing/2014/main" id="{D3CA36C9-C48A-4C99-B328-645531D4247E}"/>
              </a:ext>
            </a:extLst>
          </p:cNvPr>
          <p:cNvSpPr/>
          <p:nvPr/>
        </p:nvSpPr>
        <p:spPr>
          <a:xfrm>
            <a:off x="18068726" y="986481"/>
            <a:ext cx="67945" cy="260350"/>
          </a:xfrm>
          <a:custGeom>
            <a:avLst/>
            <a:gdLst/>
            <a:ahLst/>
            <a:cxnLst/>
            <a:rect l="l" t="t" r="r" b="b"/>
            <a:pathLst>
              <a:path w="67944" h="260350">
                <a:moveTo>
                  <a:pt x="32132" y="0"/>
                </a:moveTo>
                <a:lnTo>
                  <a:pt x="13713" y="685"/>
                </a:lnTo>
                <a:lnTo>
                  <a:pt x="0" y="2374"/>
                </a:lnTo>
                <a:lnTo>
                  <a:pt x="69" y="255388"/>
                </a:lnTo>
                <a:lnTo>
                  <a:pt x="1027" y="257017"/>
                </a:lnTo>
                <a:lnTo>
                  <a:pt x="1463" y="258472"/>
                </a:lnTo>
                <a:lnTo>
                  <a:pt x="18103" y="259920"/>
                </a:lnTo>
                <a:lnTo>
                  <a:pt x="37027" y="260250"/>
                </a:lnTo>
                <a:lnTo>
                  <a:pt x="54773" y="259494"/>
                </a:lnTo>
                <a:lnTo>
                  <a:pt x="67875" y="257685"/>
                </a:lnTo>
                <a:lnTo>
                  <a:pt x="67875" y="1759"/>
                </a:lnTo>
                <a:lnTo>
                  <a:pt x="51454" y="348"/>
                </a:lnTo>
                <a:lnTo>
                  <a:pt x="321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" name="object 11">
            <a:extLst>
              <a:ext uri="{FF2B5EF4-FFF2-40B4-BE49-F238E27FC236}">
                <a16:creationId xmlns:a16="http://schemas.microsoft.com/office/drawing/2014/main" id="{BCABFB6D-2C04-4DC8-971B-DD786D6031BE}"/>
              </a:ext>
            </a:extLst>
          </p:cNvPr>
          <p:cNvGrpSpPr/>
          <p:nvPr/>
        </p:nvGrpSpPr>
        <p:grpSpPr>
          <a:xfrm>
            <a:off x="17951517" y="452241"/>
            <a:ext cx="798195" cy="796290"/>
            <a:chOff x="17805069" y="937508"/>
            <a:chExt cx="798195" cy="796290"/>
          </a:xfrm>
        </p:grpSpPr>
        <p:sp>
          <p:nvSpPr>
            <p:cNvPr id="29" name="object 12">
              <a:extLst>
                <a:ext uri="{FF2B5EF4-FFF2-40B4-BE49-F238E27FC236}">
                  <a16:creationId xmlns:a16="http://schemas.microsoft.com/office/drawing/2014/main" id="{CC4B349D-BF44-4FA6-AB29-A9FA88F9C502}"/>
                </a:ext>
              </a:extLst>
            </p:cNvPr>
            <p:cNvSpPr/>
            <p:nvPr/>
          </p:nvSpPr>
          <p:spPr>
            <a:xfrm>
              <a:off x="17805069" y="937508"/>
              <a:ext cx="796377" cy="36797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3">
              <a:extLst>
                <a:ext uri="{FF2B5EF4-FFF2-40B4-BE49-F238E27FC236}">
                  <a16:creationId xmlns:a16="http://schemas.microsoft.com/office/drawing/2014/main" id="{CAAC3D2D-EFBA-47EE-91B4-042CDD02230B}"/>
                </a:ext>
              </a:extLst>
            </p:cNvPr>
            <p:cNvSpPr/>
            <p:nvPr/>
          </p:nvSpPr>
          <p:spPr>
            <a:xfrm>
              <a:off x="18226760" y="1305483"/>
              <a:ext cx="376188" cy="42802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C43CE2C-75B4-419F-8EAC-D8A0D6F570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6397" y="3975071"/>
            <a:ext cx="11730554" cy="5205868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267318EC-BA8D-4C38-9295-967A82C5D6E9}"/>
              </a:ext>
            </a:extLst>
          </p:cNvPr>
          <p:cNvSpPr txBox="1"/>
          <p:nvPr/>
        </p:nvSpPr>
        <p:spPr>
          <a:xfrm>
            <a:off x="15385494" y="4664075"/>
            <a:ext cx="20233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ИТ 1.5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DD746E0-B634-4E7D-8696-4C54E77BF1A6}"/>
              </a:ext>
            </a:extLst>
          </p:cNvPr>
          <p:cNvSpPr txBox="1"/>
          <p:nvPr/>
        </p:nvSpPr>
        <p:spPr>
          <a:xfrm>
            <a:off x="15375515" y="5654675"/>
            <a:ext cx="20649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solidFill>
                  <a:schemeClr val="bg1"/>
                </a:solidFill>
              </a:rPr>
              <a:t>ИБ 0.9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A66D3AC-67CD-4D8A-BC74-C6125841513B}"/>
              </a:ext>
            </a:extLst>
          </p:cNvPr>
          <p:cNvSpPr txBox="1"/>
          <p:nvPr/>
        </p:nvSpPr>
        <p:spPr>
          <a:xfrm>
            <a:off x="7462577" y="3902075"/>
            <a:ext cx="549850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4400" b="0" i="0">
                <a:solidFill>
                  <a:schemeClr val="bg1"/>
                </a:solidFill>
                <a:effectLst/>
                <a:latin typeface="ProximaNovaCond"/>
              </a:defRPr>
            </a:lvl1pPr>
          </a:lstStyle>
          <a:p>
            <a:r>
              <a:rPr lang="ru-RU" sz="6000" b="1" dirty="0">
                <a:solidFill>
                  <a:srgbClr val="FF0000"/>
                </a:solidFill>
              </a:rPr>
              <a:t>ЗП 60 426 руб.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8527051-B969-4B48-9622-A1FD83827B80}"/>
              </a:ext>
            </a:extLst>
          </p:cNvPr>
          <p:cNvSpPr txBox="1"/>
          <p:nvPr/>
        </p:nvSpPr>
        <p:spPr>
          <a:xfrm>
            <a:off x="14136411" y="7352913"/>
            <a:ext cx="54211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chemeClr val="bg1"/>
                </a:solidFill>
              </a:rPr>
              <a:t>В США  вакансий 50% больше чем соискателей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B7DADC2B-C67E-477B-9A9D-8520F6A652D1}"/>
              </a:ext>
            </a:extLst>
          </p:cNvPr>
          <p:cNvSpPr/>
          <p:nvPr/>
        </p:nvSpPr>
        <p:spPr>
          <a:xfrm>
            <a:off x="3346450" y="10745231"/>
            <a:ext cx="914400" cy="28728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2022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7DD04227-1083-6179-10A4-92E3C7492DBF}"/>
              </a:ext>
            </a:extLst>
          </p:cNvPr>
          <p:cNvSpPr/>
          <p:nvPr/>
        </p:nvSpPr>
        <p:spPr>
          <a:xfrm rot="10800000" flipV="1">
            <a:off x="1060450" y="10618819"/>
            <a:ext cx="3505200" cy="49618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Горно-Алтайск 2022</a:t>
            </a:r>
          </a:p>
        </p:txBody>
      </p:sp>
    </p:spTree>
    <p:extLst>
      <p:ext uri="{BB962C8B-B14F-4D97-AF65-F5344CB8AC3E}">
        <p14:creationId xmlns:p14="http://schemas.microsoft.com/office/powerpoint/2010/main" val="399351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2" grpId="0"/>
      <p:bldP spid="33" grpId="0"/>
      <p:bldP spid="36" grpId="0"/>
      <p:bldP spid="3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2069</TotalTime>
  <Words>402</Words>
  <Application>Microsoft Office PowerPoint</Application>
  <PresentationFormat>Произвольный</PresentationFormat>
  <Paragraphs>101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3" baseType="lpstr">
      <vt:lpstr>-apple-system</vt:lpstr>
      <vt:lpstr>Arial</vt:lpstr>
      <vt:lpstr>Arial Black</vt:lpstr>
      <vt:lpstr>Bookman Old Style</vt:lpstr>
      <vt:lpstr>Calibri</vt:lpstr>
      <vt:lpstr>Courier New</vt:lpstr>
      <vt:lpstr>Montserrat Light</vt:lpstr>
      <vt:lpstr>Montserrat SemiBold</vt:lpstr>
      <vt:lpstr>Open Sans</vt:lpstr>
      <vt:lpstr>ProximaNovaCond</vt:lpstr>
      <vt:lpstr>Office Theme</vt:lpstr>
      <vt:lpstr>Информационная безопасность без купюр</vt:lpstr>
      <vt:lpstr>Ключевые аспекты</vt:lpstr>
      <vt:lpstr>Проекты по построению центров мониторинга </vt:lpstr>
      <vt:lpstr>Мониторинг ИБ на зимней универсиаде 2019</vt:lpstr>
      <vt:lpstr>Проект по организации безопасного удаленного рабочего места сотрудника в период пандемии </vt:lpstr>
      <vt:lpstr>Презентация PowerPoint</vt:lpstr>
      <vt:lpstr>Презентация PowerPoint</vt:lpstr>
      <vt:lpstr>Техническое оснащение  собственного центра мониторинга</vt:lpstr>
      <vt:lpstr>Презентация PowerPoint</vt:lpstr>
      <vt:lpstr>Уход иностранных компаний</vt:lpstr>
      <vt:lpstr>Экстренные шаги для безопасности бизнеса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Softmall_presentation_work01.cdr</dc:title>
  <dc:creator>Valentin</dc:creator>
  <cp:lastModifiedBy>Антон Землянухин</cp:lastModifiedBy>
  <cp:revision>115</cp:revision>
  <dcterms:created xsi:type="dcterms:W3CDTF">2020-09-11T08:38:14Z</dcterms:created>
  <dcterms:modified xsi:type="dcterms:W3CDTF">2022-07-25T04:39:20Z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2020-09-11T00:00:00Z</vt:filetime>
  </property>
  <property fmtid="{D5CDD505-2E9C-101B-9397-08002B2CF9AE}" pid="3" name="Creator">
    <vt:lpwstr>CorelDRAW 2018</vt:lpwstr>
  </property>
  <property fmtid="{D5CDD505-2E9C-101B-9397-08002B2CF9AE}" pid="4" name="LastSaved">
    <vt:filetime>2020-09-11T00:00:00Z</vt:filetime>
  </property>
</Properties>
</file>