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6"/>
  </p:notesMasterIdLst>
  <p:sldIdLst>
    <p:sldId id="256" r:id="rId2"/>
    <p:sldId id="289" r:id="rId3"/>
    <p:sldId id="288" r:id="rId4"/>
    <p:sldId id="258" r:id="rId5"/>
    <p:sldId id="272" r:id="rId6"/>
    <p:sldId id="264" r:id="rId7"/>
    <p:sldId id="257" r:id="rId8"/>
    <p:sldId id="271" r:id="rId9"/>
    <p:sldId id="273" r:id="rId10"/>
    <p:sldId id="276" r:id="rId11"/>
    <p:sldId id="277" r:id="rId12"/>
    <p:sldId id="278" r:id="rId13"/>
    <p:sldId id="279" r:id="rId14"/>
    <p:sldId id="275" r:id="rId15"/>
    <p:sldId id="285" r:id="rId16"/>
    <p:sldId id="281" r:id="rId17"/>
    <p:sldId id="282" r:id="rId18"/>
    <p:sldId id="283" r:id="rId19"/>
    <p:sldId id="284" r:id="rId20"/>
    <p:sldId id="286" r:id="rId21"/>
    <p:sldId id="265" r:id="rId22"/>
    <p:sldId id="287" r:id="rId23"/>
    <p:sldId id="269" r:id="rId24"/>
    <p:sldId id="290"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937" autoAdjust="0"/>
  </p:normalViewPr>
  <p:slideViewPr>
    <p:cSldViewPr>
      <p:cViewPr varScale="1">
        <p:scale>
          <a:sx n="86" d="100"/>
          <a:sy n="86" d="100"/>
        </p:scale>
        <p:origin x="-86" y="-30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581960-826D-4BC8-A401-B1B675C9E7D8}" type="datetimeFigureOut">
              <a:rPr lang="ru-RU" smtClean="0"/>
              <a:pPr/>
              <a:t>24.01.2020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9A35B1-903D-4E7C-A937-FDDDF09B6AC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С 01.06.2020</a:t>
            </a:r>
            <a:endParaRPr lang="ru-RU" dirty="0"/>
          </a:p>
        </p:txBody>
      </p:sp>
      <p:sp>
        <p:nvSpPr>
          <p:cNvPr id="4" name="Номер слайда 3"/>
          <p:cNvSpPr>
            <a:spLocks noGrp="1"/>
          </p:cNvSpPr>
          <p:nvPr>
            <p:ph type="sldNum" sz="quarter" idx="10"/>
          </p:nvPr>
        </p:nvSpPr>
        <p:spPr/>
        <p:txBody>
          <a:bodyPr/>
          <a:lstStyle/>
          <a:p>
            <a:fld id="{CA9A35B1-903D-4E7C-A937-FDDDF09B6ACC}" type="slidenum">
              <a:rPr lang="ru-RU" smtClean="0"/>
              <a:pPr/>
              <a:t>21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9ECB170-6C61-41D7-8994-E4AAB88BF52A}" type="datetimeFigureOut">
              <a:rPr lang="ru-RU" smtClean="0"/>
              <a:pPr/>
              <a:t>24.01.2020</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54840F9D-CA4E-4234-A54C-7A9EA4B8E4D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9ECB170-6C61-41D7-8994-E4AAB88BF52A}" type="datetimeFigureOut">
              <a:rPr lang="ru-RU" smtClean="0"/>
              <a:pPr/>
              <a:t>24.01.2020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840F9D-CA4E-4234-A54C-7A9EA4B8E4D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9ECB170-6C61-41D7-8994-E4AAB88BF52A}" type="datetimeFigureOut">
              <a:rPr lang="ru-RU" smtClean="0"/>
              <a:pPr/>
              <a:t>24.01.2020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840F9D-CA4E-4234-A54C-7A9EA4B8E4D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9ECB170-6C61-41D7-8994-E4AAB88BF52A}" type="datetimeFigureOut">
              <a:rPr lang="ru-RU" smtClean="0"/>
              <a:pPr/>
              <a:t>24.01.2020</a:t>
            </a:fld>
            <a:endParaRPr lang="ru-RU"/>
          </a:p>
        </p:txBody>
      </p:sp>
      <p:sp>
        <p:nvSpPr>
          <p:cNvPr id="9" name="Номер слайда 8"/>
          <p:cNvSpPr>
            <a:spLocks noGrp="1"/>
          </p:cNvSpPr>
          <p:nvPr>
            <p:ph type="sldNum" sz="quarter" idx="15"/>
          </p:nvPr>
        </p:nvSpPr>
        <p:spPr/>
        <p:txBody>
          <a:bodyPr rtlCol="0"/>
          <a:lstStyle/>
          <a:p>
            <a:fld id="{54840F9D-CA4E-4234-A54C-7A9EA4B8E4DB}"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9ECB170-6C61-41D7-8994-E4AAB88BF52A}" type="datetimeFigureOut">
              <a:rPr lang="ru-RU" smtClean="0"/>
              <a:pPr/>
              <a:t>24.01.2020</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54840F9D-CA4E-4234-A54C-7A9EA4B8E4D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9ECB170-6C61-41D7-8994-E4AAB88BF52A}" type="datetimeFigureOut">
              <a:rPr lang="ru-RU" smtClean="0"/>
              <a:pPr/>
              <a:t>24.01.2020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4840F9D-CA4E-4234-A54C-7A9EA4B8E4DB}"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9ECB170-6C61-41D7-8994-E4AAB88BF52A}" type="datetimeFigureOut">
              <a:rPr lang="ru-RU" smtClean="0"/>
              <a:pPr/>
              <a:t>24.01.2020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4840F9D-CA4E-4234-A54C-7A9EA4B8E4DB}"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9ECB170-6C61-41D7-8994-E4AAB88BF52A}" type="datetimeFigureOut">
              <a:rPr lang="ru-RU" smtClean="0"/>
              <a:pPr/>
              <a:t>24.01.2020</a:t>
            </a:fld>
            <a:endParaRPr lang="ru-RU"/>
          </a:p>
        </p:txBody>
      </p:sp>
      <p:sp>
        <p:nvSpPr>
          <p:cNvPr id="7" name="Номер слайда 6"/>
          <p:cNvSpPr>
            <a:spLocks noGrp="1"/>
          </p:cNvSpPr>
          <p:nvPr>
            <p:ph type="sldNum" sz="quarter" idx="11"/>
          </p:nvPr>
        </p:nvSpPr>
        <p:spPr/>
        <p:txBody>
          <a:bodyPr rtlCol="0"/>
          <a:lstStyle/>
          <a:p>
            <a:fld id="{54840F9D-CA4E-4234-A54C-7A9EA4B8E4DB}"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9ECB170-6C61-41D7-8994-E4AAB88BF52A}" type="datetimeFigureOut">
              <a:rPr lang="ru-RU" smtClean="0"/>
              <a:pPr/>
              <a:t>24.01.2020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4840F9D-CA4E-4234-A54C-7A9EA4B8E4D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9ECB170-6C61-41D7-8994-E4AAB88BF52A}" type="datetimeFigureOut">
              <a:rPr lang="ru-RU" smtClean="0"/>
              <a:pPr/>
              <a:t>24.01.2020</a:t>
            </a:fld>
            <a:endParaRPr lang="ru-RU"/>
          </a:p>
        </p:txBody>
      </p:sp>
      <p:sp>
        <p:nvSpPr>
          <p:cNvPr id="22" name="Номер слайда 21"/>
          <p:cNvSpPr>
            <a:spLocks noGrp="1"/>
          </p:cNvSpPr>
          <p:nvPr>
            <p:ph type="sldNum" sz="quarter" idx="15"/>
          </p:nvPr>
        </p:nvSpPr>
        <p:spPr/>
        <p:txBody>
          <a:bodyPr rtlCol="0"/>
          <a:lstStyle/>
          <a:p>
            <a:fld id="{54840F9D-CA4E-4234-A54C-7A9EA4B8E4DB}"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9ECB170-6C61-41D7-8994-E4AAB88BF52A}" type="datetimeFigureOut">
              <a:rPr lang="ru-RU" smtClean="0"/>
              <a:pPr/>
              <a:t>24.01.2020</a:t>
            </a:fld>
            <a:endParaRPr lang="ru-RU"/>
          </a:p>
        </p:txBody>
      </p:sp>
      <p:sp>
        <p:nvSpPr>
          <p:cNvPr id="18" name="Номер слайда 17"/>
          <p:cNvSpPr>
            <a:spLocks noGrp="1"/>
          </p:cNvSpPr>
          <p:nvPr>
            <p:ph type="sldNum" sz="quarter" idx="11"/>
          </p:nvPr>
        </p:nvSpPr>
        <p:spPr/>
        <p:txBody>
          <a:bodyPr rtlCol="0"/>
          <a:lstStyle/>
          <a:p>
            <a:fld id="{54840F9D-CA4E-4234-A54C-7A9EA4B8E4DB}"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9ECB170-6C61-41D7-8994-E4AAB88BF52A}" type="datetimeFigureOut">
              <a:rPr lang="ru-RU" smtClean="0"/>
              <a:pPr/>
              <a:t>24.01.2020</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4840F9D-CA4E-4234-A54C-7A9EA4B8E4D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consultant.ru/document/cons_doc_LAW_163703/8bc2205a43543b0f63111b6650926d53a07f9f3e/" TargetMode="External"/><Relationship Id="rId7" Type="http://schemas.openxmlformats.org/officeDocument/2006/relationships/hyperlink" Target="http://www.consultant.ru/document/cons_doc_LAW_163703/cd7744fe7651528cbe8b6ff57cbdb0ad7dc6ddc4/" TargetMode="External"/><Relationship Id="rId2" Type="http://schemas.openxmlformats.org/officeDocument/2006/relationships/hyperlink" Target="http://www.consultant.ru/document/cons_doc_LAW_163703/058ef1b74421fa23fe6b52c4dcccd3d772074a76/" TargetMode="External"/><Relationship Id="rId1" Type="http://schemas.openxmlformats.org/officeDocument/2006/relationships/slideLayout" Target="../slideLayouts/slideLayout7.xml"/><Relationship Id="rId6" Type="http://schemas.openxmlformats.org/officeDocument/2006/relationships/hyperlink" Target="http://www.consultant.ru/document/cons_doc_LAW_163703/283fab202aa1e5f7d24eaf9346a41475cf2df54a/" TargetMode="External"/><Relationship Id="rId5" Type="http://schemas.openxmlformats.org/officeDocument/2006/relationships/hyperlink" Target="http://www.consultant.ru/document/cons_doc_LAW_163703/da00c5b5b16425363746648aaa5a2bbefdfe132f/" TargetMode="External"/><Relationship Id="rId4" Type="http://schemas.openxmlformats.org/officeDocument/2006/relationships/hyperlink" Target="http://www.consultant.ru/document/cons_doc_LAW_163703/97a25838b32ac51eae3ac7ee31ff2b5775511dd9/"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285984" y="1643050"/>
            <a:ext cx="6215106" cy="2945922"/>
          </a:xfrm>
        </p:spPr>
        <p:txBody>
          <a:bodyPr>
            <a:noAutofit/>
          </a:bodyPr>
          <a:lstStyle/>
          <a:p>
            <a:r>
              <a:rPr lang="ru-RU" sz="3200" dirty="0" smtClean="0"/>
              <a:t> </a:t>
            </a:r>
            <a:r>
              <a:rPr lang="ru-RU" sz="3200" i="1" dirty="0" smtClean="0"/>
              <a:t>Декларирование соответствия пищевой продукции в рамках Евразийского экономического (таможенного) союза</a:t>
            </a:r>
            <a:endParaRPr lang="ru-RU" sz="3200" b="1" dirty="0">
              <a:solidFill>
                <a:srgbClr val="C00000"/>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Номер слайда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D4EDB829-3630-4F4F-BB92-5DA7AD538BD2}" type="slidenum">
              <a:rPr lang="ru-RU" altLang="ru-RU" sz="1400"/>
              <a:pPr/>
              <a:t>10</a:t>
            </a:fld>
            <a:endParaRPr lang="ru-RU" altLang="ru-RU" sz="1400"/>
          </a:p>
        </p:txBody>
      </p:sp>
      <p:graphicFrame>
        <p:nvGraphicFramePr>
          <p:cNvPr id="6" name="Содержимое 5"/>
          <p:cNvGraphicFramePr>
            <a:graphicFrameLocks noGrp="1"/>
          </p:cNvGraphicFramePr>
          <p:nvPr>
            <p:ph idx="4294967295"/>
          </p:nvPr>
        </p:nvGraphicFramePr>
        <p:xfrm>
          <a:off x="214282" y="103163"/>
          <a:ext cx="8786874" cy="6754837"/>
        </p:xfrm>
        <a:graphic>
          <a:graphicData uri="http://schemas.openxmlformats.org/drawingml/2006/table">
            <a:tbl>
              <a:tblPr/>
              <a:tblGrid>
                <a:gridCol w="2480461"/>
                <a:gridCol w="1912975"/>
                <a:gridCol w="2196719"/>
                <a:gridCol w="2196719"/>
              </a:tblGrid>
              <a:tr h="781904">
                <a:tc>
                  <a:txBody>
                    <a:bodyPr/>
                    <a:lstStyle/>
                    <a:p>
                      <a:pPr marL="287338"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FFFF"/>
                          </a:solidFill>
                          <a:effectLst/>
                          <a:latin typeface="Times New Roman" pitchFamily="18" charset="0"/>
                          <a:cs typeface="Times New Roman" pitchFamily="18" charset="0"/>
                        </a:rPr>
                        <a:t>Уровень системы кодирования</a:t>
                      </a:r>
                    </a:p>
                  </a:txBody>
                  <a:tcPr marL="25400" marR="254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FFFF"/>
                          </a:solidFill>
                          <a:effectLst/>
                          <a:latin typeface="Times New Roman" pitchFamily="18" charset="0"/>
                          <a:cs typeface="Times New Roman" pitchFamily="18" charset="0"/>
                        </a:rPr>
                        <a:t>Длина кода</a:t>
                      </a:r>
                    </a:p>
                  </a:txBody>
                  <a:tcPr marL="25400" marR="254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277813"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FFFF"/>
                          </a:solidFill>
                          <a:effectLst/>
                          <a:latin typeface="Times New Roman" pitchFamily="18" charset="0"/>
                          <a:cs typeface="Times New Roman" pitchFamily="18" charset="0"/>
                        </a:rPr>
                        <a:t>Правовая база</a:t>
                      </a:r>
                    </a:p>
                  </a:txBody>
                  <a:tcPr marL="25400" marR="254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rgbClr val="FFFFFF"/>
                          </a:solidFill>
                          <a:effectLst/>
                          <a:latin typeface="Times New Roman" pitchFamily="18" charset="0"/>
                          <a:cs typeface="Times New Roman" pitchFamily="18" charset="0"/>
                        </a:rPr>
                        <a:t>   Страны, применяющие номенклатуру</a:t>
                      </a:r>
                    </a:p>
                  </a:txBody>
                  <a:tcPr marL="25400" marR="254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93828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Times New Roman" pitchFamily="18" charset="0"/>
                          <a:cs typeface="Times New Roman" pitchFamily="18" charset="0"/>
                        </a:rPr>
                        <a:t>ГС</a:t>
                      </a: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  Гармонизированная  система описания и кодирования товаров</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знаков</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175" marR="0" lvl="0" indent="-3175"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000000"/>
                        </a:solidFill>
                        <a:effectLst/>
                        <a:latin typeface="Times New Roman" pitchFamily="18" charset="0"/>
                        <a:cs typeface="Times New Roman" pitchFamily="18" charset="0"/>
                      </a:endParaRPr>
                    </a:p>
                    <a:p>
                      <a:pPr marL="3175" marR="0" lvl="0" indent="-3175"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Международная конвенция о ГС</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Более 170 стран</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828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Times New Roman" pitchFamily="18" charset="0"/>
                          <a:cs typeface="Times New Roman" pitchFamily="18" charset="0"/>
                        </a:rPr>
                        <a:t> КН ЕС</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Комбинированая номенклатура  ЕС</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8</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знаков</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608013"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Courier New" pitchFamily="49" charset="0"/>
                          <a:ea typeface="Times New Roman" pitchFamily="18" charset="0"/>
                          <a:cs typeface="Courier New" pitchFamily="49" charset="0"/>
                        </a:rPr>
                        <a:t>-</a:t>
                      </a:r>
                      <a:endParaRPr kumimoji="0" lang="ru-RU" sz="1800" b="0" i="0" u="none" strike="noStrike" cap="none" normalizeH="0" baseline="0" smtClean="0">
                        <a:ln>
                          <a:noFill/>
                        </a:ln>
                        <a:solidFill>
                          <a:srgbClr val="000000"/>
                        </a:solidFill>
                        <a:effectLst/>
                        <a:latin typeface="Times New Roman" pitchFamily="18" charset="0"/>
                        <a:ea typeface="Times New Roman" pitchFamily="18" charset="0"/>
                        <a:cs typeface="Courier New" pitchFamily="49"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Страны ЕС, СНГ</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11823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Corbel" pitchFamily="34" charset="0"/>
                        <a:ea typeface="Times New Roman" pitchFamily="18" charset="0"/>
                        <a:cs typeface="Corbe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000000"/>
                          </a:solidFill>
                          <a:effectLst/>
                          <a:latin typeface="Corbel" pitchFamily="34" charset="0"/>
                          <a:ea typeface="Times New Roman" pitchFamily="18" charset="0"/>
                          <a:cs typeface="Corbel" pitchFamily="34" charset="0"/>
                        </a:rPr>
                        <a:t>ТН  В</a:t>
                      </a:r>
                      <a:r>
                        <a:rPr kumimoji="0" lang="ru-RU" sz="1800" b="1" i="0" u="none" strike="noStrike" cap="none" normalizeH="0" baseline="0" smtClean="0">
                          <a:ln>
                            <a:noFill/>
                          </a:ln>
                          <a:solidFill>
                            <a:srgbClr val="000000"/>
                          </a:solidFill>
                          <a:effectLst/>
                          <a:latin typeface="Times New Roman" pitchFamily="18" charset="0"/>
                          <a:ea typeface="Times New Roman" pitchFamily="18" charset="0"/>
                          <a:cs typeface="Corbel" pitchFamily="34" charset="0"/>
                        </a:rPr>
                        <a:t>ЭД СНГ</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9</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знаков</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Соглашение о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ТН ВЭД СНГ</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7938" marR="0" lvl="0" indent="-7938"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000000"/>
                        </a:solidFill>
                        <a:effectLst/>
                        <a:latin typeface="Times New Roman" pitchFamily="18" charset="0"/>
                        <a:cs typeface="Times New Roman" pitchFamily="18" charset="0"/>
                      </a:endParaRPr>
                    </a:p>
                    <a:p>
                      <a:pPr marL="7938" marR="0" lvl="0" indent="-7938" algn="ctr" defTabSz="914400" rtl="0" eaLnBrk="1" fontAlgn="base" latinLnBrk="0" hangingPunct="1">
                        <a:lnSpc>
                          <a:spcPts val="16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Азербайджан, Беларусь, Грузия, Казахстан, </a:t>
                      </a:r>
                      <a:r>
                        <a:rPr kumimoji="0" lang="ru-RU" sz="1800" b="0" i="0" u="none" strike="noStrike" cap="none" normalizeH="0" baseline="0" dirty="0" err="1" smtClean="0">
                          <a:ln>
                            <a:noFill/>
                          </a:ln>
                          <a:solidFill>
                            <a:srgbClr val="000000"/>
                          </a:solidFill>
                          <a:effectLst/>
                          <a:latin typeface="Times New Roman" pitchFamily="18" charset="0"/>
                          <a:cs typeface="Times New Roman" pitchFamily="18" charset="0"/>
                        </a:rPr>
                        <a:t>Кыргызская</a:t>
                      </a: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 Республика, Молдова, РФ, Таджикистан, </a:t>
                      </a:r>
                      <a:r>
                        <a:rPr kumimoji="0" lang="ru-RU" sz="1800" b="0" i="0" u="none" strike="noStrike" cap="none" normalizeH="0" baseline="0" dirty="0" err="1" smtClean="0">
                          <a:ln>
                            <a:noFill/>
                          </a:ln>
                          <a:solidFill>
                            <a:srgbClr val="000000"/>
                          </a:solidFill>
                          <a:effectLst/>
                          <a:latin typeface="Times New Roman" pitchFamily="18" charset="0"/>
                          <a:cs typeface="Times New Roman" pitchFamily="18" charset="0"/>
                        </a:rPr>
                        <a:t>Туркменитан</a:t>
                      </a: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 Узбекистан, Украина</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9823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Times New Roman" pitchFamily="18" charset="0"/>
                          <a:cs typeface="Times New Roman" pitchFamily="18" charset="0"/>
                        </a:rPr>
                        <a:t>ТН  ВЭД  (России)ТС</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10 знаков</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Times New Roman" pitchFamily="18" charset="0"/>
                          <a:cs typeface="Times New Roman" pitchFamily="18" charset="0"/>
                        </a:rPr>
                        <a:t>Соглашение о едином таможенно-тарифном регулировании (25.01.08.)</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3175"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Беларусь, Казахстан, Россия </a:t>
                      </a:r>
                    </a:p>
                    <a:p>
                      <a:pPr marL="0" marR="0" lvl="0" indent="3175"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110516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Times New Roman" pitchFamily="18" charset="0"/>
                          <a:cs typeface="Times New Roman" pitchFamily="18" charset="0"/>
                        </a:rPr>
                        <a:t>ТН ВЭД ЕАЭС</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10 знаков</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cs typeface="Times New Roman" pitchFamily="18" charset="0"/>
                        </a:rPr>
                        <a:t>Договор о создании ЕАЭС</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cs typeface="Times New Roman" pitchFamily="18" charset="0"/>
                        </a:rPr>
                        <a:t>(23.12.14)</a:t>
                      </a: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3175" algn="ctr" defTabSz="914400" rtl="0" eaLnBrk="1" fontAlgn="base" latinLnBrk="0" hangingPunct="1">
                        <a:lnSpc>
                          <a:spcPct val="100000"/>
                        </a:lnSpc>
                        <a:spcBef>
                          <a:spcPct val="0"/>
                        </a:spcBef>
                        <a:spcAft>
                          <a:spcPct val="0"/>
                        </a:spcAft>
                        <a:buClrTx/>
                        <a:buSzTx/>
                        <a:buFontTx/>
                        <a:buNone/>
                        <a:tabLst/>
                        <a:defRPr/>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Беларусь, Казахстан, Россия, Армения, Киргизия </a:t>
                      </a:r>
                    </a:p>
                    <a:p>
                      <a:pPr marL="0" marR="0" lvl="0" indent="3175"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7208" name="Номер слайда 3"/>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r" eaLnBrk="1" hangingPunct="1"/>
            <a:fld id="{23395F0E-DCBE-472D-9919-FED07B83B893}" type="slidenum">
              <a:rPr lang="ru-RU" altLang="ru-RU" sz="1200">
                <a:solidFill>
                  <a:srgbClr val="898989"/>
                </a:solidFill>
                <a:latin typeface="Trebuchet MS" pitchFamily="34" charset="0"/>
              </a:rPr>
              <a:pPr algn="r" eaLnBrk="1" hangingPunct="1"/>
              <a:t>10</a:t>
            </a:fld>
            <a:endParaRPr lang="ru-RU" altLang="ru-RU" sz="1200">
              <a:solidFill>
                <a:srgbClr val="898989"/>
              </a:solidFill>
              <a:latin typeface="Trebuchet MS"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Заголовок 1"/>
          <p:cNvSpPr>
            <a:spLocks noGrp="1"/>
          </p:cNvSpPr>
          <p:nvPr>
            <p:ph type="title" idx="4294967295"/>
          </p:nvPr>
        </p:nvSpPr>
        <p:spPr>
          <a:xfrm>
            <a:off x="357158" y="0"/>
            <a:ext cx="8501122" cy="714356"/>
          </a:xfrm>
        </p:spPr>
        <p:txBody>
          <a:bodyPr>
            <a:normAutofit/>
          </a:bodyPr>
          <a:lstStyle/>
          <a:p>
            <a:pPr marL="320040" indent="-320040" eaLnBrk="1" fontAlgn="auto" hangingPunct="1">
              <a:spcAft>
                <a:spcPts val="0"/>
              </a:spcAft>
              <a:buClr>
                <a:schemeClr val="accent6">
                  <a:lumMod val="75000"/>
                </a:schemeClr>
              </a:buClr>
              <a:defRPr/>
            </a:pPr>
            <a:r>
              <a:rPr lang="ru-RU" altLang="ru-RU" sz="3200" dirty="0" smtClean="0">
                <a:solidFill>
                  <a:srgbClr val="632523"/>
                </a:solidFill>
              </a:rPr>
              <a:t>Классификационная система</a:t>
            </a:r>
          </a:p>
        </p:txBody>
      </p:sp>
      <p:sp>
        <p:nvSpPr>
          <p:cNvPr id="12292" name="Содержимое 2"/>
          <p:cNvSpPr>
            <a:spLocks noGrp="1"/>
          </p:cNvSpPr>
          <p:nvPr>
            <p:ph idx="4294967295"/>
          </p:nvPr>
        </p:nvSpPr>
        <p:spPr>
          <a:xfrm>
            <a:off x="4788025" y="1214438"/>
            <a:ext cx="4355976" cy="1350466"/>
          </a:xfrm>
        </p:spPr>
        <p:txBody>
          <a:bodyPr>
            <a:normAutofit/>
          </a:bodyPr>
          <a:lstStyle/>
          <a:p>
            <a:pPr eaLnBrk="1" hangingPunct="1"/>
            <a:r>
              <a:rPr lang="ru-RU" altLang="ru-RU" dirty="0" smtClean="0"/>
              <a:t>7 уровней классификации товара</a:t>
            </a:r>
          </a:p>
          <a:p>
            <a:pPr eaLnBrk="1" hangingPunct="1">
              <a:buFontTx/>
              <a:buNone/>
            </a:pPr>
            <a:r>
              <a:rPr lang="ru-RU" altLang="ru-RU" dirty="0" smtClean="0"/>
              <a:t>    по ТН ВЭД:</a:t>
            </a:r>
          </a:p>
          <a:p>
            <a:pPr eaLnBrk="1" hangingPunct="1">
              <a:buFontTx/>
              <a:buNone/>
            </a:pPr>
            <a:endParaRPr lang="ru-RU" altLang="ru-RU" dirty="0" smtClean="0"/>
          </a:p>
        </p:txBody>
      </p:sp>
      <p:sp>
        <p:nvSpPr>
          <p:cNvPr id="12293" name="Номер слайда 3"/>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r" eaLnBrk="1" hangingPunct="1"/>
            <a:fld id="{AF267305-1B96-46ED-A6C4-201A494E9701}" type="slidenum">
              <a:rPr lang="ru-RU" altLang="ru-RU" sz="1200">
                <a:solidFill>
                  <a:srgbClr val="898989"/>
                </a:solidFill>
                <a:latin typeface="Trebuchet MS" pitchFamily="34" charset="0"/>
              </a:rPr>
              <a:pPr algn="r" eaLnBrk="1" hangingPunct="1"/>
              <a:t>11</a:t>
            </a:fld>
            <a:endParaRPr lang="ru-RU" altLang="ru-RU" sz="1200">
              <a:solidFill>
                <a:srgbClr val="898989"/>
              </a:solidFill>
              <a:latin typeface="Trebuchet MS" pitchFamily="34" charset="0"/>
            </a:endParaRPr>
          </a:p>
        </p:txBody>
      </p:sp>
      <p:sp>
        <p:nvSpPr>
          <p:cNvPr id="5" name="TextBox 4"/>
          <p:cNvSpPr txBox="1"/>
          <p:nvPr/>
        </p:nvSpPr>
        <p:spPr>
          <a:xfrm>
            <a:off x="1000125" y="1071563"/>
            <a:ext cx="2071688" cy="523875"/>
          </a:xfrm>
          <a:prstGeom prst="rect">
            <a:avLst/>
          </a:prstGeom>
          <a:solidFill>
            <a:schemeClr val="accent6"/>
          </a:solidFill>
        </p:spPr>
        <p:txBody>
          <a:bodyPr>
            <a:spAutoFit/>
          </a:bodyPr>
          <a:lstStyle/>
          <a:p>
            <a:pPr eaLnBrk="1" fontAlgn="auto" hangingPunct="1">
              <a:spcBef>
                <a:spcPts val="0"/>
              </a:spcBef>
              <a:spcAft>
                <a:spcPts val="0"/>
              </a:spcAft>
              <a:defRPr/>
            </a:pPr>
            <a:r>
              <a:rPr lang="ru-RU" sz="2800" dirty="0">
                <a:solidFill>
                  <a:srgbClr val="FFFF00"/>
                </a:solidFill>
                <a:latin typeface="+mn-lt"/>
              </a:rPr>
              <a:t>1.Раздел</a:t>
            </a:r>
          </a:p>
        </p:txBody>
      </p:sp>
      <p:sp>
        <p:nvSpPr>
          <p:cNvPr id="6" name="TextBox 5"/>
          <p:cNvSpPr txBox="1"/>
          <p:nvPr/>
        </p:nvSpPr>
        <p:spPr>
          <a:xfrm>
            <a:off x="1000125" y="1857375"/>
            <a:ext cx="1643063" cy="523875"/>
          </a:xfrm>
          <a:prstGeom prst="rect">
            <a:avLst/>
          </a:prstGeom>
          <a:solidFill>
            <a:schemeClr val="accent6"/>
          </a:solidFill>
        </p:spPr>
        <p:txBody>
          <a:bodyPr wrap="none">
            <a:spAutoFit/>
          </a:bodyPr>
          <a:lstStyle/>
          <a:p>
            <a:pPr eaLnBrk="1" fontAlgn="auto" hangingPunct="1">
              <a:spcBef>
                <a:spcPts val="0"/>
              </a:spcBef>
              <a:spcAft>
                <a:spcPts val="0"/>
              </a:spcAft>
              <a:defRPr/>
            </a:pPr>
            <a:r>
              <a:rPr lang="ru-RU" sz="2800" dirty="0">
                <a:solidFill>
                  <a:srgbClr val="FFFF00"/>
                </a:solidFill>
                <a:latin typeface="+mn-lt"/>
              </a:rPr>
              <a:t>2.Группа</a:t>
            </a:r>
          </a:p>
        </p:txBody>
      </p:sp>
      <p:sp>
        <p:nvSpPr>
          <p:cNvPr id="7" name="TextBox 6"/>
          <p:cNvSpPr txBox="1"/>
          <p:nvPr/>
        </p:nvSpPr>
        <p:spPr>
          <a:xfrm>
            <a:off x="1000125" y="2643188"/>
            <a:ext cx="2241550" cy="523875"/>
          </a:xfrm>
          <a:prstGeom prst="rect">
            <a:avLst/>
          </a:prstGeom>
          <a:solidFill>
            <a:schemeClr val="accent6"/>
          </a:solidFill>
        </p:spPr>
        <p:txBody>
          <a:bodyPr wrap="none">
            <a:spAutoFit/>
          </a:bodyPr>
          <a:lstStyle/>
          <a:p>
            <a:pPr eaLnBrk="1" fontAlgn="auto" hangingPunct="1">
              <a:spcBef>
                <a:spcPts val="0"/>
              </a:spcBef>
              <a:spcAft>
                <a:spcPts val="0"/>
              </a:spcAft>
              <a:defRPr/>
            </a:pPr>
            <a:r>
              <a:rPr lang="ru-RU" sz="2800" dirty="0">
                <a:solidFill>
                  <a:srgbClr val="FFFF00"/>
                </a:solidFill>
                <a:latin typeface="+mn-lt"/>
              </a:rPr>
              <a:t>3.Подгруппа</a:t>
            </a:r>
          </a:p>
        </p:txBody>
      </p:sp>
      <p:sp>
        <p:nvSpPr>
          <p:cNvPr id="8" name="TextBox 7"/>
          <p:cNvSpPr txBox="1"/>
          <p:nvPr/>
        </p:nvSpPr>
        <p:spPr>
          <a:xfrm>
            <a:off x="1000125" y="3500438"/>
            <a:ext cx="3516313" cy="523875"/>
          </a:xfrm>
          <a:prstGeom prst="rect">
            <a:avLst/>
          </a:prstGeom>
          <a:solidFill>
            <a:schemeClr val="accent6"/>
          </a:solidFill>
        </p:spPr>
        <p:txBody>
          <a:bodyPr wrap="none">
            <a:spAutoFit/>
          </a:bodyPr>
          <a:lstStyle/>
          <a:p>
            <a:pPr eaLnBrk="1" fontAlgn="auto" hangingPunct="1">
              <a:spcBef>
                <a:spcPts val="0"/>
              </a:spcBef>
              <a:spcAft>
                <a:spcPts val="0"/>
              </a:spcAft>
              <a:defRPr/>
            </a:pPr>
            <a:r>
              <a:rPr lang="ru-RU" sz="2800" dirty="0">
                <a:solidFill>
                  <a:srgbClr val="FFFF00"/>
                </a:solidFill>
                <a:latin typeface="+mn-lt"/>
              </a:rPr>
              <a:t>4.Товарная позиция</a:t>
            </a:r>
          </a:p>
        </p:txBody>
      </p:sp>
      <p:sp>
        <p:nvSpPr>
          <p:cNvPr id="9" name="TextBox 8"/>
          <p:cNvSpPr txBox="1"/>
          <p:nvPr/>
        </p:nvSpPr>
        <p:spPr>
          <a:xfrm>
            <a:off x="1071563" y="4286250"/>
            <a:ext cx="2500312" cy="523875"/>
          </a:xfrm>
          <a:prstGeom prst="rect">
            <a:avLst/>
          </a:prstGeom>
          <a:solidFill>
            <a:schemeClr val="accent6"/>
          </a:solidFill>
        </p:spPr>
        <p:txBody>
          <a:bodyPr wrap="none">
            <a:spAutoFit/>
          </a:bodyPr>
          <a:lstStyle/>
          <a:p>
            <a:pPr eaLnBrk="1" fontAlgn="auto" hangingPunct="1">
              <a:spcBef>
                <a:spcPts val="0"/>
              </a:spcBef>
              <a:spcAft>
                <a:spcPts val="0"/>
              </a:spcAft>
              <a:defRPr/>
            </a:pPr>
            <a:r>
              <a:rPr lang="ru-RU" sz="2800" dirty="0">
                <a:solidFill>
                  <a:srgbClr val="FFFF00"/>
                </a:solidFill>
                <a:latin typeface="+mn-lt"/>
              </a:rPr>
              <a:t>5.Подпозиция</a:t>
            </a:r>
          </a:p>
        </p:txBody>
      </p:sp>
      <p:sp>
        <p:nvSpPr>
          <p:cNvPr id="10" name="TextBox 9"/>
          <p:cNvSpPr txBox="1"/>
          <p:nvPr/>
        </p:nvSpPr>
        <p:spPr>
          <a:xfrm>
            <a:off x="1071563" y="5143500"/>
            <a:ext cx="2487612" cy="523875"/>
          </a:xfrm>
          <a:prstGeom prst="rect">
            <a:avLst/>
          </a:prstGeom>
          <a:solidFill>
            <a:schemeClr val="accent6"/>
          </a:solidFill>
        </p:spPr>
        <p:txBody>
          <a:bodyPr wrap="none">
            <a:spAutoFit/>
          </a:bodyPr>
          <a:lstStyle/>
          <a:p>
            <a:pPr eaLnBrk="1" fontAlgn="auto" hangingPunct="1">
              <a:spcBef>
                <a:spcPts val="0"/>
              </a:spcBef>
              <a:spcAft>
                <a:spcPts val="0"/>
              </a:spcAft>
              <a:defRPr/>
            </a:pPr>
            <a:r>
              <a:rPr lang="ru-RU" sz="2800" dirty="0">
                <a:solidFill>
                  <a:srgbClr val="FFFF00"/>
                </a:solidFill>
                <a:latin typeface="+mn-lt"/>
              </a:rPr>
              <a:t>6.Субпозиция</a:t>
            </a:r>
          </a:p>
        </p:txBody>
      </p:sp>
      <p:sp>
        <p:nvSpPr>
          <p:cNvPr id="11" name="TextBox 10"/>
          <p:cNvSpPr txBox="1"/>
          <p:nvPr/>
        </p:nvSpPr>
        <p:spPr>
          <a:xfrm>
            <a:off x="1071563" y="6000750"/>
            <a:ext cx="3068637" cy="523875"/>
          </a:xfrm>
          <a:prstGeom prst="rect">
            <a:avLst/>
          </a:prstGeom>
          <a:solidFill>
            <a:schemeClr val="accent6"/>
          </a:solidFill>
        </p:spPr>
        <p:txBody>
          <a:bodyPr wrap="none">
            <a:spAutoFit/>
          </a:bodyPr>
          <a:lstStyle/>
          <a:p>
            <a:pPr eaLnBrk="1" fontAlgn="auto" hangingPunct="1">
              <a:spcBef>
                <a:spcPts val="0"/>
              </a:spcBef>
              <a:spcAft>
                <a:spcPts val="0"/>
              </a:spcAft>
              <a:defRPr/>
            </a:pPr>
            <a:r>
              <a:rPr lang="ru-RU" sz="2800" dirty="0">
                <a:solidFill>
                  <a:srgbClr val="FFFF00"/>
                </a:solidFill>
                <a:latin typeface="+mn-lt"/>
              </a:rPr>
              <a:t>7.Подсубпозиция</a:t>
            </a:r>
          </a:p>
        </p:txBody>
      </p:sp>
      <p:sp>
        <p:nvSpPr>
          <p:cNvPr id="20" name="Стрелка вниз 19"/>
          <p:cNvSpPr/>
          <p:nvPr/>
        </p:nvSpPr>
        <p:spPr>
          <a:xfrm>
            <a:off x="285750" y="1143000"/>
            <a:ext cx="500063" cy="5143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sz="1800"/>
          </a:p>
        </p:txBody>
      </p:sp>
      <p:pic>
        <p:nvPicPr>
          <p:cNvPr id="12302" name="Picture 4" descr="Азбука 123"/>
          <p:cNvPicPr>
            <a:picLocks noChangeAspect="1" noChangeArrowheads="1"/>
          </p:cNvPicPr>
          <p:nvPr/>
        </p:nvPicPr>
        <p:blipFill>
          <a:blip r:embed="rId2">
            <a:extLst>
              <a:ext uri="{28A0092B-C50C-407E-A947-70E740481C1C}">
                <a14:useLocalDpi xmlns="" xmlns:a14="http://schemas.microsoft.com/office/drawing/2010/main" val="0"/>
              </a:ext>
            </a:extLst>
          </a:blip>
          <a:srcRect l="7605" t="6061" r="10646" b="3030"/>
          <a:stretch>
            <a:fillRect/>
          </a:stretch>
        </p:blipFill>
        <p:spPr bwMode="auto">
          <a:xfrm>
            <a:off x="4427538" y="2492375"/>
            <a:ext cx="4321175" cy="4143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nodeType="afterGroup">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1000"/>
                                        <p:tgtEl>
                                          <p:spTgt spid="6"/>
                                        </p:tgtEl>
                                      </p:cBhvr>
                                    </p:animEffect>
                                  </p:childTnLst>
                                </p:cTn>
                              </p:par>
                            </p:childTnLst>
                          </p:cTn>
                        </p:par>
                        <p:par>
                          <p:cTn id="12" fill="hold" nodeType="afterGroup">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1000"/>
                                        <p:tgtEl>
                                          <p:spTgt spid="7"/>
                                        </p:tgtEl>
                                      </p:cBhvr>
                                    </p:animEffect>
                                  </p:childTnLst>
                                </p:cTn>
                              </p:par>
                            </p:childTnLst>
                          </p:cTn>
                        </p:par>
                        <p:par>
                          <p:cTn id="16" fill="hold" nodeType="afterGroup">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1000"/>
                                        <p:tgtEl>
                                          <p:spTgt spid="8"/>
                                        </p:tgtEl>
                                      </p:cBhvr>
                                    </p:animEffect>
                                  </p:childTnLst>
                                </p:cTn>
                              </p:par>
                            </p:childTnLst>
                          </p:cTn>
                        </p:par>
                        <p:par>
                          <p:cTn id="20" fill="hold" nodeType="afterGroup">
                            <p:stCondLst>
                              <p:cond delay="4000"/>
                            </p:stCondLst>
                            <p:childTnLst>
                              <p:par>
                                <p:cTn id="21" presetID="22" presetClass="entr" presetSubtype="1"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1000"/>
                                        <p:tgtEl>
                                          <p:spTgt spid="9"/>
                                        </p:tgtEl>
                                      </p:cBhvr>
                                    </p:animEffect>
                                  </p:childTnLst>
                                </p:cTn>
                              </p:par>
                            </p:childTnLst>
                          </p:cTn>
                        </p:par>
                        <p:par>
                          <p:cTn id="24" fill="hold" nodeType="afterGroup">
                            <p:stCondLst>
                              <p:cond delay="5000"/>
                            </p:stCondLst>
                            <p:childTnLst>
                              <p:par>
                                <p:cTn id="25" presetID="22" presetClass="entr" presetSubtype="1"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1000"/>
                                        <p:tgtEl>
                                          <p:spTgt spid="10"/>
                                        </p:tgtEl>
                                      </p:cBhvr>
                                    </p:animEffect>
                                  </p:childTnLst>
                                </p:cTn>
                              </p:par>
                            </p:childTnLst>
                          </p:cTn>
                        </p:par>
                        <p:par>
                          <p:cTn id="28" fill="hold" nodeType="afterGroup">
                            <p:stCondLst>
                              <p:cond delay="6000"/>
                            </p:stCondLst>
                            <p:childTnLst>
                              <p:par>
                                <p:cTn id="29" presetID="22" presetClass="entr" presetSubtype="1"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24ee4ac65496.jpg"/>
          <p:cNvPicPr>
            <a:picLocks noChangeAspect="1"/>
          </p:cNvPicPr>
          <p:nvPr/>
        </p:nvPicPr>
        <p:blipFill>
          <a:blip r:embed="rId2" cstate="print"/>
          <a:stretch>
            <a:fillRect/>
          </a:stretch>
        </p:blipFill>
        <p:spPr>
          <a:xfrm>
            <a:off x="7452320" y="4797151"/>
            <a:ext cx="1658221" cy="20608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descr="pine1.jpg"/>
          <p:cNvPicPr>
            <a:picLocks noChangeAspect="1"/>
          </p:cNvPicPr>
          <p:nvPr/>
        </p:nvPicPr>
        <p:blipFill>
          <a:blip r:embed="rId3" cstate="print"/>
          <a:srcRect l="10736"/>
          <a:stretch>
            <a:fillRect/>
          </a:stretch>
        </p:blipFill>
        <p:spPr>
          <a:xfrm>
            <a:off x="0" y="4175124"/>
            <a:ext cx="2394844" cy="26828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descr="59d3e6c081e4.jpg"/>
          <p:cNvPicPr>
            <a:picLocks noChangeAspect="1"/>
          </p:cNvPicPr>
          <p:nvPr/>
        </p:nvPicPr>
        <p:blipFill>
          <a:blip r:embed="rId4" cstate="print"/>
          <a:stretch>
            <a:fillRect/>
          </a:stretch>
        </p:blipFill>
        <p:spPr>
          <a:xfrm>
            <a:off x="6824525" y="0"/>
            <a:ext cx="2286016" cy="17483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Заголовок 1"/>
          <p:cNvSpPr>
            <a:spLocks noGrp="1"/>
          </p:cNvSpPr>
          <p:nvPr>
            <p:ph type="title" idx="4294967295"/>
          </p:nvPr>
        </p:nvSpPr>
        <p:spPr>
          <a:xfrm>
            <a:off x="0" y="0"/>
            <a:ext cx="8362950" cy="500063"/>
          </a:xfrm>
        </p:spPr>
        <p:txBody>
          <a:bodyPr>
            <a:normAutofit fontScale="90000"/>
          </a:bodyPr>
          <a:lstStyle/>
          <a:p>
            <a:pPr marL="320040" indent="-320040" eaLnBrk="1" fontAlgn="auto" hangingPunct="1">
              <a:spcAft>
                <a:spcPts val="0"/>
              </a:spcAft>
              <a:buClr>
                <a:schemeClr val="accent6">
                  <a:lumMod val="75000"/>
                </a:schemeClr>
              </a:buClr>
              <a:defRPr/>
            </a:pPr>
            <a:r>
              <a:rPr lang="ru-RU" altLang="ru-RU" sz="2000" smtClean="0"/>
              <a:t/>
            </a:r>
            <a:br>
              <a:rPr lang="ru-RU" altLang="ru-RU" sz="2000" smtClean="0"/>
            </a:br>
            <a:r>
              <a:rPr lang="ru-RU" altLang="ru-RU" sz="2000" smtClean="0">
                <a:solidFill>
                  <a:srgbClr val="FF0000"/>
                </a:solidFill>
              </a:rPr>
              <a:t>Признаки формирования разделов:</a:t>
            </a:r>
          </a:p>
        </p:txBody>
      </p:sp>
      <p:sp>
        <p:nvSpPr>
          <p:cNvPr id="3" name="Содержимое 2"/>
          <p:cNvSpPr>
            <a:spLocks noGrp="1"/>
          </p:cNvSpPr>
          <p:nvPr>
            <p:ph idx="4294967295"/>
          </p:nvPr>
        </p:nvSpPr>
        <p:spPr>
          <a:xfrm>
            <a:off x="0" y="692150"/>
            <a:ext cx="8567738" cy="5400675"/>
          </a:xfrm>
        </p:spPr>
        <p:txBody>
          <a:bodyPr rtlCol="0">
            <a:normAutofit/>
          </a:bodyPr>
          <a:lstStyle/>
          <a:p>
            <a:pPr indent="-182880" eaLnBrk="1" fontAlgn="auto" hangingPunct="1">
              <a:lnSpc>
                <a:spcPct val="80000"/>
              </a:lnSpc>
              <a:buClr>
                <a:schemeClr val="accent6">
                  <a:lumMod val="75000"/>
                </a:schemeClr>
              </a:buClr>
              <a:defRPr/>
            </a:pPr>
            <a:r>
              <a:rPr lang="ru-RU" altLang="ru-RU" b="1" dirty="0" smtClean="0">
                <a:solidFill>
                  <a:schemeClr val="tx1">
                    <a:lumMod val="75000"/>
                    <a:lumOff val="25000"/>
                  </a:schemeClr>
                </a:solidFill>
              </a:rPr>
              <a:t> происхождение   </a:t>
            </a:r>
          </a:p>
          <a:p>
            <a:pPr indent="-182880" eaLnBrk="1" fontAlgn="auto" hangingPunct="1">
              <a:lnSpc>
                <a:spcPct val="80000"/>
              </a:lnSpc>
              <a:buClr>
                <a:schemeClr val="accent6">
                  <a:lumMod val="75000"/>
                </a:schemeClr>
              </a:buClr>
              <a:defRPr/>
            </a:pPr>
            <a:r>
              <a:rPr lang="ru-RU" altLang="ru-RU" sz="1600" dirty="0" smtClean="0">
                <a:solidFill>
                  <a:schemeClr val="tx1">
                    <a:lumMod val="75000"/>
                    <a:lumOff val="25000"/>
                  </a:schemeClr>
                </a:solidFill>
              </a:rPr>
              <a:t>(</a:t>
            </a:r>
            <a:r>
              <a:rPr lang="ru-RU" altLang="ru-RU" sz="2000" dirty="0" smtClean="0">
                <a:solidFill>
                  <a:schemeClr val="tx1">
                    <a:lumMod val="75000"/>
                    <a:lumOff val="25000"/>
                  </a:schemeClr>
                </a:solidFill>
              </a:rPr>
              <a:t>товары   сельского   хозяйства,   рыболовства, животноводства, лесного хозяйства, минеральные продукты) - раздел I (группы 1-5), II (группы 6-14), V (группы 25-27);</a:t>
            </a:r>
          </a:p>
          <a:p>
            <a:pPr indent="-182880" eaLnBrk="1" fontAlgn="auto" hangingPunct="1">
              <a:lnSpc>
                <a:spcPct val="80000"/>
              </a:lnSpc>
              <a:buClr>
                <a:schemeClr val="accent6">
                  <a:lumMod val="75000"/>
                </a:schemeClr>
              </a:buClr>
              <a:defRPr/>
            </a:pPr>
            <a:r>
              <a:rPr lang="ru-RU" altLang="ru-RU" sz="2000" dirty="0" smtClean="0">
                <a:solidFill>
                  <a:schemeClr val="tx1">
                    <a:lumMod val="75000"/>
                    <a:lumOff val="25000"/>
                  </a:schemeClr>
                </a:solidFill>
              </a:rPr>
              <a:t>химический состав (жиры и масла, продукция химической отрасли, пластмассы, каучук) - раздел III (группа 15), VI (группы 28-38), VII (группы 39-40);</a:t>
            </a:r>
          </a:p>
          <a:p>
            <a:pPr indent="-182880" eaLnBrk="1" fontAlgn="auto" hangingPunct="1">
              <a:lnSpc>
                <a:spcPct val="80000"/>
              </a:lnSpc>
              <a:buClr>
                <a:schemeClr val="accent6">
                  <a:lumMod val="75000"/>
                </a:schemeClr>
              </a:buClr>
              <a:defRPr/>
            </a:pPr>
            <a:r>
              <a:rPr lang="ru-RU" altLang="ru-RU" sz="2000" dirty="0" smtClean="0">
                <a:solidFill>
                  <a:schemeClr val="tx1">
                    <a:lumMod val="75000"/>
                    <a:lumOff val="25000"/>
                  </a:schemeClr>
                </a:solidFill>
              </a:rPr>
              <a:t>вид материала, из которого изготовлен товар (кожевенное сырье, мех, древесина, бумага, </a:t>
            </a:r>
            <a:r>
              <a:rPr lang="ru-RU" altLang="ru-RU" sz="2000" dirty="0">
                <a:solidFill>
                  <a:schemeClr val="tx1">
                    <a:lumMod val="75000"/>
                    <a:lumOff val="25000"/>
                  </a:schemeClr>
                </a:solidFill>
              </a:rPr>
              <a:t>текстиль, текстильные изделия, </a:t>
            </a:r>
            <a:r>
              <a:rPr lang="ru-RU" altLang="ru-RU" sz="2000" dirty="0" smtClean="0">
                <a:solidFill>
                  <a:schemeClr val="tx1">
                    <a:lumMod val="75000"/>
                    <a:lumOff val="25000"/>
                  </a:schemeClr>
                </a:solidFill>
              </a:rPr>
              <a:t>изделия из камня, гипса, цемента) - разделы </a:t>
            </a:r>
            <a:r>
              <a:rPr lang="en-US" altLang="ru-RU" sz="2000" dirty="0" smtClean="0">
                <a:solidFill>
                  <a:schemeClr val="tx1">
                    <a:lumMod val="75000"/>
                    <a:lumOff val="25000"/>
                  </a:schemeClr>
                </a:solidFill>
              </a:rPr>
              <a:t>VIII</a:t>
            </a:r>
            <a:r>
              <a:rPr lang="ru-RU" altLang="ru-RU" sz="2000" dirty="0" smtClean="0">
                <a:solidFill>
                  <a:schemeClr val="tx1">
                    <a:lumMod val="75000"/>
                    <a:lumOff val="25000"/>
                  </a:schemeClr>
                </a:solidFill>
              </a:rPr>
              <a:t>-</a:t>
            </a:r>
            <a:r>
              <a:rPr lang="en-US" altLang="ru-RU" sz="2000" dirty="0" smtClean="0">
                <a:solidFill>
                  <a:schemeClr val="tx1">
                    <a:lumMod val="75000"/>
                    <a:lumOff val="25000"/>
                  </a:schemeClr>
                </a:solidFill>
              </a:rPr>
              <a:t>X</a:t>
            </a:r>
            <a:r>
              <a:rPr lang="ru-RU" altLang="ru-RU" sz="2000" dirty="0" smtClean="0">
                <a:solidFill>
                  <a:schemeClr val="tx1">
                    <a:lumMod val="75000"/>
                    <a:lumOff val="25000"/>
                  </a:schemeClr>
                </a:solidFill>
              </a:rPr>
              <a:t> (группы 41-49), </a:t>
            </a:r>
            <a:r>
              <a:rPr lang="ru-RU" altLang="ru-RU" sz="2000" dirty="0">
                <a:solidFill>
                  <a:schemeClr val="tx1">
                    <a:lumMod val="75000"/>
                    <a:lumOff val="25000"/>
                  </a:schemeClr>
                </a:solidFill>
              </a:rPr>
              <a:t>XI (группы 50-63</a:t>
            </a:r>
            <a:r>
              <a:rPr lang="ru-RU" altLang="ru-RU" sz="2000" dirty="0" smtClean="0">
                <a:solidFill>
                  <a:schemeClr val="tx1">
                    <a:lumMod val="75000"/>
                    <a:lumOff val="25000"/>
                  </a:schemeClr>
                </a:solidFill>
              </a:rPr>
              <a:t>), </a:t>
            </a:r>
            <a:r>
              <a:rPr lang="en-US" altLang="ru-RU" sz="2000" dirty="0" smtClean="0">
                <a:solidFill>
                  <a:schemeClr val="tx1">
                    <a:lumMod val="75000"/>
                    <a:lumOff val="25000"/>
                  </a:schemeClr>
                </a:solidFill>
              </a:rPr>
              <a:t>XIII</a:t>
            </a:r>
            <a:r>
              <a:rPr lang="ru-RU" altLang="ru-RU" sz="2000" dirty="0" smtClean="0">
                <a:solidFill>
                  <a:schemeClr val="tx1">
                    <a:lumMod val="75000"/>
                    <a:lumOff val="25000"/>
                  </a:schemeClr>
                </a:solidFill>
              </a:rPr>
              <a:t>-</a:t>
            </a:r>
            <a:r>
              <a:rPr lang="en-US" altLang="ru-RU" sz="2000" dirty="0" smtClean="0">
                <a:solidFill>
                  <a:schemeClr val="tx1">
                    <a:lumMod val="75000"/>
                    <a:lumOff val="25000"/>
                  </a:schemeClr>
                </a:solidFill>
              </a:rPr>
              <a:t>XV</a:t>
            </a:r>
            <a:r>
              <a:rPr lang="ru-RU" altLang="ru-RU" sz="2000" dirty="0" smtClean="0">
                <a:solidFill>
                  <a:schemeClr val="tx1">
                    <a:lumMod val="75000"/>
                    <a:lumOff val="25000"/>
                  </a:schemeClr>
                </a:solidFill>
              </a:rPr>
              <a:t> (группы 68-83);</a:t>
            </a:r>
          </a:p>
          <a:p>
            <a:pPr indent="-182880" eaLnBrk="1" fontAlgn="auto" hangingPunct="1">
              <a:lnSpc>
                <a:spcPct val="80000"/>
              </a:lnSpc>
              <a:buClr>
                <a:schemeClr val="accent6">
                  <a:lumMod val="75000"/>
                </a:schemeClr>
              </a:buClr>
              <a:defRPr/>
            </a:pPr>
            <a:r>
              <a:rPr lang="ru-RU" altLang="ru-RU" b="1" dirty="0" smtClean="0">
                <a:solidFill>
                  <a:schemeClr val="tx1">
                    <a:lumMod val="75000"/>
                    <a:lumOff val="25000"/>
                  </a:schemeClr>
                </a:solidFill>
              </a:rPr>
              <a:t> функциональное назначение товара </a:t>
            </a:r>
          </a:p>
          <a:p>
            <a:pPr indent="-182880" eaLnBrk="1" fontAlgn="auto" hangingPunct="1">
              <a:lnSpc>
                <a:spcPct val="80000"/>
              </a:lnSpc>
              <a:buClr>
                <a:schemeClr val="accent6">
                  <a:lumMod val="75000"/>
                </a:schemeClr>
              </a:buClr>
              <a:defRPr/>
            </a:pPr>
            <a:r>
              <a:rPr lang="ru-RU" altLang="ru-RU" sz="1600" dirty="0" smtClean="0">
                <a:solidFill>
                  <a:schemeClr val="tx1">
                    <a:lumMod val="75000"/>
                    <a:lumOff val="25000"/>
                  </a:schemeClr>
                </a:solidFill>
              </a:rPr>
              <a:t>(</a:t>
            </a:r>
            <a:r>
              <a:rPr lang="ru-RU" altLang="ru-RU" sz="2000" dirty="0" smtClean="0">
                <a:solidFill>
                  <a:schemeClr val="tx1">
                    <a:lumMod val="75000"/>
                    <a:lumOff val="25000"/>
                  </a:schemeClr>
                </a:solidFill>
              </a:rPr>
              <a:t>готовые пищевые продукты, обувь, головные уборы, машины и оборудование,   средства  транспорта,  приборы,   часы,  музыкальные инструменты,   оружие,   мебель) - разделы IV (группы 16-24), XII (группы 64-67), </a:t>
            </a:r>
            <a:r>
              <a:rPr lang="en-US" altLang="ru-RU" sz="2000" dirty="0" smtClean="0">
                <a:solidFill>
                  <a:schemeClr val="tx1">
                    <a:lumMod val="75000"/>
                    <a:lumOff val="25000"/>
                  </a:schemeClr>
                </a:solidFill>
              </a:rPr>
              <a:t>XVI</a:t>
            </a:r>
            <a:r>
              <a:rPr lang="ru-RU" altLang="ru-RU" sz="2000" dirty="0" smtClean="0">
                <a:solidFill>
                  <a:schemeClr val="tx1">
                    <a:lumMod val="75000"/>
                    <a:lumOff val="25000"/>
                  </a:schemeClr>
                </a:solidFill>
              </a:rPr>
              <a:t>-</a:t>
            </a:r>
            <a:r>
              <a:rPr lang="en-US" altLang="ru-RU" sz="2000" dirty="0" smtClean="0">
                <a:solidFill>
                  <a:schemeClr val="tx1">
                    <a:lumMod val="75000"/>
                    <a:lumOff val="25000"/>
                  </a:schemeClr>
                </a:solidFill>
              </a:rPr>
              <a:t>XXI</a:t>
            </a:r>
            <a:r>
              <a:rPr lang="ru-RU" altLang="ru-RU" sz="2000" dirty="0" smtClean="0">
                <a:solidFill>
                  <a:schemeClr val="tx1">
                    <a:lumMod val="75000"/>
                    <a:lumOff val="25000"/>
                  </a:schemeClr>
                </a:solidFill>
              </a:rPr>
              <a:t> (группы 84-97).</a:t>
            </a:r>
          </a:p>
          <a:p>
            <a:pPr indent="-182880" eaLnBrk="1" fontAlgn="auto" hangingPunct="1">
              <a:lnSpc>
                <a:spcPct val="80000"/>
              </a:lnSpc>
              <a:buClr>
                <a:schemeClr val="accent6">
                  <a:lumMod val="75000"/>
                </a:schemeClr>
              </a:buClr>
              <a:defRPr/>
            </a:pPr>
            <a:endParaRPr lang="ru-RU" altLang="ru-RU" sz="2000" dirty="0" smtClean="0">
              <a:solidFill>
                <a:schemeClr val="tx1">
                  <a:lumMod val="75000"/>
                  <a:lumOff val="25000"/>
                </a:schemeClr>
              </a:solidFill>
            </a:endParaRPr>
          </a:p>
        </p:txBody>
      </p:sp>
      <p:sp>
        <p:nvSpPr>
          <p:cNvPr id="15367" name="Номер слайда 3"/>
          <p:cNvSpPr txBox="1">
            <a:spLocks noGrp="1"/>
          </p:cNvSpPr>
          <p:nvPr/>
        </p:nvSpPr>
        <p:spPr bwMode="auto">
          <a:xfrm>
            <a:off x="3990975" y="6249988"/>
            <a:ext cx="116205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fld id="{2D119210-A659-4030-A618-0BEF65CFE419}" type="slidenum">
              <a:rPr lang="ru-RU" altLang="ru-RU" sz="1000">
                <a:solidFill>
                  <a:schemeClr val="tx2"/>
                </a:solidFill>
              </a:rPr>
              <a:pPr algn="ctr" eaLnBrk="1" hangingPunct="1"/>
              <a:t>12</a:t>
            </a:fld>
            <a:endParaRPr lang="ru-RU" altLang="ru-RU" sz="1000">
              <a:solidFill>
                <a:schemeClr val="tx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dirty="0"/>
          </a:p>
        </p:txBody>
      </p:sp>
      <p:pic>
        <p:nvPicPr>
          <p:cNvPr id="8194" name="Picture 2"/>
          <p:cNvPicPr>
            <a:picLocks noGrp="1" noChangeAspect="1" noChangeArrowheads="1"/>
          </p:cNvPicPr>
          <p:nvPr>
            <p:ph sz="quarter" idx="1"/>
          </p:nvPr>
        </p:nvPicPr>
        <p:blipFill>
          <a:blip r:embed="rId2"/>
          <a:srcRect/>
          <a:stretch>
            <a:fillRect/>
          </a:stretch>
        </p:blipFill>
        <p:spPr bwMode="auto">
          <a:xfrm>
            <a:off x="142844" y="285728"/>
            <a:ext cx="8786874" cy="6188097"/>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357166"/>
            <a:ext cx="7467600" cy="6116786"/>
          </a:xfrm>
        </p:spPr>
        <p:txBody>
          <a:bodyPr/>
          <a:lstStyle/>
          <a:p>
            <a:r>
              <a:rPr lang="ru-RU" dirty="0" smtClean="0"/>
              <a:t>ОПИ </a:t>
            </a:r>
            <a:r>
              <a:rPr lang="ru-RU" sz="2000" dirty="0" smtClean="0"/>
              <a:t>(основные правила интерпретации) </a:t>
            </a:r>
            <a:r>
              <a:rPr lang="ru-RU" dirty="0" smtClean="0"/>
              <a:t>ТН ВЭД предусматривают чёткое включение конкретного товара в определенную товарную позицию (ОПИ 1-5 ТН ВЭД), затем в соответствующую субпозицию (ОПИ 6 ТН ВЭД) и далее - в </a:t>
            </a:r>
            <a:r>
              <a:rPr lang="ru-RU" dirty="0" err="1" smtClean="0"/>
              <a:t>подсубпозицию</a:t>
            </a:r>
            <a:r>
              <a:rPr lang="ru-RU" dirty="0" smtClean="0"/>
              <a:t> (ОПИ 6 ТН ВЭД).   </a:t>
            </a:r>
          </a:p>
          <a:p>
            <a:r>
              <a:rPr lang="ru-RU" dirty="0" smtClean="0"/>
              <a:t>Для правильного определения классификационного кода товара в соответствии с ТН ВЭД ЕАЭС необходимы:</a:t>
            </a:r>
          </a:p>
          <a:p>
            <a:r>
              <a:rPr lang="ru-RU" dirty="0" smtClean="0"/>
              <a:t>-  точное наименование и характеристика товара;</a:t>
            </a:r>
          </a:p>
          <a:p>
            <a:r>
              <a:rPr lang="ru-RU" dirty="0" smtClean="0"/>
              <a:t>-  знание построения классификатора.</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1414"/>
            <a:ext cx="7467600" cy="1214446"/>
          </a:xfrm>
        </p:spPr>
        <p:txBody>
          <a:bodyPr>
            <a:noAutofit/>
          </a:bodyPr>
          <a:lstStyle/>
          <a:p>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smtClean="0"/>
              <a:t/>
            </a:r>
            <a:br>
              <a:rPr lang="ru-RU" sz="2000" dirty="0" smtClean="0"/>
            </a:br>
            <a:r>
              <a:rPr lang="ru-RU" sz="2000" dirty="0"/>
              <a:t/>
            </a:r>
            <a:br>
              <a:rPr lang="ru-RU" sz="2000" dirty="0"/>
            </a:br>
            <a:r>
              <a:rPr lang="ru-RU" sz="2000" dirty="0" smtClean="0"/>
              <a:t> Общероссийский классификатор продукции по видам экономической деятельности (ОКПД 2) входит в состав национальной системы стандартизации Российской Федерации.</a:t>
            </a:r>
            <a:endParaRPr lang="ru-RU" sz="2000" dirty="0"/>
          </a:p>
        </p:txBody>
      </p:sp>
      <p:sp>
        <p:nvSpPr>
          <p:cNvPr id="4" name="Объект 3"/>
          <p:cNvSpPr>
            <a:spLocks noGrp="1"/>
          </p:cNvSpPr>
          <p:nvPr>
            <p:ph idx="1"/>
          </p:nvPr>
        </p:nvSpPr>
        <p:spPr/>
        <p:txBody>
          <a:bodyPr>
            <a:normAutofit/>
          </a:bodyPr>
          <a:lstStyle/>
          <a:p>
            <a:r>
              <a:rPr lang="ru-RU" sz="2000" dirty="0" smtClean="0"/>
              <a:t>ОКПД </a:t>
            </a:r>
            <a:r>
              <a:rPr lang="ru-RU" sz="2000" dirty="0"/>
              <a:t>2 построен на основе гармонизации со Статистической классификацией продукции по видам деятельности в Европейском экономическом сообществе (КПЕС 2008) - </a:t>
            </a:r>
            <a:r>
              <a:rPr lang="ru-RU" sz="2000" dirty="0" err="1"/>
              <a:t>Statistical</a:t>
            </a:r>
            <a:r>
              <a:rPr lang="ru-RU" sz="2000" dirty="0"/>
              <a:t> </a:t>
            </a:r>
            <a:r>
              <a:rPr lang="ru-RU" sz="2000" dirty="0" err="1"/>
              <a:t>Classification</a:t>
            </a:r>
            <a:r>
              <a:rPr lang="ru-RU" sz="2000" dirty="0"/>
              <a:t> </a:t>
            </a:r>
            <a:r>
              <a:rPr lang="ru-RU" sz="2000" dirty="0" err="1"/>
              <a:t>of</a:t>
            </a:r>
            <a:r>
              <a:rPr lang="ru-RU" sz="2000" dirty="0"/>
              <a:t> </a:t>
            </a:r>
            <a:r>
              <a:rPr lang="ru-RU" sz="2000" dirty="0" err="1"/>
              <a:t>Products</a:t>
            </a:r>
            <a:r>
              <a:rPr lang="ru-RU" sz="2000" dirty="0"/>
              <a:t> </a:t>
            </a:r>
            <a:r>
              <a:rPr lang="ru-RU" sz="2000" dirty="0" err="1"/>
              <a:t>by</a:t>
            </a:r>
            <a:r>
              <a:rPr lang="ru-RU" sz="2000" dirty="0"/>
              <a:t> </a:t>
            </a:r>
            <a:r>
              <a:rPr lang="ru-RU" sz="2000" dirty="0" err="1"/>
              <a:t>Activity</a:t>
            </a:r>
            <a:r>
              <a:rPr lang="ru-RU" sz="2000" dirty="0"/>
              <a:t> </a:t>
            </a:r>
            <a:r>
              <a:rPr lang="ru-RU" sz="2000" dirty="0" err="1"/>
              <a:t>in</a:t>
            </a:r>
            <a:r>
              <a:rPr lang="ru-RU" sz="2000" dirty="0"/>
              <a:t> </a:t>
            </a:r>
            <a:r>
              <a:rPr lang="ru-RU" sz="2000" dirty="0" err="1"/>
              <a:t>the</a:t>
            </a:r>
            <a:r>
              <a:rPr lang="ru-RU" sz="2000" dirty="0"/>
              <a:t> </a:t>
            </a:r>
            <a:r>
              <a:rPr lang="ru-RU" sz="2000" dirty="0" err="1"/>
              <a:t>European</a:t>
            </a:r>
            <a:r>
              <a:rPr lang="ru-RU" sz="2000" dirty="0"/>
              <a:t> </a:t>
            </a:r>
            <a:r>
              <a:rPr lang="ru-RU" sz="2000" dirty="0" err="1"/>
              <a:t>Economic</a:t>
            </a:r>
            <a:r>
              <a:rPr lang="ru-RU" sz="2000" dirty="0"/>
              <a:t> </a:t>
            </a:r>
            <a:r>
              <a:rPr lang="ru-RU" sz="2000" dirty="0" err="1"/>
              <a:t>Community</a:t>
            </a:r>
            <a:r>
              <a:rPr lang="ru-RU" sz="2000" dirty="0"/>
              <a:t>, 2008 </a:t>
            </a:r>
            <a:r>
              <a:rPr lang="ru-RU" sz="2000" dirty="0" err="1"/>
              <a:t>version</a:t>
            </a:r>
            <a:r>
              <a:rPr lang="ru-RU" sz="2000" dirty="0"/>
              <a:t> (CPA 2008) путем сохранения без изменения в ОКПД 2 из КПЕС 2008 кодов (до шести знаков включительно) и объемов понятий соответствующих позиций. </a:t>
            </a:r>
            <a:endParaRPr lang="ru-RU" sz="2000" dirty="0" smtClean="0"/>
          </a:p>
          <a:p>
            <a:r>
              <a:rPr lang="ru-RU" sz="2000" dirty="0" smtClean="0"/>
              <a:t>Национальные особенности, </a:t>
            </a:r>
            <a:r>
              <a:rPr lang="ru-RU" sz="2000" dirty="0"/>
              <a:t>отражающие потребности российской экономики по детализации продукции, учитываются в группировках </a:t>
            </a:r>
            <a:r>
              <a:rPr lang="ru-RU" sz="2000" dirty="0" smtClean="0"/>
              <a:t>ОКПД </a:t>
            </a:r>
            <a:r>
              <a:rPr lang="ru-RU" sz="2000" dirty="0"/>
              <a:t>2 </a:t>
            </a:r>
            <a:endParaRPr lang="ru-RU" sz="2000" dirty="0" smtClean="0"/>
          </a:p>
          <a:p>
            <a:r>
              <a:rPr lang="ru-RU" sz="2000" dirty="0" smtClean="0"/>
              <a:t>с </a:t>
            </a:r>
            <a:r>
              <a:rPr lang="ru-RU" sz="2000" dirty="0"/>
              <a:t>7 - 9-разрядными кодами</a:t>
            </a:r>
            <a:r>
              <a:rPr lang="ru-RU" sz="2000" dirty="0" smtClean="0"/>
              <a:t>.</a:t>
            </a:r>
            <a:endParaRPr lang="ru-RU" sz="2000" dirty="0"/>
          </a:p>
        </p:txBody>
      </p:sp>
    </p:spTree>
    <p:extLst>
      <p:ext uri="{BB962C8B-B14F-4D97-AF65-F5344CB8AC3E}">
        <p14:creationId xmlns="" xmlns:p14="http://schemas.microsoft.com/office/powerpoint/2010/main" val="1977319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a:t>Объектами классификации в ОКПД 2 является продукция (услуги, работы</a:t>
            </a:r>
            <a:r>
              <a:rPr lang="ru-RU" sz="2400" b="1" dirty="0" smtClean="0"/>
              <a:t>)</a:t>
            </a:r>
            <a:endParaRPr lang="ru-RU" sz="2400" b="1" dirty="0"/>
          </a:p>
        </p:txBody>
      </p:sp>
      <p:sp>
        <p:nvSpPr>
          <p:cNvPr id="3" name="Объект 2"/>
          <p:cNvSpPr>
            <a:spLocks noGrp="1"/>
          </p:cNvSpPr>
          <p:nvPr>
            <p:ph idx="1"/>
          </p:nvPr>
        </p:nvSpPr>
        <p:spPr>
          <a:solidFill>
            <a:schemeClr val="accent1">
              <a:lumMod val="40000"/>
              <a:lumOff val="60000"/>
            </a:schemeClr>
          </a:solidFill>
        </p:spPr>
        <p:txBody>
          <a:bodyPr>
            <a:normAutofit fontScale="92500"/>
          </a:bodyPr>
          <a:lstStyle/>
          <a:p>
            <a:r>
              <a:rPr lang="ru-RU" dirty="0" smtClean="0"/>
              <a:t>ОКПД </a:t>
            </a:r>
            <a:r>
              <a:rPr lang="ru-RU" dirty="0"/>
              <a:t>2 предназначен для обеспечения информационной поддержки задач, связанных с:</a:t>
            </a:r>
          </a:p>
          <a:p>
            <a:r>
              <a:rPr lang="ru-RU" dirty="0"/>
              <a:t>- классификацией и кодированием продукции (услуг, работ) для целей государственной статистики;</a:t>
            </a:r>
          </a:p>
          <a:p>
            <a:r>
              <a:rPr lang="ru-RU" dirty="0" smtClean="0"/>
              <a:t>- </a:t>
            </a:r>
            <a:r>
              <a:rPr lang="ru-RU" dirty="0"/>
              <a:t>подготовкой статистической информации для сопоставлений на международном уровне;</a:t>
            </a:r>
          </a:p>
          <a:p>
            <a:r>
              <a:rPr lang="ru-RU" dirty="0"/>
              <a:t>- размещением заказов на поставки товаров, выполнение работ (оказание услуг) для государственных и муниципальных нужд;</a:t>
            </a:r>
          </a:p>
          <a:p>
            <a:r>
              <a:rPr lang="ru-RU" dirty="0"/>
              <a:t>- налогообложением;</a:t>
            </a:r>
          </a:p>
          <a:p>
            <a:r>
              <a:rPr lang="ru-RU" dirty="0" smtClean="0"/>
              <a:t>- </a:t>
            </a:r>
            <a:r>
              <a:rPr lang="ru-RU" dirty="0"/>
              <a:t>стандартизацией и обязательным подтверждением соответствия продукции;</a:t>
            </a:r>
          </a:p>
          <a:p>
            <a:endParaRPr lang="ru-RU" dirty="0"/>
          </a:p>
          <a:p>
            <a:endParaRPr lang="ru-RU" dirty="0"/>
          </a:p>
        </p:txBody>
      </p:sp>
    </p:spTree>
    <p:extLst>
      <p:ext uri="{BB962C8B-B14F-4D97-AF65-F5344CB8AC3E}">
        <p14:creationId xmlns="" xmlns:p14="http://schemas.microsoft.com/office/powerpoint/2010/main" val="15395511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0" fontAlgn="base">
              <a:spcAft>
                <a:spcPct val="0"/>
              </a:spcAft>
            </a:pPr>
            <a:r>
              <a:rPr lang="ru-RU" altLang="ru-RU" sz="2400" dirty="0">
                <a:solidFill>
                  <a:srgbClr val="FF0000"/>
                </a:solidFill>
                <a:effectLst/>
                <a:latin typeface="Arial" pitchFamily="34" charset="0"/>
                <a:cs typeface="Arial" pitchFamily="34" charset="0"/>
              </a:rPr>
              <a:t> </a:t>
            </a:r>
            <a:br>
              <a:rPr lang="ru-RU" altLang="ru-RU" sz="2400" dirty="0">
                <a:solidFill>
                  <a:srgbClr val="FF0000"/>
                </a:solidFill>
                <a:effectLst/>
                <a:latin typeface="Arial" pitchFamily="34" charset="0"/>
                <a:cs typeface="Arial" pitchFamily="34" charset="0"/>
              </a:rPr>
            </a:br>
            <a:r>
              <a:rPr lang="ru-RU" altLang="ru-RU" sz="2400" dirty="0" smtClean="0">
                <a:solidFill>
                  <a:srgbClr val="FF0000"/>
                </a:solidFill>
                <a:latin typeface="Arial" pitchFamily="34" charset="0"/>
                <a:cs typeface="Arial" pitchFamily="34" charset="0"/>
              </a:rPr>
              <a:t> </a:t>
            </a:r>
            <a:r>
              <a:rPr lang="ru-RU" altLang="ru-RU" sz="2400" dirty="0" smtClean="0">
                <a:solidFill>
                  <a:schemeClr val="accent1">
                    <a:lumMod val="75000"/>
                  </a:schemeClr>
                </a:solidFill>
                <a:latin typeface="Arial" pitchFamily="34" charset="0"/>
                <a:cs typeface="Arial" pitchFamily="34" charset="0"/>
              </a:rPr>
              <a:t>В ОКПД 2 использованы иерархический метод классификации и последовательный метод кодирования </a:t>
            </a:r>
            <a:endParaRPr lang="ru-RU" sz="2400" dirty="0">
              <a:solidFill>
                <a:schemeClr val="accent1">
                  <a:lumMod val="75000"/>
                </a:schemeClr>
              </a:solidFill>
            </a:endParaRPr>
          </a:p>
        </p:txBody>
      </p:sp>
      <p:sp>
        <p:nvSpPr>
          <p:cNvPr id="12" name="Объект 11"/>
          <p:cNvSpPr>
            <a:spLocks noGrp="1"/>
          </p:cNvSpPr>
          <p:nvPr>
            <p:ph idx="1"/>
          </p:nvPr>
        </p:nvSpPr>
        <p:spPr>
          <a:xfrm>
            <a:off x="457200" y="1600201"/>
            <a:ext cx="8229600" cy="4205063"/>
          </a:xfrm>
        </p:spPr>
        <p:txBody>
          <a:bodyPr>
            <a:normAutofit/>
          </a:bodyPr>
          <a:lstStyle/>
          <a:p>
            <a:pPr>
              <a:buNone/>
            </a:pPr>
            <a:r>
              <a:rPr lang="ru-RU" altLang="ru-RU" dirty="0">
                <a:solidFill>
                  <a:srgbClr val="000000"/>
                </a:solidFill>
                <a:latin typeface="Arial" pitchFamily="34" charset="0"/>
                <a:cs typeface="Arial" pitchFamily="34" charset="0"/>
              </a:rPr>
              <a:t>Код состоит из 2 - 9 цифровых </a:t>
            </a:r>
            <a:r>
              <a:rPr lang="ru-RU" altLang="ru-RU" dirty="0" smtClean="0">
                <a:solidFill>
                  <a:srgbClr val="000000"/>
                </a:solidFill>
                <a:latin typeface="Arial" pitchFamily="34" charset="0"/>
                <a:cs typeface="Arial" pitchFamily="34" charset="0"/>
              </a:rPr>
              <a:t>знаков.</a:t>
            </a:r>
          </a:p>
          <a:p>
            <a:pPr marL="0" indent="0" fontAlgn="t">
              <a:buNone/>
            </a:pPr>
            <a:r>
              <a:rPr lang="ru-RU" altLang="ru-RU" dirty="0" smtClean="0">
                <a:solidFill>
                  <a:srgbClr val="FF0000"/>
                </a:solidFill>
                <a:latin typeface="Arial" pitchFamily="34" charset="0"/>
                <a:cs typeface="Arial" pitchFamily="34" charset="0"/>
              </a:rPr>
              <a:t>Структура кода</a:t>
            </a:r>
          </a:p>
          <a:p>
            <a:pPr fontAlgn="t"/>
            <a:r>
              <a:rPr lang="en-US" dirty="0" smtClean="0"/>
              <a:t>XX</a:t>
            </a:r>
            <a:r>
              <a:rPr lang="ru-RU" dirty="0" smtClean="0"/>
              <a:t> класс</a:t>
            </a:r>
          </a:p>
          <a:p>
            <a:pPr fontAlgn="t"/>
            <a:r>
              <a:rPr lang="en-US" dirty="0" smtClean="0"/>
              <a:t>XX.X</a:t>
            </a:r>
            <a:r>
              <a:rPr lang="ru-RU" dirty="0" smtClean="0"/>
              <a:t> подкласс</a:t>
            </a:r>
            <a:endParaRPr lang="ru-RU" dirty="0"/>
          </a:p>
          <a:p>
            <a:pPr fontAlgn="t"/>
            <a:r>
              <a:rPr lang="en-US" dirty="0" smtClean="0"/>
              <a:t>XX.XX</a:t>
            </a:r>
            <a:r>
              <a:rPr lang="ru-RU" dirty="0" smtClean="0"/>
              <a:t> группа</a:t>
            </a:r>
            <a:endParaRPr lang="ru-RU" dirty="0"/>
          </a:p>
          <a:p>
            <a:pPr fontAlgn="t"/>
            <a:r>
              <a:rPr lang="en-US" dirty="0" smtClean="0"/>
              <a:t>XX.XX.X</a:t>
            </a:r>
            <a:r>
              <a:rPr lang="ru-RU" dirty="0" smtClean="0"/>
              <a:t> подгруппа</a:t>
            </a:r>
          </a:p>
          <a:p>
            <a:pPr fontAlgn="t"/>
            <a:r>
              <a:rPr lang="en-US" dirty="0" smtClean="0"/>
              <a:t>XX.XX.XX</a:t>
            </a:r>
            <a:r>
              <a:rPr lang="ru-RU" dirty="0" smtClean="0"/>
              <a:t> вид</a:t>
            </a:r>
            <a:endParaRPr lang="ru-RU" dirty="0"/>
          </a:p>
          <a:p>
            <a:pPr fontAlgn="t"/>
            <a:r>
              <a:rPr lang="en-US" dirty="0" smtClean="0"/>
              <a:t>XX.XX.XX.XX</a:t>
            </a:r>
            <a:r>
              <a:rPr lang="ru-RU" dirty="0" smtClean="0"/>
              <a:t> категория</a:t>
            </a:r>
          </a:p>
          <a:p>
            <a:pPr fontAlgn="t"/>
            <a:r>
              <a:rPr lang="en-US" dirty="0" smtClean="0"/>
              <a:t>XX.XX.XX.XXX</a:t>
            </a:r>
            <a:r>
              <a:rPr lang="ru-RU" dirty="0" smtClean="0"/>
              <a:t> подкатегория</a:t>
            </a:r>
            <a:endParaRPr lang="ru-RU" dirty="0"/>
          </a:p>
          <a:p>
            <a:endParaRPr lang="ru-RU" dirty="0"/>
          </a:p>
        </p:txBody>
      </p:sp>
    </p:spTree>
    <p:extLst>
      <p:ext uri="{BB962C8B-B14F-4D97-AF65-F5344CB8AC3E}">
        <p14:creationId xmlns="" xmlns:p14="http://schemas.microsoft.com/office/powerpoint/2010/main" val="25286975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Номер слайда 1"/>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7E50E754-1E35-4297-81BB-1120C1A6E452}" type="slidenum">
              <a:rPr lang="ru-RU" altLang="ru-RU" sz="1200">
                <a:solidFill>
                  <a:srgbClr val="7F7F7F"/>
                </a:solidFill>
              </a:rPr>
              <a:pPr/>
              <a:t>18</a:t>
            </a:fld>
            <a:endParaRPr lang="ru-RU" altLang="ru-RU" sz="1200">
              <a:solidFill>
                <a:srgbClr val="7F7F7F"/>
              </a:solidFill>
            </a:endParaRPr>
          </a:p>
        </p:txBody>
      </p:sp>
      <p:sp>
        <p:nvSpPr>
          <p:cNvPr id="41988" name="Объект 3"/>
          <p:cNvSpPr>
            <a:spLocks noGrp="1"/>
          </p:cNvSpPr>
          <p:nvPr>
            <p:ph idx="4294967295"/>
          </p:nvPr>
        </p:nvSpPr>
        <p:spPr>
          <a:xfrm>
            <a:off x="214282" y="1600200"/>
            <a:ext cx="8015318" cy="4525963"/>
          </a:xfrm>
        </p:spPr>
        <p:txBody>
          <a:bodyPr/>
          <a:lstStyle/>
          <a:p>
            <a:pPr eaLnBrk="1" hangingPunct="1">
              <a:buNone/>
            </a:pPr>
            <a:r>
              <a:rPr lang="ru-RU" altLang="ru-RU" b="1" dirty="0" smtClean="0">
                <a:hlinkClick r:id="rId2"/>
              </a:rPr>
              <a:t>Раздел C. </a:t>
            </a:r>
          </a:p>
          <a:p>
            <a:pPr eaLnBrk="1" hangingPunct="1">
              <a:buNone/>
            </a:pPr>
            <a:r>
              <a:rPr lang="ru-RU" altLang="ru-RU" b="1" dirty="0" smtClean="0">
                <a:hlinkClick r:id="rId2"/>
              </a:rPr>
              <a:t>Продукция обрабатывающих производств</a:t>
            </a:r>
            <a:endParaRPr lang="ru-RU" altLang="ru-RU" b="1" dirty="0" smtClean="0"/>
          </a:p>
          <a:p>
            <a:pPr lvl="1" eaLnBrk="1" hangingPunct="1"/>
            <a:r>
              <a:rPr lang="ru-RU" altLang="ru-RU" dirty="0" smtClean="0">
                <a:hlinkClick r:id="rId3"/>
              </a:rPr>
              <a:t>10 Продукты пищевые</a:t>
            </a:r>
            <a:endParaRPr lang="ru-RU" altLang="ru-RU" dirty="0" smtClean="0"/>
          </a:p>
          <a:p>
            <a:pPr lvl="1" eaLnBrk="1" hangingPunct="1"/>
            <a:r>
              <a:rPr lang="ru-RU" altLang="ru-RU" u="sng" dirty="0" smtClean="0">
                <a:hlinkClick r:id="rId4"/>
              </a:rPr>
              <a:t>11 Напитки</a:t>
            </a:r>
            <a:endParaRPr lang="ru-RU" altLang="ru-RU" dirty="0" smtClean="0"/>
          </a:p>
          <a:p>
            <a:pPr lvl="1" eaLnBrk="1" hangingPunct="1"/>
            <a:r>
              <a:rPr lang="ru-RU" altLang="ru-RU" dirty="0" smtClean="0">
                <a:hlinkClick r:id="rId5"/>
              </a:rPr>
              <a:t>12 Изделия табачные</a:t>
            </a:r>
            <a:endParaRPr lang="ru-RU" altLang="ru-RU" dirty="0" smtClean="0"/>
          </a:p>
          <a:p>
            <a:pPr lvl="1" eaLnBrk="1" hangingPunct="1"/>
            <a:r>
              <a:rPr lang="ru-RU" altLang="ru-RU" dirty="0" smtClean="0">
                <a:hlinkClick r:id="rId6"/>
              </a:rPr>
              <a:t>13 Текстиль и изделия текстильные</a:t>
            </a:r>
            <a:endParaRPr lang="ru-RU" altLang="ru-RU" dirty="0" smtClean="0"/>
          </a:p>
          <a:p>
            <a:pPr lvl="1" eaLnBrk="1" hangingPunct="1"/>
            <a:r>
              <a:rPr lang="ru-RU" altLang="ru-RU" dirty="0" smtClean="0">
                <a:hlinkClick r:id="rId7"/>
              </a:rPr>
              <a:t>14 Одежда</a:t>
            </a:r>
            <a:endParaRPr lang="ru-RU" altLang="ru-RU" dirty="0" smtClean="0"/>
          </a:p>
          <a:p>
            <a:pPr eaLnBrk="1" hangingPunct="1"/>
            <a:endParaRPr lang="ru-RU" altLang="ru-RU"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43458"/>
            <a:ext cx="8496944" cy="830997"/>
          </a:xfrm>
          <a:prstGeom prst="rect">
            <a:avLst/>
          </a:prstGeom>
        </p:spPr>
        <p:txBody>
          <a:bodyPr wrap="square">
            <a:spAutoFit/>
          </a:bodyPr>
          <a:lstStyle/>
          <a:p>
            <a:pPr algn="ctr"/>
            <a:r>
              <a:rPr lang="ru-RU" sz="2400" dirty="0">
                <a:effectLst>
                  <a:glow rad="228600">
                    <a:schemeClr val="accent5">
                      <a:satMod val="175000"/>
                      <a:alpha val="40000"/>
                    </a:schemeClr>
                  </a:glow>
                  <a:outerShdw blurRad="38100" dist="38100" dir="2700000" algn="tl">
                    <a:srgbClr val="000000">
                      <a:alpha val="43137"/>
                    </a:srgbClr>
                  </a:outerShdw>
                </a:effectLst>
              </a:rPr>
              <a:t>Раздел С. Продукция обрабатывающих </a:t>
            </a:r>
            <a:r>
              <a:rPr lang="ru-RU" sz="2400" dirty="0" smtClean="0">
                <a:effectLst>
                  <a:glow rad="228600">
                    <a:schemeClr val="accent5">
                      <a:satMod val="175000"/>
                      <a:alpha val="40000"/>
                    </a:schemeClr>
                  </a:glow>
                  <a:outerShdw blurRad="38100" dist="38100" dir="2700000" algn="tl">
                    <a:srgbClr val="000000">
                      <a:alpha val="43137"/>
                    </a:srgbClr>
                  </a:outerShdw>
                </a:effectLst>
              </a:rPr>
              <a:t>производств</a:t>
            </a:r>
          </a:p>
          <a:p>
            <a:pPr algn="ctr"/>
            <a:r>
              <a:rPr lang="ru-RU" sz="2400" dirty="0" smtClean="0">
                <a:effectLst>
                  <a:glow rad="228600">
                    <a:schemeClr val="accent4">
                      <a:satMod val="175000"/>
                      <a:alpha val="40000"/>
                    </a:schemeClr>
                  </a:glow>
                  <a:outerShdw blurRad="38100" dist="38100" dir="2700000" algn="tl">
                    <a:srgbClr val="000000">
                      <a:alpha val="43137"/>
                    </a:srgbClr>
                  </a:outerShdw>
                </a:effectLst>
              </a:rPr>
              <a:t>10 </a:t>
            </a:r>
            <a:r>
              <a:rPr lang="ru-RU" sz="2400" dirty="0">
                <a:effectLst>
                  <a:glow rad="228600">
                    <a:schemeClr val="accent4">
                      <a:satMod val="175000"/>
                      <a:alpha val="40000"/>
                    </a:schemeClr>
                  </a:glow>
                  <a:outerShdw blurRad="38100" dist="38100" dir="2700000" algn="tl">
                    <a:srgbClr val="000000">
                      <a:alpha val="43137"/>
                    </a:srgbClr>
                  </a:outerShdw>
                </a:effectLst>
              </a:rPr>
              <a:t>– Класс. «Продукты пищевые»</a:t>
            </a:r>
            <a:endParaRPr lang="ru-RU" sz="2400" dirty="0"/>
          </a:p>
        </p:txBody>
      </p:sp>
      <p:sp>
        <p:nvSpPr>
          <p:cNvPr id="4" name="Прямоугольник 3"/>
          <p:cNvSpPr/>
          <p:nvPr/>
        </p:nvSpPr>
        <p:spPr>
          <a:xfrm>
            <a:off x="611560" y="1268760"/>
            <a:ext cx="7776864" cy="4893647"/>
          </a:xfrm>
          <a:prstGeom prst="rect">
            <a:avLst/>
          </a:prstGeom>
        </p:spPr>
        <p:txBody>
          <a:bodyPr wrap="square">
            <a:spAutoFit/>
          </a:bodyPr>
          <a:lstStyle/>
          <a:p>
            <a:r>
              <a:rPr lang="ru-RU" sz="2400" dirty="0" smtClean="0">
                <a:latin typeface="Times New Roman" panose="02020603050405020304" pitchFamily="18" charset="0"/>
                <a:cs typeface="Times New Roman" panose="02020603050405020304" pitchFamily="18" charset="0"/>
              </a:rPr>
              <a:t>10.1 Мясо и мясо птицы, прочие продукты убоя. Мясные пищевые продукты, включая продукты из мяса птицы</a:t>
            </a:r>
          </a:p>
          <a:p>
            <a:r>
              <a:rPr lang="ru-RU" sz="2400" dirty="0" smtClean="0">
                <a:latin typeface="Times New Roman" panose="02020603050405020304" pitchFamily="18" charset="0"/>
                <a:cs typeface="Times New Roman" panose="02020603050405020304" pitchFamily="18" charset="0"/>
              </a:rPr>
              <a:t>10.2</a:t>
            </a:r>
            <a:r>
              <a:rPr lang="en-US" sz="2400"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Рыба </a:t>
            </a:r>
            <a:r>
              <a:rPr lang="ru-RU" sz="2400" dirty="0">
                <a:latin typeface="Times New Roman" panose="02020603050405020304" pitchFamily="18" charset="0"/>
                <a:cs typeface="Times New Roman" panose="02020603050405020304" pitchFamily="18" charset="0"/>
              </a:rPr>
              <a:t>переработанная и консервированная, ракообразные и моллюски</a:t>
            </a:r>
          </a:p>
          <a:p>
            <a:r>
              <a:rPr lang="ru-RU" sz="2400" dirty="0" smtClean="0">
                <a:latin typeface="Times New Roman" panose="02020603050405020304" pitchFamily="18" charset="0"/>
                <a:cs typeface="Times New Roman" panose="02020603050405020304" pitchFamily="18" charset="0"/>
              </a:rPr>
              <a:t>10.3</a:t>
            </a:r>
            <a:r>
              <a:rPr lang="en-US" sz="2400"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Фрукты </a:t>
            </a:r>
            <a:r>
              <a:rPr lang="ru-RU" sz="2400" dirty="0">
                <a:latin typeface="Times New Roman" panose="02020603050405020304" pitchFamily="18" charset="0"/>
                <a:cs typeface="Times New Roman" panose="02020603050405020304" pitchFamily="18" charset="0"/>
              </a:rPr>
              <a:t>и овощи переработанные и консервированные</a:t>
            </a:r>
          </a:p>
          <a:p>
            <a:r>
              <a:rPr lang="ru-RU" sz="2400" dirty="0" smtClean="0">
                <a:latin typeface="Times New Roman" panose="02020603050405020304" pitchFamily="18" charset="0"/>
                <a:cs typeface="Times New Roman" panose="02020603050405020304" pitchFamily="18" charset="0"/>
              </a:rPr>
              <a:t>10.4</a:t>
            </a:r>
            <a:r>
              <a:rPr lang="en-US" sz="2400"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Масла </a:t>
            </a:r>
            <a:r>
              <a:rPr lang="ru-RU" sz="2400" dirty="0">
                <a:latin typeface="Times New Roman" panose="02020603050405020304" pitchFamily="18" charset="0"/>
                <a:cs typeface="Times New Roman" panose="02020603050405020304" pitchFamily="18" charset="0"/>
              </a:rPr>
              <a:t>и жиры животные и растительные</a:t>
            </a:r>
          </a:p>
          <a:p>
            <a:r>
              <a:rPr lang="ru-RU" sz="2400" dirty="0" smtClean="0">
                <a:latin typeface="Times New Roman" panose="02020603050405020304" pitchFamily="18" charset="0"/>
                <a:cs typeface="Times New Roman" panose="02020603050405020304" pitchFamily="18" charset="0"/>
              </a:rPr>
              <a:t>10.5</a:t>
            </a:r>
            <a:r>
              <a:rPr lang="en-US" sz="2400"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Молоко </a:t>
            </a:r>
            <a:r>
              <a:rPr lang="ru-RU" sz="2400" dirty="0">
                <a:latin typeface="Times New Roman" panose="02020603050405020304" pitchFamily="18" charset="0"/>
                <a:cs typeface="Times New Roman" panose="02020603050405020304" pitchFamily="18" charset="0"/>
              </a:rPr>
              <a:t>и молочная продукция</a:t>
            </a:r>
          </a:p>
          <a:p>
            <a:r>
              <a:rPr lang="ru-RU" sz="2400" dirty="0" smtClean="0">
                <a:latin typeface="Times New Roman" panose="02020603050405020304" pitchFamily="18" charset="0"/>
                <a:cs typeface="Times New Roman" panose="02020603050405020304" pitchFamily="18" charset="0"/>
              </a:rPr>
              <a:t>10.6</a:t>
            </a:r>
            <a:r>
              <a:rPr lang="en-US" sz="2400"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Продукция </a:t>
            </a:r>
            <a:r>
              <a:rPr lang="ru-RU" sz="2400" dirty="0">
                <a:latin typeface="Times New Roman" panose="02020603050405020304" pitchFamily="18" charset="0"/>
                <a:cs typeface="Times New Roman" panose="02020603050405020304" pitchFamily="18" charset="0"/>
              </a:rPr>
              <a:t>мукомольно-крупяного производства, крахмалы и </a:t>
            </a:r>
            <a:r>
              <a:rPr lang="ru-RU" sz="2400" dirty="0" err="1">
                <a:latin typeface="Times New Roman" panose="02020603050405020304" pitchFamily="18" charset="0"/>
                <a:cs typeface="Times New Roman" panose="02020603050405020304" pitchFamily="18" charset="0"/>
              </a:rPr>
              <a:t>крахмалопродукты</a:t>
            </a:r>
            <a:endParaRPr lang="ru-RU" sz="2400" dirty="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10.7</a:t>
            </a:r>
            <a:r>
              <a:rPr lang="en-US" sz="2400"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Изделия </a:t>
            </a:r>
            <a:r>
              <a:rPr lang="ru-RU" sz="2400" dirty="0">
                <a:latin typeface="Times New Roman" panose="02020603050405020304" pitchFamily="18" charset="0"/>
                <a:cs typeface="Times New Roman" panose="02020603050405020304" pitchFamily="18" charset="0"/>
              </a:rPr>
              <a:t>хлебобулочные и мучные кондитерские</a:t>
            </a:r>
          </a:p>
          <a:p>
            <a:r>
              <a:rPr lang="ru-RU" sz="2400" dirty="0" smtClean="0">
                <a:latin typeface="Times New Roman" panose="02020603050405020304" pitchFamily="18" charset="0"/>
                <a:cs typeface="Times New Roman" panose="02020603050405020304" pitchFamily="18" charset="0"/>
              </a:rPr>
              <a:t>10.8</a:t>
            </a:r>
            <a:r>
              <a:rPr lang="en-US" sz="2400"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Продукты </a:t>
            </a:r>
            <a:r>
              <a:rPr lang="ru-RU" sz="2400" dirty="0">
                <a:latin typeface="Times New Roman" panose="02020603050405020304" pitchFamily="18" charset="0"/>
                <a:cs typeface="Times New Roman" panose="02020603050405020304" pitchFamily="18" charset="0"/>
              </a:rPr>
              <a:t>пищевые прочие</a:t>
            </a:r>
          </a:p>
          <a:p>
            <a:r>
              <a:rPr lang="ru-RU" sz="2400" dirty="0" smtClean="0">
                <a:latin typeface="Times New Roman" panose="02020603050405020304" pitchFamily="18" charset="0"/>
                <a:cs typeface="Times New Roman" panose="02020603050405020304" pitchFamily="18" charset="0"/>
              </a:rPr>
              <a:t>10.9</a:t>
            </a:r>
            <a:r>
              <a:rPr lang="en-US" sz="2400"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Корма </a:t>
            </a:r>
            <a:r>
              <a:rPr lang="ru-RU" sz="2400" dirty="0">
                <a:latin typeface="Times New Roman" panose="02020603050405020304" pitchFamily="18" charset="0"/>
                <a:cs typeface="Times New Roman" panose="02020603050405020304" pitchFamily="18" charset="0"/>
              </a:rPr>
              <a:t>готовые для животных</a:t>
            </a:r>
          </a:p>
        </p:txBody>
      </p:sp>
    </p:spTree>
    <p:extLst>
      <p:ext uri="{BB962C8B-B14F-4D97-AF65-F5344CB8AC3E}">
        <p14:creationId xmlns="" xmlns:p14="http://schemas.microsoft.com/office/powerpoint/2010/main" val="11282096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000232" y="571480"/>
            <a:ext cx="7000924" cy="4017492"/>
          </a:xfrm>
        </p:spPr>
        <p:txBody>
          <a:bodyPr>
            <a:noAutofit/>
          </a:bodyPr>
          <a:lstStyle/>
          <a:p>
            <a:pPr algn="ctr"/>
            <a:r>
              <a:rPr lang="ru-RU" sz="3200" dirty="0" smtClean="0"/>
              <a:t> </a:t>
            </a:r>
            <a:r>
              <a:rPr lang="ru-RU" sz="3200" i="1" dirty="0" smtClean="0"/>
              <a:t>Объекты декларирования</a:t>
            </a:r>
          </a:p>
          <a:p>
            <a:pPr algn="ctr"/>
            <a:endParaRPr lang="ru-RU" sz="3200" i="1" dirty="0" smtClean="0"/>
          </a:p>
          <a:p>
            <a:pPr marL="514350" indent="-514350">
              <a:buAutoNum type="arabicPeriod"/>
            </a:pPr>
            <a:r>
              <a:rPr lang="ru-RU" sz="2800" i="1" dirty="0" smtClean="0">
                <a:solidFill>
                  <a:srgbClr val="C00000"/>
                </a:solidFill>
              </a:rPr>
              <a:t>Продукция включенная в Единый перечень (ПП 982)</a:t>
            </a:r>
          </a:p>
          <a:p>
            <a:pPr marL="514350" indent="-514350">
              <a:buAutoNum type="arabicPeriod"/>
            </a:pPr>
            <a:r>
              <a:rPr lang="ru-RU" sz="2800" i="1" dirty="0" smtClean="0">
                <a:solidFill>
                  <a:srgbClr val="C00000"/>
                </a:solidFill>
              </a:rPr>
              <a:t>Продукция включенная в Единый перечень (Решение 620)</a:t>
            </a:r>
          </a:p>
          <a:p>
            <a:pPr marL="514350" indent="-514350">
              <a:buAutoNum type="arabicPeriod"/>
            </a:pPr>
            <a:r>
              <a:rPr lang="ru-RU" sz="2800" i="1" dirty="0" smtClean="0">
                <a:solidFill>
                  <a:srgbClr val="C00000"/>
                </a:solidFill>
              </a:rPr>
              <a:t>Продукция ТР РФ</a:t>
            </a:r>
          </a:p>
          <a:p>
            <a:pPr marL="514350" indent="-514350">
              <a:buAutoNum type="arabicPeriod"/>
            </a:pPr>
            <a:r>
              <a:rPr lang="ru-RU" sz="2800" i="1" dirty="0" smtClean="0">
                <a:solidFill>
                  <a:srgbClr val="C00000"/>
                </a:solidFill>
              </a:rPr>
              <a:t>Продукция ТР ЕАЭС</a:t>
            </a:r>
          </a:p>
          <a:p>
            <a:pPr marL="514350" indent="-514350" algn="ctr">
              <a:buAutoNum type="arabicPeriod"/>
            </a:pPr>
            <a:endParaRPr lang="ru-RU" sz="2400" i="1" dirty="0" smtClean="0">
              <a:solidFill>
                <a:srgbClr val="C00000"/>
              </a:solidFill>
            </a:endParaRPr>
          </a:p>
          <a:p>
            <a:pPr marL="514350" indent="-514350" algn="ctr">
              <a:buAutoNum type="arabicPeriod"/>
            </a:pPr>
            <a:endParaRPr lang="ru-RU" sz="3200" i="1" dirty="0" smtClean="0"/>
          </a:p>
          <a:p>
            <a:endParaRPr lang="ru-RU" sz="3200" b="1" dirty="0">
              <a:solidFill>
                <a:srgbClr val="C00000"/>
              </a:solidFill>
              <a:effectLst>
                <a:outerShdw blurRad="38100" dist="38100" dir="2700000" algn="tl">
                  <a:srgbClr val="000000">
                    <a:alpha val="43137"/>
                  </a:srgb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54032"/>
          </a:xfrm>
        </p:spPr>
        <p:txBody>
          <a:bodyPr/>
          <a:lstStyle/>
          <a:p>
            <a:r>
              <a:rPr lang="ru-RU" dirty="0" smtClean="0"/>
              <a:t>Статья 23 ТР ТС 021/2011 </a:t>
            </a:r>
            <a:endParaRPr lang="ru-RU" dirty="0"/>
          </a:p>
        </p:txBody>
      </p:sp>
      <p:sp>
        <p:nvSpPr>
          <p:cNvPr id="3" name="Содержимое 2"/>
          <p:cNvSpPr>
            <a:spLocks noGrp="1"/>
          </p:cNvSpPr>
          <p:nvPr>
            <p:ph sz="quarter" idx="1"/>
          </p:nvPr>
        </p:nvSpPr>
        <p:spPr>
          <a:xfrm>
            <a:off x="457200" y="1142984"/>
            <a:ext cx="7467600" cy="5330968"/>
          </a:xfrm>
        </p:spPr>
        <p:txBody>
          <a:bodyPr>
            <a:normAutofit fontScale="85000" lnSpcReduction="20000"/>
          </a:bodyPr>
          <a:lstStyle/>
          <a:p>
            <a:r>
              <a:rPr lang="ru-RU" dirty="0" smtClean="0"/>
              <a:t>7. Доказательственные материалы должны содержать результаты исследований (испытаний), подтверждающие выполнение требований настоящего технического регламента и (или) технических регламентов Таможенного союза на отдельные виды пищевой продукции. Такие исследования (испытания) могут быть проведены в собственной испытательной лаборатории заявителя или в иной испытательной лаборатории по договору с заявителем. </a:t>
            </a:r>
          </a:p>
          <a:p>
            <a:r>
              <a:rPr lang="ru-RU" dirty="0" smtClean="0"/>
              <a:t>8. Доказательственные материалы, кроме указанных в части 7 настоящей статьи документов, могут включать другие документы по выбору заявителя, если иное не предусмотрено техническими регламентами Таможенного союза на отдельные виды пищевой продукции, послужившие основанием для подтверждения соответствия декларируемой пищевой продукции требованиям настоящего технического регламента и (или) технических регламентов Таможенного союза на отдельные виды пищевой продукции.</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34" y="357166"/>
            <a:ext cx="8143932" cy="1000132"/>
          </a:xfrm>
        </p:spPr>
        <p:txBody>
          <a:bodyPr>
            <a:noAutofit/>
          </a:bodyPr>
          <a:lstStyle/>
          <a:p>
            <a:pPr algn="ctr"/>
            <a:endParaRPr lang="ru-RU" sz="800" b="1" dirty="0" smtClean="0"/>
          </a:p>
          <a:p>
            <a:endParaRPr lang="ru-RU" dirty="0" smtClean="0"/>
          </a:p>
          <a:p>
            <a:endParaRPr lang="ru-RU" dirty="0" smtClean="0"/>
          </a:p>
        </p:txBody>
      </p:sp>
      <p:pic>
        <p:nvPicPr>
          <p:cNvPr id="7170" name="Picture 2"/>
          <p:cNvPicPr>
            <a:picLocks noChangeAspect="1" noChangeArrowheads="1"/>
          </p:cNvPicPr>
          <p:nvPr/>
        </p:nvPicPr>
        <p:blipFill>
          <a:blip r:embed="rId3"/>
          <a:srcRect/>
          <a:stretch>
            <a:fillRect/>
          </a:stretch>
        </p:blipFill>
        <p:spPr bwMode="auto">
          <a:xfrm>
            <a:off x="2000232" y="142852"/>
            <a:ext cx="6715172" cy="6500858"/>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00042"/>
            <a:ext cx="7467600" cy="5973910"/>
          </a:xfrm>
        </p:spPr>
        <p:txBody>
          <a:bodyPr>
            <a:normAutofit fontScale="62500" lnSpcReduction="20000"/>
          </a:bodyPr>
          <a:lstStyle/>
          <a:p>
            <a:r>
              <a:rPr lang="ru-RU" b="1" dirty="0" smtClean="0"/>
              <a:t>ГОСТ Р 56532-2015 Оценка соответствия. Рекомендации по принятию декларации о соответствии продукции установленным требованиям</a:t>
            </a:r>
          </a:p>
          <a:p>
            <a:pPr fontAlgn="base"/>
            <a:r>
              <a:rPr lang="ru-RU" b="1" dirty="0" smtClean="0"/>
              <a:t>5.1.5 Доказательственные материалы</a:t>
            </a:r>
            <a:r>
              <a:rPr lang="ru-RU" dirty="0" smtClean="0"/>
              <a:t/>
            </a:r>
            <a:br>
              <a:rPr lang="ru-RU" dirty="0" smtClean="0"/>
            </a:br>
            <a:r>
              <a:rPr lang="ru-RU" dirty="0" smtClean="0"/>
              <a:t/>
            </a:r>
            <a:br>
              <a:rPr lang="ru-RU" dirty="0" smtClean="0"/>
            </a:br>
            <a:r>
              <a:rPr lang="ru-RU" dirty="0" smtClean="0"/>
              <a:t>В качестве документов, являющихся основанием для принятия декларации, могут использоваться:</a:t>
            </a:r>
            <a:br>
              <a:rPr lang="ru-RU" dirty="0" smtClean="0"/>
            </a:br>
            <a:r>
              <a:rPr lang="ru-RU" dirty="0" smtClean="0"/>
              <a:t/>
            </a:r>
            <a:br>
              <a:rPr lang="ru-RU" dirty="0" smtClean="0"/>
            </a:br>
            <a:r>
              <a:rPr lang="ru-RU" dirty="0" smtClean="0"/>
              <a:t>- протоколы испытаний (приемочных, приемо-сдаточных, контрольных испытаний, проведенных заявителем и (или) сторонними испытательными лабораториями) продукции;</a:t>
            </a:r>
            <a:br>
              <a:rPr lang="ru-RU" dirty="0" smtClean="0"/>
            </a:br>
            <a:r>
              <a:rPr lang="ru-RU" dirty="0" smtClean="0"/>
              <a:t/>
            </a:r>
            <a:br>
              <a:rPr lang="ru-RU" dirty="0" smtClean="0"/>
            </a:br>
            <a:r>
              <a:rPr lang="ru-RU" sz="1800" b="1" dirty="0" smtClean="0"/>
              <a:t>Примечания</a:t>
            </a:r>
            <a:r>
              <a:rPr lang="ru-RU" dirty="0" smtClean="0"/>
              <a:t/>
            </a:r>
            <a:br>
              <a:rPr lang="ru-RU" dirty="0" smtClean="0"/>
            </a:br>
            <a:endParaRPr lang="ru-RU" dirty="0" smtClean="0"/>
          </a:p>
          <a:p>
            <a:pPr fontAlgn="base">
              <a:buNone/>
            </a:pPr>
            <a:r>
              <a:rPr lang="ru-RU" dirty="0" smtClean="0"/>
              <a:t>     1 Протоколы испытаний должны распространяться на заявленную продукцию.</a:t>
            </a:r>
            <a:br>
              <a:rPr lang="ru-RU" dirty="0" smtClean="0"/>
            </a:br>
            <a:endParaRPr lang="ru-RU" dirty="0" smtClean="0"/>
          </a:p>
          <a:p>
            <a:pPr fontAlgn="base">
              <a:buNone/>
            </a:pPr>
            <a:r>
              <a:rPr lang="ru-RU" dirty="0" smtClean="0"/>
              <a:t>     2 Протоколы испытаний должны содержать значения характеристик продукции, подтверждающие соответствие всем требованиям, установленным в нормативных документах, и распространяющимся на конкретную заявленную продукцию.</a:t>
            </a:r>
            <a:br>
              <a:rPr lang="ru-RU" dirty="0" smtClean="0"/>
            </a:br>
            <a:endParaRPr lang="ru-RU" dirty="0" smtClean="0"/>
          </a:p>
          <a:p>
            <a:endParaRPr lang="ru-RU" b="1" dirty="0" smtClean="0"/>
          </a:p>
          <a:p>
            <a:endParaRPr lang="ru-RU" b="1" dirty="0" smtClean="0"/>
          </a:p>
          <a:p>
            <a:r>
              <a:rPr lang="ru-RU" b="1" dirty="0" smtClean="0"/>
              <a:t>ГОСТ 31814-2012 Оценка соответствия. Общие правила отбора образцов для испытаний продукции при подтверждении соответствия</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34" y="357166"/>
            <a:ext cx="8143932" cy="1214446"/>
          </a:xfrm>
        </p:spPr>
        <p:txBody>
          <a:bodyPr>
            <a:noAutofit/>
          </a:bodyPr>
          <a:lstStyle/>
          <a:p>
            <a:pPr algn="ctr"/>
            <a:endParaRPr lang="ru-RU" sz="1600" b="1" dirty="0" smtClean="0"/>
          </a:p>
          <a:p>
            <a:pPr algn="ctr"/>
            <a:endParaRPr lang="ru-RU" sz="1600" dirty="0" smtClean="0"/>
          </a:p>
          <a:p>
            <a:pPr algn="ctr"/>
            <a:endParaRPr lang="ru-RU" sz="1600" b="1" dirty="0" smtClean="0"/>
          </a:p>
          <a:p>
            <a:pPr algn="ctr"/>
            <a:endParaRPr lang="ru-RU" sz="1600" dirty="0" smtClean="0"/>
          </a:p>
          <a:p>
            <a:pPr algn="ctr"/>
            <a:endParaRPr lang="ru-RU" sz="1600" b="1" dirty="0" smtClean="0"/>
          </a:p>
          <a:p>
            <a:pPr algn="ctr"/>
            <a:endParaRPr lang="ru-RU" sz="1600" dirty="0" smtClean="0"/>
          </a:p>
          <a:p>
            <a:pPr algn="ctr"/>
            <a:endParaRPr lang="ru-RU" sz="1600" b="1" dirty="0" smtClean="0"/>
          </a:p>
        </p:txBody>
      </p:sp>
      <p:sp>
        <p:nvSpPr>
          <p:cNvPr id="4" name="Прямоугольник 3"/>
          <p:cNvSpPr/>
          <p:nvPr/>
        </p:nvSpPr>
        <p:spPr>
          <a:xfrm>
            <a:off x="2500298" y="1571612"/>
            <a:ext cx="6143668" cy="369332"/>
          </a:xfrm>
          <a:prstGeom prst="rect">
            <a:avLst/>
          </a:prstGeom>
        </p:spPr>
        <p:txBody>
          <a:bodyPr wrap="square" anchor="b">
            <a:spAutoFit/>
          </a:bodyPr>
          <a:lstStyle/>
          <a:p>
            <a:r>
              <a:rPr lang="ru-RU" b="1" dirty="0" smtClean="0"/>
              <a:t></a:t>
            </a:r>
            <a:endParaRPr lang="ru-RU" b="1" dirty="0"/>
          </a:p>
        </p:txBody>
      </p:sp>
      <p:pic>
        <p:nvPicPr>
          <p:cNvPr id="1026" name="Picture 2"/>
          <p:cNvPicPr>
            <a:picLocks noChangeAspect="1" noChangeArrowheads="1"/>
          </p:cNvPicPr>
          <p:nvPr/>
        </p:nvPicPr>
        <p:blipFill>
          <a:blip r:embed="rId2"/>
          <a:srcRect/>
          <a:stretch>
            <a:fillRect/>
          </a:stretch>
        </p:blipFill>
        <p:spPr bwMode="auto">
          <a:xfrm>
            <a:off x="661988" y="138113"/>
            <a:ext cx="7820025" cy="6581775"/>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34" y="357166"/>
            <a:ext cx="8143932" cy="1214446"/>
          </a:xfrm>
        </p:spPr>
        <p:txBody>
          <a:bodyPr>
            <a:noAutofit/>
          </a:bodyPr>
          <a:lstStyle/>
          <a:p>
            <a:pPr algn="ctr"/>
            <a:endParaRPr lang="ru-RU" sz="1600" b="1" dirty="0" smtClean="0"/>
          </a:p>
          <a:p>
            <a:pPr algn="ctr"/>
            <a:endParaRPr lang="ru-RU" sz="1600" dirty="0" smtClean="0"/>
          </a:p>
          <a:p>
            <a:pPr algn="ctr"/>
            <a:endParaRPr lang="ru-RU" sz="1600" b="1" dirty="0" smtClean="0"/>
          </a:p>
          <a:p>
            <a:pPr algn="ctr"/>
            <a:endParaRPr lang="ru-RU" sz="1600" dirty="0" smtClean="0"/>
          </a:p>
          <a:p>
            <a:pPr algn="ctr"/>
            <a:endParaRPr lang="ru-RU" sz="1600" b="1" dirty="0" smtClean="0"/>
          </a:p>
          <a:p>
            <a:pPr algn="ctr"/>
            <a:endParaRPr lang="ru-RU" sz="1600" dirty="0" smtClean="0"/>
          </a:p>
          <a:p>
            <a:pPr algn="ctr"/>
            <a:endParaRPr lang="ru-RU" sz="1600" b="1" dirty="0" smtClean="0"/>
          </a:p>
          <a:p>
            <a:pPr algn="ctr"/>
            <a:r>
              <a:rPr lang="ru-RU" sz="3200" b="1" dirty="0" smtClean="0">
                <a:solidFill>
                  <a:schemeClr val="accent2">
                    <a:lumMod val="50000"/>
                  </a:schemeClr>
                </a:solidFill>
              </a:rPr>
              <a:t>Спасибо за внимание!</a:t>
            </a:r>
          </a:p>
        </p:txBody>
      </p:sp>
      <p:sp>
        <p:nvSpPr>
          <p:cNvPr id="4" name="Прямоугольник 3"/>
          <p:cNvSpPr/>
          <p:nvPr/>
        </p:nvSpPr>
        <p:spPr>
          <a:xfrm>
            <a:off x="2500298" y="1571612"/>
            <a:ext cx="6143668" cy="369332"/>
          </a:xfrm>
          <a:prstGeom prst="rect">
            <a:avLst/>
          </a:prstGeom>
        </p:spPr>
        <p:txBody>
          <a:bodyPr wrap="square" anchor="b">
            <a:spAutoFit/>
          </a:bodyPr>
          <a:lstStyle/>
          <a:p>
            <a:r>
              <a:rPr lang="ru-RU" b="1" dirty="0" smtClean="0"/>
              <a:t></a:t>
            </a:r>
            <a:endParaRPr lang="ru-RU"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85918" y="357166"/>
            <a:ext cx="6929486" cy="4231806"/>
          </a:xfrm>
        </p:spPr>
        <p:txBody>
          <a:bodyPr>
            <a:noAutofit/>
          </a:bodyPr>
          <a:lstStyle/>
          <a:p>
            <a:pPr algn="ctr"/>
            <a:r>
              <a:rPr lang="ru-RU" sz="3200" dirty="0" smtClean="0"/>
              <a:t> </a:t>
            </a:r>
            <a:r>
              <a:rPr lang="ru-RU" sz="2800" i="1" dirty="0" smtClean="0"/>
              <a:t>Этапы декларирования соответствия</a:t>
            </a:r>
          </a:p>
          <a:p>
            <a:pPr marL="514350" indent="-514350">
              <a:buAutoNum type="arabicPeriod"/>
            </a:pPr>
            <a:r>
              <a:rPr lang="ru-RU" sz="2400" b="1" i="1" dirty="0" smtClean="0">
                <a:solidFill>
                  <a:srgbClr val="C00000"/>
                </a:solidFill>
                <a:effectLst>
                  <a:outerShdw blurRad="38100" dist="38100" dir="2700000" algn="tl">
                    <a:srgbClr val="000000">
                      <a:alpha val="43137"/>
                    </a:srgbClr>
                  </a:outerShdw>
                </a:effectLst>
              </a:rPr>
              <a:t>Идентификация продукции</a:t>
            </a:r>
          </a:p>
          <a:p>
            <a:pPr marL="514350" indent="-514350">
              <a:buAutoNum type="arabicPeriod"/>
            </a:pPr>
            <a:r>
              <a:rPr lang="ru-RU" sz="2400" i="1" dirty="0" smtClean="0">
                <a:solidFill>
                  <a:srgbClr val="C00000"/>
                </a:solidFill>
                <a:effectLst>
                  <a:outerShdw blurRad="38100" dist="38100" dir="2700000" algn="tl">
                    <a:srgbClr val="000000">
                      <a:alpha val="43137"/>
                    </a:srgbClr>
                  </a:outerShdw>
                </a:effectLst>
              </a:rPr>
              <a:t>Определение схемы декларирования</a:t>
            </a:r>
          </a:p>
          <a:p>
            <a:pPr marL="514350" indent="-514350">
              <a:buAutoNum type="arabicPeriod"/>
            </a:pPr>
            <a:r>
              <a:rPr lang="ru-RU" sz="2400" b="1" i="1" dirty="0" smtClean="0">
                <a:solidFill>
                  <a:srgbClr val="C00000"/>
                </a:solidFill>
                <a:effectLst>
                  <a:outerShdw blurRad="38100" dist="38100" dir="2700000" algn="tl">
                    <a:srgbClr val="000000">
                      <a:alpha val="43137"/>
                    </a:srgbClr>
                  </a:outerShdw>
                </a:effectLst>
              </a:rPr>
              <a:t>Формирование доказательственных материалов</a:t>
            </a:r>
          </a:p>
          <a:p>
            <a:pPr marL="514350" indent="-514350">
              <a:buAutoNum type="arabicPeriod"/>
            </a:pPr>
            <a:r>
              <a:rPr lang="ru-RU" sz="2400" i="1" dirty="0" smtClean="0">
                <a:solidFill>
                  <a:srgbClr val="C00000"/>
                </a:solidFill>
                <a:effectLst>
                  <a:outerShdw blurRad="38100" dist="38100" dir="2700000" algn="tl">
                    <a:srgbClr val="000000">
                      <a:alpha val="43137"/>
                    </a:srgbClr>
                  </a:outerShdw>
                </a:effectLst>
              </a:rPr>
              <a:t>Оформление декларации о соответствии</a:t>
            </a:r>
          </a:p>
          <a:p>
            <a:pPr marL="514350" indent="-514350">
              <a:buAutoNum type="arabicPeriod"/>
            </a:pPr>
            <a:r>
              <a:rPr lang="ru-RU" sz="2400" b="1" i="1" dirty="0" smtClean="0">
                <a:solidFill>
                  <a:srgbClr val="C00000"/>
                </a:solidFill>
                <a:effectLst>
                  <a:outerShdw blurRad="38100" dist="38100" dir="2700000" algn="tl">
                    <a:srgbClr val="000000">
                      <a:alpha val="43137"/>
                    </a:srgbClr>
                  </a:outerShdw>
                </a:effectLst>
              </a:rPr>
              <a:t>Регистрация декларации о соответствии</a:t>
            </a:r>
          </a:p>
          <a:p>
            <a:pPr marL="514350" indent="-514350">
              <a:buAutoNum type="arabicPeriod"/>
            </a:pPr>
            <a:r>
              <a:rPr lang="ru-RU" sz="2400" i="1" dirty="0" smtClean="0">
                <a:solidFill>
                  <a:srgbClr val="C00000"/>
                </a:solidFill>
                <a:effectLst>
                  <a:outerShdw blurRad="38100" dist="38100" dir="2700000" algn="tl">
                    <a:srgbClr val="000000">
                      <a:alpha val="43137"/>
                    </a:srgbClr>
                  </a:outerShdw>
                </a:effectLst>
              </a:rPr>
              <a:t>Маркирование соответствующим знаком</a:t>
            </a:r>
          </a:p>
          <a:p>
            <a:pPr marL="514350" indent="-514350">
              <a:buAutoNum type="arabicPeriod"/>
            </a:pPr>
            <a:r>
              <a:rPr lang="ru-RU" sz="2400" i="1" dirty="0" smtClean="0">
                <a:solidFill>
                  <a:srgbClr val="C00000"/>
                </a:solidFill>
                <a:effectLst>
                  <a:outerShdw blurRad="38100" dist="38100" dir="2700000" algn="tl">
                    <a:srgbClr val="000000">
                      <a:alpha val="43137"/>
                    </a:srgbClr>
                  </a:outerShdw>
                </a:effectLst>
              </a:rPr>
              <a:t>Поддержание (обеспечение) соответствия</a:t>
            </a:r>
            <a:endParaRPr lang="ru-RU" sz="2400" i="1" dirty="0" smtClean="0">
              <a:solidFill>
                <a:srgbClr val="C00000"/>
              </a:solidFill>
              <a:effectLst>
                <a:outerShdw blurRad="38100" dist="38100" dir="2700000" algn="tl">
                  <a:srgbClr val="000000">
                    <a:alpha val="43137"/>
                  </a:srgbClr>
                </a:outerShdw>
              </a:effectLst>
            </a:endParaRPr>
          </a:p>
          <a:p>
            <a:pPr marL="514350" indent="-514350">
              <a:buAutoNum type="arabicPeriod"/>
            </a:pPr>
            <a:endParaRPr lang="ru-RU" sz="2600" b="1" dirty="0">
              <a:solidFill>
                <a:srgbClr val="C00000"/>
              </a:solidFill>
              <a:effectLst>
                <a:outerShdw blurRad="38100" dist="38100" dir="2700000" algn="tl">
                  <a:srgbClr val="000000">
                    <a:alpha val="43137"/>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34" y="357166"/>
            <a:ext cx="8143932" cy="1000132"/>
          </a:xfrm>
        </p:spPr>
        <p:txBody>
          <a:bodyPr>
            <a:noAutofit/>
          </a:bodyPr>
          <a:lstStyle/>
          <a:p>
            <a:pPr algn="ctr"/>
            <a:endParaRPr lang="ru-RU" sz="800" b="1" dirty="0" smtClean="0"/>
          </a:p>
          <a:p>
            <a:endParaRPr lang="ru-RU" dirty="0" smtClean="0"/>
          </a:p>
          <a:p>
            <a:endParaRPr lang="ru-RU" dirty="0" smtClean="0"/>
          </a:p>
        </p:txBody>
      </p:sp>
      <p:pic>
        <p:nvPicPr>
          <p:cNvPr id="4098" name="Picture 2"/>
          <p:cNvPicPr>
            <a:picLocks noChangeAspect="1" noChangeArrowheads="1"/>
          </p:cNvPicPr>
          <p:nvPr/>
        </p:nvPicPr>
        <p:blipFill>
          <a:blip r:embed="rId2"/>
          <a:srcRect/>
          <a:stretch>
            <a:fillRect/>
          </a:stretch>
        </p:blipFill>
        <p:spPr bwMode="auto">
          <a:xfrm>
            <a:off x="425450" y="357166"/>
            <a:ext cx="8293100" cy="6215106"/>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34" y="357166"/>
            <a:ext cx="8143932" cy="1000132"/>
          </a:xfrm>
        </p:spPr>
        <p:txBody>
          <a:bodyPr>
            <a:noAutofit/>
          </a:bodyPr>
          <a:lstStyle/>
          <a:p>
            <a:pPr algn="ctr"/>
            <a:endParaRPr lang="ru-RU" sz="800" b="1" dirty="0" smtClean="0"/>
          </a:p>
          <a:p>
            <a:endParaRPr lang="ru-RU" dirty="0" smtClean="0"/>
          </a:p>
        </p:txBody>
      </p:sp>
      <p:pic>
        <p:nvPicPr>
          <p:cNvPr id="6146" name="Picture 2" descr="D:\Семинары\2020\ris1.jpg"/>
          <p:cNvPicPr>
            <a:picLocks noChangeAspect="1" noChangeArrowheads="1"/>
          </p:cNvPicPr>
          <p:nvPr/>
        </p:nvPicPr>
        <p:blipFill>
          <a:blip r:embed="rId2"/>
          <a:srcRect/>
          <a:stretch>
            <a:fillRect/>
          </a:stretch>
        </p:blipFill>
        <p:spPr bwMode="auto">
          <a:xfrm>
            <a:off x="571472" y="0"/>
            <a:ext cx="8215370" cy="657227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34" y="357166"/>
            <a:ext cx="8143932" cy="1000132"/>
          </a:xfrm>
        </p:spPr>
        <p:txBody>
          <a:bodyPr>
            <a:noAutofit/>
          </a:bodyPr>
          <a:lstStyle/>
          <a:p>
            <a:pPr algn="ctr"/>
            <a:endParaRPr lang="ru-RU" sz="800" b="1" dirty="0" smtClean="0"/>
          </a:p>
          <a:p>
            <a:endParaRPr lang="ru-RU" dirty="0" smtClean="0"/>
          </a:p>
          <a:p>
            <a:endParaRPr lang="ru-RU" dirty="0" smtClean="0"/>
          </a:p>
          <a:p>
            <a:endParaRPr lang="ru-RU" dirty="0" smtClean="0"/>
          </a:p>
        </p:txBody>
      </p:sp>
      <p:pic>
        <p:nvPicPr>
          <p:cNvPr id="5124" name="Picture 4" descr="D:\Семинары\2020\ris2.jpg"/>
          <p:cNvPicPr>
            <a:picLocks noChangeAspect="1" noChangeArrowheads="1"/>
          </p:cNvPicPr>
          <p:nvPr/>
        </p:nvPicPr>
        <p:blipFill>
          <a:blip r:embed="rId2"/>
          <a:srcRect/>
          <a:stretch>
            <a:fillRect/>
          </a:stretch>
        </p:blipFill>
        <p:spPr bwMode="auto">
          <a:xfrm>
            <a:off x="571472" y="142852"/>
            <a:ext cx="8215370" cy="642942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34" y="357166"/>
            <a:ext cx="8143932" cy="1000132"/>
          </a:xfrm>
        </p:spPr>
        <p:txBody>
          <a:bodyPr>
            <a:noAutofit/>
          </a:bodyPr>
          <a:lstStyle/>
          <a:p>
            <a:pPr algn="ctr"/>
            <a:endParaRPr lang="ru-RU" sz="800" b="1" dirty="0" smtClean="0"/>
          </a:p>
          <a:p>
            <a:endParaRPr lang="ru-RU" dirty="0" smtClean="0">
              <a:solidFill>
                <a:srgbClr val="002060"/>
              </a:solidFill>
            </a:endParaRPr>
          </a:p>
        </p:txBody>
      </p:sp>
      <p:pic>
        <p:nvPicPr>
          <p:cNvPr id="1026" name="Picture 2"/>
          <p:cNvPicPr>
            <a:picLocks noChangeAspect="1" noChangeArrowheads="1"/>
          </p:cNvPicPr>
          <p:nvPr/>
        </p:nvPicPr>
        <p:blipFill>
          <a:blip r:embed="rId2"/>
          <a:srcRect/>
          <a:stretch>
            <a:fillRect/>
          </a:stretch>
        </p:blipFill>
        <p:spPr bwMode="auto">
          <a:xfrm>
            <a:off x="500034" y="285728"/>
            <a:ext cx="8261350" cy="5857916"/>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74638"/>
            <a:ext cx="7786742" cy="939784"/>
          </a:xfrm>
        </p:spPr>
        <p:txBody>
          <a:bodyPr>
            <a:normAutofit fontScale="90000"/>
          </a:bodyPr>
          <a:lstStyle/>
          <a:p>
            <a:r>
              <a:rPr lang="ru-RU" sz="2000" b="1" dirty="0" smtClean="0"/>
              <a:t>Решение коллегии Евразийской экономической комиссии от 25.12.2012 № 293 (в редакции Решения Коллегии Евразийской экономической комиссии от 15.11.2016 № 154)</a:t>
            </a:r>
            <a:endParaRPr lang="ru-RU" sz="2000" b="1" dirty="0"/>
          </a:p>
        </p:txBody>
      </p:sp>
      <p:pic>
        <p:nvPicPr>
          <p:cNvPr id="3074" name="Picture 2"/>
          <p:cNvPicPr>
            <a:picLocks noGrp="1" noChangeAspect="1" noChangeArrowheads="1"/>
          </p:cNvPicPr>
          <p:nvPr>
            <p:ph sz="quarter" idx="1"/>
          </p:nvPr>
        </p:nvPicPr>
        <p:blipFill>
          <a:blip r:embed="rId2"/>
          <a:srcRect/>
          <a:stretch>
            <a:fillRect/>
          </a:stretch>
        </p:blipFill>
        <p:spPr bwMode="auto">
          <a:xfrm>
            <a:off x="1059180" y="1285860"/>
            <a:ext cx="7084720" cy="5500726"/>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34" y="357166"/>
            <a:ext cx="8143932" cy="1000132"/>
          </a:xfrm>
        </p:spPr>
        <p:txBody>
          <a:bodyPr>
            <a:noAutofit/>
          </a:bodyPr>
          <a:lstStyle/>
          <a:p>
            <a:pPr algn="ctr"/>
            <a:endParaRPr lang="ru-RU" sz="800" b="1" dirty="0" smtClean="0"/>
          </a:p>
          <a:p>
            <a:endParaRPr lang="ru-RU" dirty="0" smtClean="0"/>
          </a:p>
          <a:p>
            <a:r>
              <a:rPr lang="ru-RU" dirty="0" smtClean="0"/>
              <a:t>Поле 5 – сведения о продукции</a:t>
            </a:r>
          </a:p>
          <a:p>
            <a:endParaRPr lang="ru-RU" dirty="0" smtClean="0"/>
          </a:p>
          <a:p>
            <a:r>
              <a:rPr lang="ru-RU" dirty="0" smtClean="0"/>
              <a:t>ТР ТС 022/2011 «Пищевая продукция в части ее маркировки»</a:t>
            </a:r>
          </a:p>
          <a:p>
            <a:r>
              <a:rPr lang="ru-RU" dirty="0" smtClean="0"/>
              <a:t>п. 4.3. Общие  требования  к  формированию наименования пищевой продукции</a:t>
            </a:r>
          </a:p>
          <a:p>
            <a:endParaRPr lang="ru-RU" dirty="0" smtClean="0"/>
          </a:p>
          <a:p>
            <a:r>
              <a:rPr lang="ru-RU" dirty="0" smtClean="0"/>
              <a:t>Требования регламентов на отдельные виды продукции</a:t>
            </a:r>
          </a:p>
          <a:p>
            <a:endParaRPr lang="ru-RU" dirty="0" smtClean="0"/>
          </a:p>
          <a:p>
            <a:r>
              <a:rPr lang="ru-RU" dirty="0" smtClean="0"/>
              <a:t>ГОСТ 34397-2018 </a:t>
            </a:r>
          </a:p>
          <a:p>
            <a:r>
              <a:rPr lang="ru-RU" dirty="0" smtClean="0"/>
              <a:t>Мясная продукция. Оценка тождества и сходства до степени смешения придуманных названий</a:t>
            </a:r>
          </a:p>
          <a:p>
            <a:endParaRPr lang="ru-RU" dirty="0" smtClean="0"/>
          </a:p>
          <a:p>
            <a:r>
              <a:rPr lang="ru-RU" dirty="0" smtClean="0"/>
              <a:t>ГОСТ 32253-2013</a:t>
            </a:r>
          </a:p>
          <a:p>
            <a:r>
              <a:rPr lang="ru-RU" dirty="0" smtClean="0"/>
              <a:t>Продукция молочных предприятий. Рекомендации по формированию наименований продуктов</a:t>
            </a:r>
          </a:p>
          <a:p>
            <a:endParaRPr lang="ru-RU" dirty="0" smtClean="0"/>
          </a:p>
          <a:p>
            <a:endParaRPr lang="ru-RU" dirty="0" smtClean="0"/>
          </a:p>
          <a:p>
            <a:endParaRPr lang="ru-RU" dirty="0" smtClean="0"/>
          </a:p>
          <a:p>
            <a:endParaRPr lang="ru-RU" dirty="0" smtClean="0"/>
          </a:p>
        </p:txBody>
      </p:sp>
      <p:pic>
        <p:nvPicPr>
          <p:cNvPr id="5122" name="Picture 2"/>
          <p:cNvPicPr>
            <a:picLocks noChangeAspect="1" noChangeArrowheads="1"/>
          </p:cNvPicPr>
          <p:nvPr/>
        </p:nvPicPr>
        <p:blipFill>
          <a:blip r:embed="rId2"/>
          <a:srcRect/>
          <a:stretch>
            <a:fillRect/>
          </a:stretch>
        </p:blipFill>
        <p:spPr bwMode="auto">
          <a:xfrm>
            <a:off x="247650" y="357166"/>
            <a:ext cx="8682068" cy="371475"/>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1139</TotalTime>
  <Words>940</Words>
  <Application>Microsoft Office PowerPoint</Application>
  <PresentationFormat>Экран (4:3)</PresentationFormat>
  <Paragraphs>170</Paragraphs>
  <Slides>24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Эркер</vt:lpstr>
      <vt:lpstr>Слайд 1</vt:lpstr>
      <vt:lpstr>Слайд 2</vt:lpstr>
      <vt:lpstr>Слайд 3</vt:lpstr>
      <vt:lpstr>Слайд 4</vt:lpstr>
      <vt:lpstr>Слайд 5</vt:lpstr>
      <vt:lpstr>Слайд 6</vt:lpstr>
      <vt:lpstr>Слайд 7</vt:lpstr>
      <vt:lpstr>Решение коллегии Евразийской экономической комиссии от 25.12.2012 № 293 (в редакции Решения Коллегии Евразийской экономической комиссии от 15.11.2016 № 154)</vt:lpstr>
      <vt:lpstr>Слайд 9</vt:lpstr>
      <vt:lpstr>Слайд 10</vt:lpstr>
      <vt:lpstr>Классификационная система</vt:lpstr>
      <vt:lpstr> Признаки формирования разделов:</vt:lpstr>
      <vt:lpstr>Слайд 13</vt:lpstr>
      <vt:lpstr>Слайд 14</vt:lpstr>
      <vt:lpstr>       Общероссийский классификатор продукции по видам экономической деятельности (ОКПД 2) входит в состав национальной системы стандартизации Российской Федерации.</vt:lpstr>
      <vt:lpstr>Объектами классификации в ОКПД 2 является продукция (услуги, работы)</vt:lpstr>
      <vt:lpstr>   В ОКПД 2 использованы иерархический метод классификации и последовательный метод кодирования </vt:lpstr>
      <vt:lpstr>Слайд 18</vt:lpstr>
      <vt:lpstr>Слайд 19</vt:lpstr>
      <vt:lpstr>Статья 23 ТР ТС 021/2011 </vt:lpstr>
      <vt:lpstr>Слайд 21</vt:lpstr>
      <vt:lpstr>Слайд 22</vt:lpstr>
      <vt:lpstr>Слайд 23</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Kameneva</dc:creator>
  <cp:lastModifiedBy>Kameneva</cp:lastModifiedBy>
  <cp:revision>41</cp:revision>
  <dcterms:created xsi:type="dcterms:W3CDTF">2020-01-21T09:05:28Z</dcterms:created>
  <dcterms:modified xsi:type="dcterms:W3CDTF">2020-01-24T04:35:58Z</dcterms:modified>
</cp:coreProperties>
</file>