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4" r:id="rId1"/>
  </p:sldMasterIdLst>
  <p:notesMasterIdLst>
    <p:notesMasterId r:id="rId14"/>
  </p:notesMasterIdLst>
  <p:handoutMasterIdLst>
    <p:handoutMasterId r:id="rId15"/>
  </p:handoutMasterIdLst>
  <p:sldIdLst>
    <p:sldId id="399" r:id="rId2"/>
    <p:sldId id="401" r:id="rId3"/>
    <p:sldId id="377" r:id="rId4"/>
    <p:sldId id="403" r:id="rId5"/>
    <p:sldId id="374" r:id="rId6"/>
    <p:sldId id="408" r:id="rId7"/>
    <p:sldId id="409" r:id="rId8"/>
    <p:sldId id="410" r:id="rId9"/>
    <p:sldId id="411" r:id="rId10"/>
    <p:sldId id="412" r:id="rId11"/>
    <p:sldId id="413" r:id="rId12"/>
    <p:sldId id="41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DejaVu Sans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  <p:embeddedFont>
      <p:font typeface="SB Sans Display Semibold" panose="020B0703040504020204" pitchFamily="34" charset="0"/>
      <p:regular r:id="rId28"/>
      <p:bold r:id="rId29"/>
    </p:embeddedFont>
    <p:embeddedFont>
      <p:font typeface="Helvetica" panose="020B0604020202020204" pitchFamily="34" charset="0"/>
      <p:regular r:id="rId30"/>
      <p:bold r:id="rId31"/>
      <p:italic r:id="rId32"/>
      <p:boldItalic r:id="rId33"/>
    </p:embeddedFont>
    <p:embeddedFont>
      <p:font typeface="SB Sans Display Light" panose="020B0303040504020204" pitchFamily="34" charset="0"/>
      <p:regular r:id="rId34"/>
    </p:embeddedFont>
    <p:embeddedFont>
      <p:font typeface="SB Sans Display" panose="020B0503040504020204" pitchFamily="34" charset="0"/>
      <p:regular r:id="rId35"/>
      <p:bold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" userDrawn="1">
          <p15:clr>
            <a:srgbClr val="A4A3A4"/>
          </p15:clr>
        </p15:guide>
        <p15:guide id="2" pos="4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099"/>
    <a:srgbClr val="34C2A7"/>
    <a:srgbClr val="007891"/>
    <a:srgbClr val="2D4655"/>
    <a:srgbClr val="FFDE63"/>
    <a:srgbClr val="107E8C"/>
    <a:srgbClr val="5F7A96"/>
    <a:srgbClr val="E9F1F5"/>
    <a:srgbClr val="00B8C2"/>
    <a:srgbClr val="031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5911" autoAdjust="0"/>
  </p:normalViewPr>
  <p:slideViewPr>
    <p:cSldViewPr snapToGrid="0" snapToObjects="1" showGuides="1">
      <p:cViewPr>
        <p:scale>
          <a:sx n="78" d="100"/>
          <a:sy n="78" d="100"/>
        </p:scale>
        <p:origin x="1212" y="696"/>
      </p:cViewPr>
      <p:guideLst>
        <p:guide orient="horz" pos="278"/>
        <p:guide pos="4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5793B-EAE7-4EBB-A5DB-430F1B560708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65F2C-5416-4914-99A4-273256864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120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1F16A-D2EE-4D39-8E8F-FD39001C554E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375AD-E25A-4B5B-999C-ABE92AA9C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62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33C6C-D65F-7744-AE91-873F3137958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8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F0F52-8F91-468C-B87C-DC590DAA1CF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09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http://21EACB3D4CB1087E1C6D57E3C29C7E0E.dms.sberbank.ru/21EACB3D4CB1087E1C6D57E3C29C7E0E-9E80DD6E402D37672B968D1678CED70E-1ACEAE44BA2CF2A75853C49ACB76940E/1.png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http://21EACB3D4CB1087E1C6D57E3C29C7E0E.dms.sberbank.ru/21EACB3D4CB1087E1C6D57E3C29C7E0E-9E80DD6E402D37672B968D1678CED70E-1ACEAE44BA2CF2A75853C49ACB76940E/1.png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http://21EACB3D4CB1087E1C6D57E3C29C7E0E.dms.sberbank.ru/21EACB3D4CB1087E1C6D57E3C29C7E0E-9E80DD6E402D37672B968D1678CED70E-1ACEAE44BA2CF2A75853C49ACB76940E/1.png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Group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defPPr/>
            <a:lvl1pPr lvl="0" algn="ctr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32" name="Shape 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t>Образец подзаголовка</a:t>
            </a:r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mtClean="0"/>
              <a:t>21.06.2022</a:t>
            </a: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pic>
        <p:nvPicPr>
          <p:cNvPr id="21" name="Рисунок 20" descr="http://21EACB3D4CB1087E1C6D57E3C29C7E0E.dms.sberbank.ru/21EACB3D4CB1087E1C6D57E3C29C7E0E-9E80DD6E402D37672B968D1678CED70E-1ACEAE44BA2CF2A75853C49ACB76940E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9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Group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mtClean="0"/>
              <a:t>21.06.2022</a:t>
            </a: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9244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Group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mtClean="0"/>
              <a:t>21.06.2022</a:t>
            </a: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03292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BDA8096-BBAB-45DD-B857-A2E9D348CA3A}"/>
              </a:ext>
            </a:extLst>
          </p:cNvPr>
          <p:cNvGrpSpPr/>
          <p:nvPr userDrawn="1"/>
        </p:nvGrpSpPr>
        <p:grpSpPr>
          <a:xfrm>
            <a:off x="-4683511" y="-5865541"/>
            <a:ext cx="23060722" cy="18606181"/>
            <a:chOff x="-4683511" y="-5865541"/>
            <a:chExt cx="23060722" cy="18606181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440BC302-AEDA-1804-1C0D-2A5D4918061B}"/>
                </a:ext>
              </a:extLst>
            </p:cNvPr>
            <p:cNvSpPr/>
            <p:nvPr userDrawn="1"/>
          </p:nvSpPr>
          <p:spPr>
            <a:xfrm>
              <a:off x="0" y="5387917"/>
              <a:ext cx="9264504" cy="5081007"/>
            </a:xfrm>
            <a:prstGeom prst="ellipse">
              <a:avLst/>
            </a:prstGeom>
            <a:gradFill flip="none" rotWithShape="1">
              <a:gsLst>
                <a:gs pos="0">
                  <a:srgbClr val="F1D2AD">
                    <a:alpha val="68000"/>
                  </a:srgbClr>
                </a:gs>
                <a:gs pos="46000">
                  <a:srgbClr val="F1D2AD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9ECE3C69-E0F2-748D-4B43-AF8E76C3C33F}"/>
                </a:ext>
              </a:extLst>
            </p:cNvPr>
            <p:cNvSpPr/>
            <p:nvPr userDrawn="1"/>
          </p:nvSpPr>
          <p:spPr>
            <a:xfrm>
              <a:off x="5866188" y="-3044520"/>
              <a:ext cx="8301034" cy="4552603"/>
            </a:xfrm>
            <a:prstGeom prst="ellipse">
              <a:avLst/>
            </a:prstGeom>
            <a:gradFill flip="none" rotWithShape="1">
              <a:gsLst>
                <a:gs pos="0">
                  <a:srgbClr val="36D6B7">
                    <a:alpha val="31101"/>
                  </a:srgbClr>
                </a:gs>
                <a:gs pos="46000">
                  <a:srgbClr val="36D6B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8D4CA69B-D619-DB27-5F71-6C3D79448A78}"/>
                </a:ext>
              </a:extLst>
            </p:cNvPr>
            <p:cNvSpPr/>
            <p:nvPr userDrawn="1"/>
          </p:nvSpPr>
          <p:spPr>
            <a:xfrm>
              <a:off x="-2412389" y="5821473"/>
              <a:ext cx="8735309" cy="4790776"/>
            </a:xfrm>
            <a:prstGeom prst="ellipse">
              <a:avLst/>
            </a:prstGeom>
            <a:gradFill flip="none" rotWithShape="1">
              <a:gsLst>
                <a:gs pos="0">
                  <a:srgbClr val="009DFF">
                    <a:alpha val="29474"/>
                  </a:srgbClr>
                </a:gs>
                <a:gs pos="46000">
                  <a:srgbClr val="009D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8006247F-706B-91D8-AA53-2DA9A99A0EA1}"/>
                </a:ext>
              </a:extLst>
            </p:cNvPr>
            <p:cNvSpPr/>
            <p:nvPr userDrawn="1"/>
          </p:nvSpPr>
          <p:spPr>
            <a:xfrm>
              <a:off x="3005449" y="-3548593"/>
              <a:ext cx="8735309" cy="4790776"/>
            </a:xfrm>
            <a:prstGeom prst="ellipse">
              <a:avLst/>
            </a:prstGeom>
            <a:gradFill flip="none" rotWithShape="1">
              <a:gsLst>
                <a:gs pos="0">
                  <a:srgbClr val="009DFF">
                    <a:alpha val="29474"/>
                  </a:srgbClr>
                </a:gs>
                <a:gs pos="46000">
                  <a:srgbClr val="009D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3A93CED5-CA51-0418-8D4A-F8B3DE33AAF5}"/>
                </a:ext>
              </a:extLst>
            </p:cNvPr>
            <p:cNvSpPr/>
            <p:nvPr userDrawn="1"/>
          </p:nvSpPr>
          <p:spPr>
            <a:xfrm>
              <a:off x="-4683511" y="-5865541"/>
              <a:ext cx="23060722" cy="5865541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8972F67A-F078-D457-AA5E-2E062EE82F77}"/>
                </a:ext>
              </a:extLst>
            </p:cNvPr>
            <p:cNvSpPr/>
            <p:nvPr userDrawn="1"/>
          </p:nvSpPr>
          <p:spPr>
            <a:xfrm>
              <a:off x="-4683511" y="6875099"/>
              <a:ext cx="23060722" cy="5865541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F83EDE16-B343-13F2-809C-2E4BBB325B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7729" y="365125"/>
            <a:ext cx="9656543" cy="490904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 sz="2800" b="0" i="0">
                <a:solidFill>
                  <a:srgbClr val="004566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Заголовок центр</a:t>
            </a:r>
          </a:p>
        </p:txBody>
      </p:sp>
      <p:sp>
        <p:nvSpPr>
          <p:cNvPr id="15" name="Полилиния 7">
            <a:extLst>
              <a:ext uri="{FF2B5EF4-FFF2-40B4-BE49-F238E27FC236}">
                <a16:creationId xmlns:a16="http://schemas.microsoft.com/office/drawing/2014/main" id="{589E162C-4392-AB45-18AF-9C0FA8DF3C83}"/>
              </a:ext>
            </a:extLst>
          </p:cNvPr>
          <p:cNvSpPr/>
          <p:nvPr userDrawn="1"/>
        </p:nvSpPr>
        <p:spPr>
          <a:xfrm>
            <a:off x="11629246" y="360613"/>
            <a:ext cx="156715" cy="156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29" h="20330" extrusionOk="0">
                <a:moveTo>
                  <a:pt x="18209" y="3947"/>
                </a:moveTo>
                <a:cubicBezTo>
                  <a:pt x="18692" y="4571"/>
                  <a:pt x="19101" y="5249"/>
                  <a:pt x="19427" y="5968"/>
                </a:cubicBezTo>
                <a:lnTo>
                  <a:pt x="10167" y="12794"/>
                </a:lnTo>
                <a:lnTo>
                  <a:pt x="6298" y="10368"/>
                </a:lnTo>
                <a:lnTo>
                  <a:pt x="6298" y="7450"/>
                </a:lnTo>
                <a:lnTo>
                  <a:pt x="10167" y="9869"/>
                </a:lnTo>
                <a:close/>
                <a:moveTo>
                  <a:pt x="9818" y="0"/>
                </a:moveTo>
                <a:lnTo>
                  <a:pt x="11038" y="31"/>
                </a:lnTo>
                <a:cubicBezTo>
                  <a:pt x="11526" y="72"/>
                  <a:pt x="12012" y="149"/>
                  <a:pt x="12492" y="262"/>
                </a:cubicBezTo>
                <a:lnTo>
                  <a:pt x="12774" y="350"/>
                </a:lnTo>
                <a:lnTo>
                  <a:pt x="12970" y="386"/>
                </a:lnTo>
                <a:lnTo>
                  <a:pt x="13275" y="507"/>
                </a:lnTo>
                <a:lnTo>
                  <a:pt x="13912" y="707"/>
                </a:lnTo>
                <a:lnTo>
                  <a:pt x="14511" y="999"/>
                </a:lnTo>
                <a:lnTo>
                  <a:pt x="14827" y="1125"/>
                </a:lnTo>
                <a:lnTo>
                  <a:pt x="14996" y="1235"/>
                </a:lnTo>
                <a:lnTo>
                  <a:pt x="15273" y="1370"/>
                </a:lnTo>
                <a:cubicBezTo>
                  <a:pt x="15714" y="1627"/>
                  <a:pt x="16141" y="1920"/>
                  <a:pt x="16551" y="2251"/>
                </a:cubicBezTo>
                <a:lnTo>
                  <a:pt x="14573" y="3709"/>
                </a:lnTo>
                <a:cubicBezTo>
                  <a:pt x="13271" y="2819"/>
                  <a:pt x="11730" y="2343"/>
                  <a:pt x="10152" y="2345"/>
                </a:cubicBezTo>
                <a:cubicBezTo>
                  <a:pt x="5832" y="2349"/>
                  <a:pt x="2334" y="5855"/>
                  <a:pt x="2338" y="10176"/>
                </a:cubicBezTo>
                <a:cubicBezTo>
                  <a:pt x="2342" y="14498"/>
                  <a:pt x="5847" y="17998"/>
                  <a:pt x="10167" y="17994"/>
                </a:cubicBezTo>
                <a:cubicBezTo>
                  <a:pt x="14487" y="17990"/>
                  <a:pt x="17986" y="14483"/>
                  <a:pt x="17982" y="10162"/>
                </a:cubicBezTo>
                <a:cubicBezTo>
                  <a:pt x="17982" y="10093"/>
                  <a:pt x="17982" y="10023"/>
                  <a:pt x="17982" y="9954"/>
                </a:cubicBezTo>
                <a:lnTo>
                  <a:pt x="20167" y="8341"/>
                </a:lnTo>
                <a:cubicBezTo>
                  <a:pt x="20276" y="8942"/>
                  <a:pt x="20330" y="9551"/>
                  <a:pt x="20329" y="10162"/>
                </a:cubicBezTo>
                <a:cubicBezTo>
                  <a:pt x="20329" y="12486"/>
                  <a:pt x="19533" y="14741"/>
                  <a:pt x="18073" y="16549"/>
                </a:cubicBezTo>
                <a:cubicBezTo>
                  <a:pt x="14546" y="20918"/>
                  <a:pt x="8147" y="21600"/>
                  <a:pt x="3779" y="18072"/>
                </a:cubicBezTo>
                <a:cubicBezTo>
                  <a:pt x="-588" y="14545"/>
                  <a:pt x="-1270" y="8143"/>
                  <a:pt x="2257" y="3774"/>
                </a:cubicBezTo>
                <a:cubicBezTo>
                  <a:pt x="2697" y="3228"/>
                  <a:pt x="3183" y="2740"/>
                  <a:pt x="3704" y="2310"/>
                </a:cubicBezTo>
                <a:lnTo>
                  <a:pt x="3788" y="2253"/>
                </a:lnTo>
                <a:lnTo>
                  <a:pt x="3852" y="2190"/>
                </a:lnTo>
                <a:lnTo>
                  <a:pt x="4370" y="1864"/>
                </a:lnTo>
                <a:lnTo>
                  <a:pt x="5364" y="1197"/>
                </a:lnTo>
                <a:lnTo>
                  <a:pt x="5547" y="1121"/>
                </a:lnTo>
                <a:lnTo>
                  <a:pt x="5694" y="1028"/>
                </a:lnTo>
                <a:lnTo>
                  <a:pt x="6299" y="808"/>
                </a:lnTo>
                <a:lnTo>
                  <a:pt x="7178" y="442"/>
                </a:lnTo>
                <a:lnTo>
                  <a:pt x="7466" y="383"/>
                </a:lnTo>
                <a:lnTo>
                  <a:pt x="7708" y="295"/>
                </a:lnTo>
                <a:lnTo>
                  <a:pt x="8304" y="212"/>
                </a:lnTo>
                <a:lnTo>
                  <a:pt x="9088" y="51"/>
                </a:lnTo>
                <a:lnTo>
                  <a:pt x="9480" y="4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0E1014"/>
                </a:solidFill>
              </a:defRPr>
            </a:pPr>
            <a:endParaRPr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DD239E8A-129D-D2EB-3747-F2E1677E4CA2}"/>
              </a:ext>
            </a:extLst>
          </p:cNvPr>
          <p:cNvSpPr txBox="1">
            <a:spLocks/>
          </p:cNvSpPr>
          <p:nvPr userDrawn="1"/>
        </p:nvSpPr>
        <p:spPr>
          <a:xfrm>
            <a:off x="11576559" y="6293581"/>
            <a:ext cx="259043" cy="24622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1000">
                <a:solidFill>
                  <a:srgbClr val="7191A2"/>
                </a:solidFill>
                <a:latin typeface="SB Sans Display"/>
                <a:ea typeface="SB Sans Display"/>
                <a:cs typeface="SB Sans Display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lvl="0"/>
            <a:fld id="{86CB4B4D-7CA3-9044-876B-883B54F8677D}" type="slidenum">
              <a:rPr lang="ru-RU" b="0" i="0" strike="noStrike" smtClean="0">
                <a:solidFill>
                  <a:srgbClr val="000000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pPr lvl="0"/>
              <a:t>‹#›</a:t>
            </a:fld>
            <a:endParaRPr lang="ru-RU" b="0" i="0" strike="noStrike" dirty="0">
              <a:solidFill>
                <a:srgbClr val="000000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37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17"/>
          <p:cNvSpPr/>
          <p:nvPr userDrawn="1"/>
        </p:nvSpPr>
        <p:spPr>
          <a:xfrm>
            <a:off x="5209540" y="232222"/>
            <a:ext cx="13045440" cy="12916277"/>
          </a:xfrm>
          <a:prstGeom prst="ellipse">
            <a:avLst/>
          </a:prstGeom>
          <a:gradFill flip="none" rotWithShape="1">
            <a:gsLst>
              <a:gs pos="0">
                <a:srgbClr val="00766C">
                  <a:alpha val="25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8" tIns="45718" rIns="45718" bIns="45718" spcCol="3810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91" name="Содержание – 30pt"/>
          <p:cNvSpPr txBox="1">
            <a:spLocks noGrp="1"/>
          </p:cNvSpPr>
          <p:nvPr>
            <p:ph type="title"/>
          </p:nvPr>
        </p:nvSpPr>
        <p:spPr>
          <a:xfrm>
            <a:off x="435792" y="469900"/>
            <a:ext cx="11100080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0E565C"/>
                </a:solidFill>
              </a:defRPr>
            </a:lvl1pPr>
          </a:lstStyle>
          <a:p>
            <a:r>
              <a:rPr lang="ru-RU" dirty="0" err="1"/>
              <a:t>Образец заголовка</a:t>
            </a:r>
            <a:endParaRPr dirty="0"/>
          </a:p>
        </p:txBody>
      </p:sp>
      <p:sp>
        <p:nvSpPr>
          <p:cNvPr id="92" name="Body Level One…"/>
          <p:cNvSpPr txBox="1">
            <a:spLocks noGrp="1"/>
          </p:cNvSpPr>
          <p:nvPr>
            <p:ph type="body" idx="1"/>
          </p:nvPr>
        </p:nvSpPr>
        <p:spPr>
          <a:xfrm>
            <a:off x="435791" y="1511301"/>
            <a:ext cx="11100079" cy="4407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/>
            </a:lvl1pPr>
            <a:lvl2pPr marL="457200" indent="0">
              <a:lnSpc>
                <a:spcPct val="120000"/>
              </a:lnSpc>
              <a:buNone/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11535871" y="6386513"/>
            <a:ext cx="384175" cy="246062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B20689DE-D995-46CC-A879-BC040B1E1D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9" name="Рисунок 16"/>
          <p:cNvPicPr>
            <a:picLocks noChangeAspect="1"/>
          </p:cNvPicPr>
          <p:nvPr userDrawn="1"/>
        </p:nvPicPr>
        <p:blipFill rotWithShape="1">
          <a:blip r:embed="rId2">
            <a:lum bright="-46000"/>
          </a:blip>
          <a:srcRect r="27132" b="-25973"/>
          <a:stretch/>
        </p:blipFill>
        <p:spPr bwMode="auto">
          <a:xfrm>
            <a:off x="435792" y="6281105"/>
            <a:ext cx="907234" cy="30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569068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1525B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7569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Group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9" name="Shape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0" name="Shape 1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mtClean="0"/>
              <a:t>21.06.2022</a:t>
            </a: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pic>
        <p:nvPicPr>
          <p:cNvPr id="41" name="Рисунок 40" descr="http://21EACB3D4CB1087E1C6D57E3C29C7E0E.dms.sberbank.ru/21EACB3D4CB1087E1C6D57E3C29C7E0E-9E80DD6E402D37672B968D1678CED70E-1ACEAE44BA2CF2A75853C49ACB76940E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2" name="Рисунок 41" descr="http://21EACB3D4CB1087E1C6D57E3C29C7E0E.dms.sberbank.ru/21EACB3D4CB1087E1C6D57E3C29C7E0E-9E80DD6E402D37672B968D1678CED70E-1ACEAE44BA2CF2A75853C49ACB76940E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0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 and Subtitle">
    <p:spTree>
      <p:nvGrpSpPr>
        <p:cNvPr id="1" name="Group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mtClean="0"/>
              <a:t>21.06.2022</a:t>
            </a:r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07782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lide Title">
    <p:spTree>
      <p:nvGrpSpPr>
        <p:cNvPr id="1" name="Group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mtClean="0"/>
              <a:t>21.06.2022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2508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s">
    <p:spTree>
      <p:nvGrpSpPr>
        <p:cNvPr id="1" name="Group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mtClean="0"/>
              <a:t>21.06.2022</a:t>
            </a: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65085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mtClean="0"/>
              <a:t>21.06.2022</a:t>
            </a: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pic>
        <p:nvPicPr>
          <p:cNvPr id="43" name="Рисунок 42" descr="http://21EACB3D4CB1087E1C6D57E3C29C7E0E.dms.sberbank.ru/21EACB3D4CB1087E1C6D57E3C29C7E0E-9E80DD6E402D37672B968D1678CED70E-1ACEAE44BA2CF2A75853C49ACB76940E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4" name="Рисунок 43" descr="http://21EACB3D4CB1087E1C6D57E3C29C7E0E.dms.sberbank.ru/21EACB3D4CB1087E1C6D57E3C29C7E0E-9E80DD6E402D37672B968D1678CED70E-1ACEAE44BA2CF2A75853C49ACB76940E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5" name="Рисунок 44" descr="http://21EACB3D4CB1087E1C6D57E3C29C7E0E.dms.sberbank.ru/21EACB3D4CB1087E1C6D57E3C29C7E0E-9E80DD6E402D37672B968D1678CED70E-1ACEAE44BA2CF2A75853C49ACB76940E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4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Group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1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1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mtClean="0"/>
              <a:t>21.06.2022</a:t>
            </a: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328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itle, Text and Object">
    <p:spTree>
      <p:nvGrpSpPr>
        <p:cNvPr id="1" name="Group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199" cy="4873625"/>
          </a:xfrm>
          <a:prstGeom prst="rect">
            <a:avLst/>
          </a:prstGeom>
        </p:spPr>
        <p:txBody>
          <a:bodyPr/>
          <a:lstStyle>
            <a:defPPr/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mtClean="0"/>
              <a:t>21.06.2022</a:t>
            </a: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1281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Title and Picture">
    <p:spTree>
      <p:nvGrpSpPr>
        <p:cNvPr id="1" name="Group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199" cy="4873625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mtClean="0"/>
              <a:t>21.06.2022</a:t>
            </a:r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01439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t>Образец заголовка</a:t>
            </a:r>
          </a:p>
        </p:txBody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mtClean="0"/>
              <a:t>21.06.2022</a:t>
            </a:r>
            <a:endParaRPr/>
          </a:p>
        </p:txBody>
      </p:sp>
      <p:sp>
        <p:nvSpPr>
          <p:cNvPr id="5" name="Shape 5"/>
          <p:cNvSpPr txBox="1"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B84B22AF-EFC5-A0E4-E65B-507F38BB5847}"/>
              </a:ext>
            </a:extLst>
          </p:cNvPr>
          <p:cNvSpPr>
            <a:spLocks noChangeAspect="1"/>
          </p:cNvSpPr>
          <p:nvPr userDrawn="1"/>
        </p:nvSpPr>
        <p:spPr>
          <a:xfrm>
            <a:off x="10685183" y="399463"/>
            <a:ext cx="775297" cy="210550"/>
          </a:xfrm>
          <a:custGeom>
            <a:avLst/>
            <a:gdLst>
              <a:gd name="connsiteX0" fmla="*/ 2296815 w 4032576"/>
              <a:gd name="connsiteY0" fmla="*/ 588633 h 1095137"/>
              <a:gd name="connsiteX1" fmla="*/ 2296815 w 4032576"/>
              <a:gd name="connsiteY1" fmla="*/ 771363 h 1095137"/>
              <a:gd name="connsiteX2" fmla="*/ 2445524 w 4032576"/>
              <a:gd name="connsiteY2" fmla="*/ 771363 h 1095137"/>
              <a:gd name="connsiteX3" fmla="*/ 2578048 w 4032576"/>
              <a:gd name="connsiteY3" fmla="*/ 679903 h 1095137"/>
              <a:gd name="connsiteX4" fmla="*/ 2445524 w 4032576"/>
              <a:gd name="connsiteY4" fmla="*/ 588633 h 1095137"/>
              <a:gd name="connsiteX5" fmla="*/ 3622056 w 4032576"/>
              <a:gd name="connsiteY5" fmla="*/ 332204 h 1095137"/>
              <a:gd name="connsiteX6" fmla="*/ 3622056 w 4032576"/>
              <a:gd name="connsiteY6" fmla="*/ 584644 h 1095137"/>
              <a:gd name="connsiteX7" fmla="*/ 3748202 w 4032576"/>
              <a:gd name="connsiteY7" fmla="*/ 584644 h 1095137"/>
              <a:gd name="connsiteX8" fmla="*/ 3748487 w 4032576"/>
              <a:gd name="connsiteY8" fmla="*/ 584644 h 1095137"/>
              <a:gd name="connsiteX9" fmla="*/ 3890056 w 4032576"/>
              <a:gd name="connsiteY9" fmla="*/ 458614 h 1095137"/>
              <a:gd name="connsiteX10" fmla="*/ 3748487 w 4032576"/>
              <a:gd name="connsiteY10" fmla="*/ 332204 h 1095137"/>
              <a:gd name="connsiteX11" fmla="*/ 3479536 w 4032576"/>
              <a:gd name="connsiteY11" fmla="*/ 222034 h 1095137"/>
              <a:gd name="connsiteX12" fmla="*/ 3751248 w 4032576"/>
              <a:gd name="connsiteY12" fmla="*/ 222034 h 1095137"/>
              <a:gd name="connsiteX13" fmla="*/ 4032576 w 4032576"/>
              <a:gd name="connsiteY13" fmla="*/ 457949 h 1095137"/>
              <a:gd name="connsiteX14" fmla="*/ 3751248 w 4032576"/>
              <a:gd name="connsiteY14" fmla="*/ 694434 h 1095137"/>
              <a:gd name="connsiteX15" fmla="*/ 3622342 w 4032576"/>
              <a:gd name="connsiteY15" fmla="*/ 694434 h 1095137"/>
              <a:gd name="connsiteX16" fmla="*/ 3622342 w 4032576"/>
              <a:gd name="connsiteY16" fmla="*/ 881058 h 1095137"/>
              <a:gd name="connsiteX17" fmla="*/ 3479536 w 4032576"/>
              <a:gd name="connsiteY17" fmla="*/ 881058 h 1095137"/>
              <a:gd name="connsiteX18" fmla="*/ 2847286 w 4032576"/>
              <a:gd name="connsiteY18" fmla="*/ 222034 h 1095137"/>
              <a:gd name="connsiteX19" fmla="*/ 3346822 w 4032576"/>
              <a:gd name="connsiteY19" fmla="*/ 222034 h 1095137"/>
              <a:gd name="connsiteX20" fmla="*/ 3197542 w 4032576"/>
              <a:gd name="connsiteY20" fmla="*/ 331824 h 1095137"/>
              <a:gd name="connsiteX21" fmla="*/ 2989902 w 4032576"/>
              <a:gd name="connsiteY21" fmla="*/ 331824 h 1095137"/>
              <a:gd name="connsiteX22" fmla="*/ 2989902 w 4032576"/>
              <a:gd name="connsiteY22" fmla="*/ 492900 h 1095137"/>
              <a:gd name="connsiteX23" fmla="*/ 3294364 w 4032576"/>
              <a:gd name="connsiteY23" fmla="*/ 492900 h 1095137"/>
              <a:gd name="connsiteX24" fmla="*/ 3294364 w 4032576"/>
              <a:gd name="connsiteY24" fmla="*/ 602689 h 1095137"/>
              <a:gd name="connsiteX25" fmla="*/ 2989902 w 4032576"/>
              <a:gd name="connsiteY25" fmla="*/ 602689 h 1095137"/>
              <a:gd name="connsiteX26" fmla="*/ 2989902 w 4032576"/>
              <a:gd name="connsiteY26" fmla="*/ 771363 h 1095137"/>
              <a:gd name="connsiteX27" fmla="*/ 3346822 w 4032576"/>
              <a:gd name="connsiteY27" fmla="*/ 771363 h 1095137"/>
              <a:gd name="connsiteX28" fmla="*/ 3346822 w 4032576"/>
              <a:gd name="connsiteY28" fmla="*/ 881058 h 1095137"/>
              <a:gd name="connsiteX29" fmla="*/ 2847286 w 4032576"/>
              <a:gd name="connsiteY29" fmla="*/ 881058 h 1095137"/>
              <a:gd name="connsiteX30" fmla="*/ 2154295 w 4032576"/>
              <a:gd name="connsiteY30" fmla="*/ 222034 h 1095137"/>
              <a:gd name="connsiteX31" fmla="*/ 2723044 w 4032576"/>
              <a:gd name="connsiteY31" fmla="*/ 222034 h 1095137"/>
              <a:gd name="connsiteX32" fmla="*/ 2573764 w 4032576"/>
              <a:gd name="connsiteY32" fmla="*/ 332204 h 1095137"/>
              <a:gd name="connsiteX33" fmla="*/ 2296815 w 4032576"/>
              <a:gd name="connsiteY33" fmla="*/ 332204 h 1095137"/>
              <a:gd name="connsiteX34" fmla="*/ 2296815 w 4032576"/>
              <a:gd name="connsiteY34" fmla="*/ 478938 h 1095137"/>
              <a:gd name="connsiteX35" fmla="*/ 2470277 w 4032576"/>
              <a:gd name="connsiteY35" fmla="*/ 478938 h 1095137"/>
              <a:gd name="connsiteX36" fmla="*/ 2714571 w 4032576"/>
              <a:gd name="connsiteY36" fmla="*/ 674110 h 1095137"/>
              <a:gd name="connsiteX37" fmla="*/ 2451903 w 4032576"/>
              <a:gd name="connsiteY37" fmla="*/ 881058 h 1095137"/>
              <a:gd name="connsiteX38" fmla="*/ 2154295 w 4032576"/>
              <a:gd name="connsiteY38" fmla="*/ 881058 h 1095137"/>
              <a:gd name="connsiteX39" fmla="*/ 1781095 w 4032576"/>
              <a:gd name="connsiteY39" fmla="*/ 213392 h 1095137"/>
              <a:gd name="connsiteX40" fmla="*/ 2011775 w 4032576"/>
              <a:gd name="connsiteY40" fmla="*/ 293360 h 1095137"/>
              <a:gd name="connsiteX41" fmla="*/ 2018534 w 4032576"/>
              <a:gd name="connsiteY41" fmla="*/ 299248 h 1095137"/>
              <a:gd name="connsiteX42" fmla="*/ 1916190 w 4032576"/>
              <a:gd name="connsiteY42" fmla="*/ 374373 h 1095137"/>
              <a:gd name="connsiteX43" fmla="*/ 1786522 w 4032576"/>
              <a:gd name="connsiteY43" fmla="*/ 333914 h 1095137"/>
              <a:gd name="connsiteX44" fmla="*/ 1564697 w 4032576"/>
              <a:gd name="connsiteY44" fmla="*/ 551499 h 1095137"/>
              <a:gd name="connsiteX45" fmla="*/ 1786522 w 4032576"/>
              <a:gd name="connsiteY45" fmla="*/ 769084 h 1095137"/>
              <a:gd name="connsiteX46" fmla="*/ 1909621 w 4032576"/>
              <a:gd name="connsiteY46" fmla="*/ 738408 h 1095137"/>
              <a:gd name="connsiteX47" fmla="*/ 1941133 w 4032576"/>
              <a:gd name="connsiteY47" fmla="*/ 721597 h 1095137"/>
              <a:gd name="connsiteX48" fmla="*/ 2033386 w 4032576"/>
              <a:gd name="connsiteY48" fmla="*/ 789029 h 1095137"/>
              <a:gd name="connsiteX49" fmla="*/ 1780143 w 4032576"/>
              <a:gd name="connsiteY49" fmla="*/ 889796 h 1095137"/>
              <a:gd name="connsiteX50" fmla="*/ 1527853 w 4032576"/>
              <a:gd name="connsiteY50" fmla="*/ 792353 h 1095137"/>
              <a:gd name="connsiteX51" fmla="*/ 1428269 w 4032576"/>
              <a:gd name="connsiteY51" fmla="*/ 547985 h 1095137"/>
              <a:gd name="connsiteX52" fmla="*/ 1528329 w 4032576"/>
              <a:gd name="connsiteY52" fmla="*/ 307131 h 1095137"/>
              <a:gd name="connsiteX53" fmla="*/ 1781095 w 4032576"/>
              <a:gd name="connsiteY53" fmla="*/ 213392 h 1095137"/>
              <a:gd name="connsiteX54" fmla="*/ 983571 w 4032576"/>
              <a:gd name="connsiteY54" fmla="*/ 212632 h 1095137"/>
              <a:gd name="connsiteX55" fmla="*/ 1049357 w 4032576"/>
              <a:gd name="connsiteY55" fmla="*/ 321472 h 1095137"/>
              <a:gd name="connsiteX56" fmla="*/ 549155 w 4032576"/>
              <a:gd name="connsiteY56" fmla="*/ 689211 h 1095137"/>
              <a:gd name="connsiteX57" fmla="*/ 340182 w 4032576"/>
              <a:gd name="connsiteY57" fmla="*/ 558527 h 1095137"/>
              <a:gd name="connsiteX58" fmla="*/ 340182 w 4032576"/>
              <a:gd name="connsiteY58" fmla="*/ 401345 h 1095137"/>
              <a:gd name="connsiteX59" fmla="*/ 549155 w 4032576"/>
              <a:gd name="connsiteY59" fmla="*/ 531649 h 1095137"/>
              <a:gd name="connsiteX60" fmla="*/ 530322 w 4032576"/>
              <a:gd name="connsiteY60" fmla="*/ 0 h 1095137"/>
              <a:gd name="connsiteX61" fmla="*/ 596241 w 4032576"/>
              <a:gd name="connsiteY61" fmla="*/ 1660 h 1095137"/>
              <a:gd name="connsiteX62" fmla="*/ 596241 w 4032576"/>
              <a:gd name="connsiteY62" fmla="*/ 1660 h 1095137"/>
              <a:gd name="connsiteX63" fmla="*/ 674775 w 4032576"/>
              <a:gd name="connsiteY63" fmla="*/ 14111 h 1095137"/>
              <a:gd name="connsiteX64" fmla="*/ 689979 w 4032576"/>
              <a:gd name="connsiteY64" fmla="*/ 18869 h 1095137"/>
              <a:gd name="connsiteX65" fmla="*/ 700604 w 4032576"/>
              <a:gd name="connsiteY65" fmla="*/ 20819 h 1095137"/>
              <a:gd name="connsiteX66" fmla="*/ 717047 w 4032576"/>
              <a:gd name="connsiteY66" fmla="*/ 27338 h 1095137"/>
              <a:gd name="connsiteX67" fmla="*/ 751449 w 4032576"/>
              <a:gd name="connsiteY67" fmla="*/ 38103 h 1095137"/>
              <a:gd name="connsiteX68" fmla="*/ 783814 w 4032576"/>
              <a:gd name="connsiteY68" fmla="*/ 53810 h 1095137"/>
              <a:gd name="connsiteX69" fmla="*/ 800886 w 4032576"/>
              <a:gd name="connsiteY69" fmla="*/ 60578 h 1095137"/>
              <a:gd name="connsiteX70" fmla="*/ 809989 w 4032576"/>
              <a:gd name="connsiteY70" fmla="*/ 66512 h 1095137"/>
              <a:gd name="connsiteX71" fmla="*/ 824956 w 4032576"/>
              <a:gd name="connsiteY71" fmla="*/ 73775 h 1095137"/>
              <a:gd name="connsiteX72" fmla="*/ 893984 w 4032576"/>
              <a:gd name="connsiteY72" fmla="*/ 121267 h 1095137"/>
              <a:gd name="connsiteX73" fmla="*/ 787165 w 4032576"/>
              <a:gd name="connsiteY73" fmla="*/ 199810 h 1095137"/>
              <a:gd name="connsiteX74" fmla="*/ 548381 w 4032576"/>
              <a:gd name="connsiteY74" fmla="*/ 126313 h 1095137"/>
              <a:gd name="connsiteX75" fmla="*/ 126259 w 4032576"/>
              <a:gd name="connsiteY75" fmla="*/ 548199 h 1095137"/>
              <a:gd name="connsiteX76" fmla="*/ 549167 w 4032576"/>
              <a:gd name="connsiteY76" fmla="*/ 969301 h 1095137"/>
              <a:gd name="connsiteX77" fmla="*/ 971289 w 4032576"/>
              <a:gd name="connsiteY77" fmla="*/ 547415 h 1095137"/>
              <a:gd name="connsiteX78" fmla="*/ 971289 w 4032576"/>
              <a:gd name="connsiteY78" fmla="*/ 536208 h 1095137"/>
              <a:gd name="connsiteX79" fmla="*/ 1089343 w 4032576"/>
              <a:gd name="connsiteY79" fmla="*/ 449307 h 1095137"/>
              <a:gd name="connsiteX80" fmla="*/ 1098101 w 4032576"/>
              <a:gd name="connsiteY80" fmla="*/ 547415 h 1095137"/>
              <a:gd name="connsiteX81" fmla="*/ 976229 w 4032576"/>
              <a:gd name="connsiteY81" fmla="*/ 891495 h 1095137"/>
              <a:gd name="connsiteX82" fmla="*/ 204135 w 4032576"/>
              <a:gd name="connsiteY82" fmla="*/ 973541 h 1095137"/>
              <a:gd name="connsiteX83" fmla="*/ 121890 w 4032576"/>
              <a:gd name="connsiteY83" fmla="*/ 203314 h 1095137"/>
              <a:gd name="connsiteX84" fmla="*/ 200082 w 4032576"/>
              <a:gd name="connsiteY84" fmla="*/ 124423 h 1095137"/>
              <a:gd name="connsiteX85" fmla="*/ 204618 w 4032576"/>
              <a:gd name="connsiteY85" fmla="*/ 121390 h 1095137"/>
              <a:gd name="connsiteX86" fmla="*/ 208048 w 4032576"/>
              <a:gd name="connsiteY86" fmla="*/ 117994 h 1095137"/>
              <a:gd name="connsiteX87" fmla="*/ 236026 w 4032576"/>
              <a:gd name="connsiteY87" fmla="*/ 100388 h 1095137"/>
              <a:gd name="connsiteX88" fmla="*/ 289719 w 4032576"/>
              <a:gd name="connsiteY88" fmla="*/ 64482 h 1095137"/>
              <a:gd name="connsiteX89" fmla="*/ 299598 w 4032576"/>
              <a:gd name="connsiteY89" fmla="*/ 60382 h 1095137"/>
              <a:gd name="connsiteX90" fmla="*/ 307547 w 4032576"/>
              <a:gd name="connsiteY90" fmla="*/ 55380 h 1095137"/>
              <a:gd name="connsiteX91" fmla="*/ 340229 w 4032576"/>
              <a:gd name="connsiteY91" fmla="*/ 43520 h 1095137"/>
              <a:gd name="connsiteX92" fmla="*/ 387694 w 4032576"/>
              <a:gd name="connsiteY92" fmla="*/ 23822 h 1095137"/>
              <a:gd name="connsiteX93" fmla="*/ 403259 w 4032576"/>
              <a:gd name="connsiteY93" fmla="*/ 20647 h 1095137"/>
              <a:gd name="connsiteX94" fmla="*/ 416326 w 4032576"/>
              <a:gd name="connsiteY94" fmla="*/ 15905 h 1095137"/>
              <a:gd name="connsiteX95" fmla="*/ 448556 w 4032576"/>
              <a:gd name="connsiteY95" fmla="*/ 11408 h 1095137"/>
              <a:gd name="connsiteX96" fmla="*/ 490903 w 4032576"/>
              <a:gd name="connsiteY96" fmla="*/ 2771 h 1095137"/>
              <a:gd name="connsiteX97" fmla="*/ 512061 w 4032576"/>
              <a:gd name="connsiteY97" fmla="*/ 2548 h 109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032576" h="1095137">
                <a:moveTo>
                  <a:pt x="2296815" y="588633"/>
                </a:moveTo>
                <a:lnTo>
                  <a:pt x="2296815" y="771363"/>
                </a:lnTo>
                <a:lnTo>
                  <a:pt x="2445524" y="771363"/>
                </a:lnTo>
                <a:cubicBezTo>
                  <a:pt x="2533493" y="771363"/>
                  <a:pt x="2578048" y="740687"/>
                  <a:pt x="2578048" y="679903"/>
                </a:cubicBezTo>
                <a:cubicBezTo>
                  <a:pt x="2578048" y="619120"/>
                  <a:pt x="2535968" y="588633"/>
                  <a:pt x="2445524" y="588633"/>
                </a:cubicBezTo>
                <a:close/>
                <a:moveTo>
                  <a:pt x="3622056" y="332204"/>
                </a:moveTo>
                <a:lnTo>
                  <a:pt x="3622056" y="584644"/>
                </a:lnTo>
                <a:lnTo>
                  <a:pt x="3748202" y="584644"/>
                </a:lnTo>
                <a:lnTo>
                  <a:pt x="3748487" y="584644"/>
                </a:lnTo>
                <a:cubicBezTo>
                  <a:pt x="3839788" y="584644"/>
                  <a:pt x="3890056" y="540102"/>
                  <a:pt x="3890056" y="458614"/>
                </a:cubicBezTo>
                <a:cubicBezTo>
                  <a:pt x="3890056" y="377126"/>
                  <a:pt x="3839788" y="332204"/>
                  <a:pt x="3748487" y="332204"/>
                </a:cubicBezTo>
                <a:close/>
                <a:moveTo>
                  <a:pt x="3479536" y="222034"/>
                </a:moveTo>
                <a:lnTo>
                  <a:pt x="3751248" y="222034"/>
                </a:lnTo>
                <a:cubicBezTo>
                  <a:pt x="3925091" y="222034"/>
                  <a:pt x="4032576" y="312544"/>
                  <a:pt x="4032576" y="457949"/>
                </a:cubicBezTo>
                <a:cubicBezTo>
                  <a:pt x="4032576" y="603354"/>
                  <a:pt x="3924806" y="694434"/>
                  <a:pt x="3751248" y="694434"/>
                </a:cubicBezTo>
                <a:lnTo>
                  <a:pt x="3622342" y="694434"/>
                </a:lnTo>
                <a:lnTo>
                  <a:pt x="3622342" y="881058"/>
                </a:lnTo>
                <a:lnTo>
                  <a:pt x="3479536" y="881058"/>
                </a:lnTo>
                <a:close/>
                <a:moveTo>
                  <a:pt x="2847286" y="222034"/>
                </a:moveTo>
                <a:lnTo>
                  <a:pt x="3346822" y="222034"/>
                </a:lnTo>
                <a:lnTo>
                  <a:pt x="3197542" y="331824"/>
                </a:lnTo>
                <a:lnTo>
                  <a:pt x="2989902" y="331824"/>
                </a:lnTo>
                <a:lnTo>
                  <a:pt x="2989902" y="492900"/>
                </a:lnTo>
                <a:lnTo>
                  <a:pt x="3294364" y="492900"/>
                </a:lnTo>
                <a:lnTo>
                  <a:pt x="3294364" y="602689"/>
                </a:lnTo>
                <a:lnTo>
                  <a:pt x="2989902" y="602689"/>
                </a:lnTo>
                <a:lnTo>
                  <a:pt x="2989902" y="771363"/>
                </a:lnTo>
                <a:lnTo>
                  <a:pt x="3346822" y="771363"/>
                </a:lnTo>
                <a:lnTo>
                  <a:pt x="3346822" y="881058"/>
                </a:lnTo>
                <a:lnTo>
                  <a:pt x="2847286" y="881058"/>
                </a:lnTo>
                <a:close/>
                <a:moveTo>
                  <a:pt x="2154295" y="222034"/>
                </a:moveTo>
                <a:lnTo>
                  <a:pt x="2723044" y="222034"/>
                </a:lnTo>
                <a:lnTo>
                  <a:pt x="2573764" y="332204"/>
                </a:lnTo>
                <a:lnTo>
                  <a:pt x="2296815" y="332204"/>
                </a:lnTo>
                <a:lnTo>
                  <a:pt x="2296815" y="478938"/>
                </a:lnTo>
                <a:lnTo>
                  <a:pt x="2470277" y="478938"/>
                </a:lnTo>
                <a:cubicBezTo>
                  <a:pt x="2627840" y="478938"/>
                  <a:pt x="2714571" y="548269"/>
                  <a:pt x="2714571" y="674110"/>
                </a:cubicBezTo>
                <a:cubicBezTo>
                  <a:pt x="2714571" y="805649"/>
                  <a:pt x="2618891" y="881058"/>
                  <a:pt x="2451903" y="881058"/>
                </a:cubicBezTo>
                <a:lnTo>
                  <a:pt x="2154295" y="881058"/>
                </a:lnTo>
                <a:close/>
                <a:moveTo>
                  <a:pt x="1781095" y="213392"/>
                </a:moveTo>
                <a:cubicBezTo>
                  <a:pt x="1872301" y="213392"/>
                  <a:pt x="1952082" y="241029"/>
                  <a:pt x="2011775" y="293360"/>
                </a:cubicBezTo>
                <a:lnTo>
                  <a:pt x="2018534" y="299248"/>
                </a:lnTo>
                <a:lnTo>
                  <a:pt x="1916190" y="374373"/>
                </a:lnTo>
                <a:cubicBezTo>
                  <a:pt x="1878415" y="347404"/>
                  <a:pt x="1832969" y="333225"/>
                  <a:pt x="1786522" y="333914"/>
                </a:cubicBezTo>
                <a:cubicBezTo>
                  <a:pt x="1657997" y="333914"/>
                  <a:pt x="1564697" y="425469"/>
                  <a:pt x="1564697" y="551499"/>
                </a:cubicBezTo>
                <a:cubicBezTo>
                  <a:pt x="1564697" y="677530"/>
                  <a:pt x="1657997" y="769084"/>
                  <a:pt x="1786522" y="769084"/>
                </a:cubicBezTo>
                <a:cubicBezTo>
                  <a:pt x="1829490" y="769366"/>
                  <a:pt x="1871833" y="758814"/>
                  <a:pt x="1909621" y="738408"/>
                </a:cubicBezTo>
                <a:lnTo>
                  <a:pt x="1941133" y="721597"/>
                </a:lnTo>
                <a:lnTo>
                  <a:pt x="2033386" y="789029"/>
                </a:lnTo>
                <a:cubicBezTo>
                  <a:pt x="1972646" y="853991"/>
                  <a:pt x="1882869" y="889796"/>
                  <a:pt x="1780143" y="889796"/>
                </a:cubicBezTo>
                <a:cubicBezTo>
                  <a:pt x="1681893" y="889796"/>
                  <a:pt x="1592306" y="855131"/>
                  <a:pt x="1527853" y="792353"/>
                </a:cubicBezTo>
                <a:cubicBezTo>
                  <a:pt x="1462814" y="727738"/>
                  <a:pt x="1426873" y="639542"/>
                  <a:pt x="1428269" y="547985"/>
                </a:cubicBezTo>
                <a:cubicBezTo>
                  <a:pt x="1426663" y="457326"/>
                  <a:pt x="1462908" y="370080"/>
                  <a:pt x="1528329" y="307131"/>
                </a:cubicBezTo>
                <a:cubicBezTo>
                  <a:pt x="1592401" y="246728"/>
                  <a:pt x="1682178" y="213392"/>
                  <a:pt x="1781095" y="213392"/>
                </a:cubicBezTo>
                <a:close/>
                <a:moveTo>
                  <a:pt x="983571" y="212632"/>
                </a:moveTo>
                <a:cubicBezTo>
                  <a:pt x="1009683" y="246226"/>
                  <a:pt x="1031762" y="282755"/>
                  <a:pt x="1049357" y="321472"/>
                </a:cubicBezTo>
                <a:lnTo>
                  <a:pt x="549155" y="689211"/>
                </a:lnTo>
                <a:lnTo>
                  <a:pt x="340182" y="558527"/>
                </a:lnTo>
                <a:lnTo>
                  <a:pt x="340182" y="401345"/>
                </a:lnTo>
                <a:lnTo>
                  <a:pt x="549155" y="531649"/>
                </a:lnTo>
                <a:close/>
                <a:moveTo>
                  <a:pt x="530322" y="0"/>
                </a:moveTo>
                <a:lnTo>
                  <a:pt x="596241" y="1660"/>
                </a:lnTo>
                <a:lnTo>
                  <a:pt x="596241" y="1660"/>
                </a:lnTo>
                <a:cubicBezTo>
                  <a:pt x="622583" y="3903"/>
                  <a:pt x="648834" y="8045"/>
                  <a:pt x="674775" y="14111"/>
                </a:cubicBezTo>
                <a:lnTo>
                  <a:pt x="689979" y="18869"/>
                </a:lnTo>
                <a:lnTo>
                  <a:pt x="700604" y="20819"/>
                </a:lnTo>
                <a:lnTo>
                  <a:pt x="717047" y="27338"/>
                </a:lnTo>
                <a:lnTo>
                  <a:pt x="751449" y="38103"/>
                </a:lnTo>
                <a:lnTo>
                  <a:pt x="783814" y="53810"/>
                </a:lnTo>
                <a:lnTo>
                  <a:pt x="800886" y="60578"/>
                </a:lnTo>
                <a:lnTo>
                  <a:pt x="809989" y="66512"/>
                </a:lnTo>
                <a:lnTo>
                  <a:pt x="824956" y="73775"/>
                </a:lnTo>
                <a:cubicBezTo>
                  <a:pt x="848784" y="87628"/>
                  <a:pt x="871866" y="103451"/>
                  <a:pt x="893984" y="121267"/>
                </a:cubicBezTo>
                <a:lnTo>
                  <a:pt x="787165" y="199810"/>
                </a:lnTo>
                <a:cubicBezTo>
                  <a:pt x="716819" y="151854"/>
                  <a:pt x="633584" y="126234"/>
                  <a:pt x="548381" y="126313"/>
                </a:cubicBezTo>
                <a:cubicBezTo>
                  <a:pt x="315032" y="126529"/>
                  <a:pt x="126042" y="315414"/>
                  <a:pt x="126259" y="548199"/>
                </a:cubicBezTo>
                <a:cubicBezTo>
                  <a:pt x="126476" y="780984"/>
                  <a:pt x="315818" y="969518"/>
                  <a:pt x="549167" y="969301"/>
                </a:cubicBezTo>
                <a:cubicBezTo>
                  <a:pt x="782516" y="969084"/>
                  <a:pt x="971507" y="780200"/>
                  <a:pt x="971289" y="547415"/>
                </a:cubicBezTo>
                <a:cubicBezTo>
                  <a:pt x="971289" y="543711"/>
                  <a:pt x="971289" y="539912"/>
                  <a:pt x="971289" y="536208"/>
                </a:cubicBezTo>
                <a:lnTo>
                  <a:pt x="1089343" y="449307"/>
                </a:lnTo>
                <a:cubicBezTo>
                  <a:pt x="1095209" y="481681"/>
                  <a:pt x="1098140" y="514516"/>
                  <a:pt x="1098101" y="547415"/>
                </a:cubicBezTo>
                <a:cubicBezTo>
                  <a:pt x="1098099" y="672634"/>
                  <a:pt x="1055086" y="794071"/>
                  <a:pt x="976229" y="891495"/>
                </a:cubicBezTo>
                <a:cubicBezTo>
                  <a:pt x="785733" y="1126844"/>
                  <a:pt x="440055" y="1163577"/>
                  <a:pt x="204135" y="973541"/>
                </a:cubicBezTo>
                <a:cubicBezTo>
                  <a:pt x="-31784" y="783506"/>
                  <a:pt x="-68607" y="438663"/>
                  <a:pt x="121890" y="203314"/>
                </a:cubicBezTo>
                <a:cubicBezTo>
                  <a:pt x="145702" y="173895"/>
                  <a:pt x="171939" y="147580"/>
                  <a:pt x="200082" y="124423"/>
                </a:cubicBezTo>
                <a:lnTo>
                  <a:pt x="204618" y="121390"/>
                </a:lnTo>
                <a:lnTo>
                  <a:pt x="208048" y="117994"/>
                </a:lnTo>
                <a:lnTo>
                  <a:pt x="236026" y="100388"/>
                </a:lnTo>
                <a:lnTo>
                  <a:pt x="289719" y="64482"/>
                </a:lnTo>
                <a:lnTo>
                  <a:pt x="299598" y="60382"/>
                </a:lnTo>
                <a:lnTo>
                  <a:pt x="307547" y="55380"/>
                </a:lnTo>
                <a:lnTo>
                  <a:pt x="340229" y="43520"/>
                </a:lnTo>
                <a:lnTo>
                  <a:pt x="387694" y="23822"/>
                </a:lnTo>
                <a:lnTo>
                  <a:pt x="403259" y="20647"/>
                </a:lnTo>
                <a:lnTo>
                  <a:pt x="416326" y="15905"/>
                </a:lnTo>
                <a:lnTo>
                  <a:pt x="448556" y="11408"/>
                </a:lnTo>
                <a:lnTo>
                  <a:pt x="490903" y="2771"/>
                </a:lnTo>
                <a:lnTo>
                  <a:pt x="512061" y="2548"/>
                </a:lnTo>
                <a:close/>
              </a:path>
            </a:pathLst>
          </a:custGeom>
          <a:solidFill>
            <a:srgbClr val="3A576A"/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D4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38238A2-2949-B024-D25F-41A797446D65}"/>
              </a:ext>
            </a:extLst>
          </p:cNvPr>
          <p:cNvSpPr/>
          <p:nvPr userDrawn="1"/>
        </p:nvSpPr>
        <p:spPr>
          <a:xfrm>
            <a:off x="4772025" y="-3578451"/>
            <a:ext cx="8301034" cy="4552603"/>
          </a:xfrm>
          <a:prstGeom prst="ellipse">
            <a:avLst/>
          </a:prstGeom>
          <a:gradFill flip="none" rotWithShape="1">
            <a:gsLst>
              <a:gs pos="0">
                <a:srgbClr val="FFDE63">
                  <a:alpha val="81732"/>
                </a:srgbClr>
              </a:gs>
              <a:gs pos="46000">
                <a:srgbClr val="FFDE6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6BE79B4C-84C1-CDB6-80B2-3B10AC7A0598}"/>
              </a:ext>
            </a:extLst>
          </p:cNvPr>
          <p:cNvSpPr/>
          <p:nvPr userDrawn="1"/>
        </p:nvSpPr>
        <p:spPr>
          <a:xfrm>
            <a:off x="2588952" y="-3106027"/>
            <a:ext cx="8301034" cy="4552603"/>
          </a:xfrm>
          <a:prstGeom prst="ellipse">
            <a:avLst/>
          </a:prstGeom>
          <a:gradFill flip="none" rotWithShape="1">
            <a:gsLst>
              <a:gs pos="0">
                <a:srgbClr val="34C2A7">
                  <a:alpha val="39000"/>
                </a:srgbClr>
              </a:gs>
              <a:gs pos="46000">
                <a:srgbClr val="FFDE6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76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30" r:id="rId12"/>
    <p:sldLayoutId id="2147483732" r:id="rId13"/>
    <p:sldLayoutId id="2147483733" r:id="rId14"/>
  </p:sldLayoutIdLst>
  <p:txStyles>
    <p:titleStyle>
      <a:defPPr/>
      <a:lvl1pPr lvl="0" algn="l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228600" lvl="0" indent="-228600" algn="l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21.svg"/><Relationship Id="rId26" Type="http://schemas.openxmlformats.org/officeDocument/2006/relationships/image" Target="../media/image11.png"/><Relationship Id="rId8" Type="http://schemas.openxmlformats.org/officeDocument/2006/relationships/image" Target="../media/image11.svg"/><Relationship Id="rId12" Type="http://schemas.openxmlformats.org/officeDocument/2006/relationships/image" Target="../media/image15.svg"/><Relationship Id="rId25" Type="http://schemas.openxmlformats.org/officeDocument/2006/relationships/image" Target="../media/image10.png"/><Relationship Id="rId2" Type="http://schemas.openxmlformats.org/officeDocument/2006/relationships/image" Target="../media/image6.png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4" Type="http://schemas.openxmlformats.org/officeDocument/2006/relationships/image" Target="../media/image7.svg"/><Relationship Id="rId6" Type="http://schemas.openxmlformats.org/officeDocument/2006/relationships/image" Target="../media/image9.svg"/><Relationship Id="rId23" Type="http://schemas.openxmlformats.org/officeDocument/2006/relationships/image" Target="../media/image9.png"/><Relationship Id="rId28" Type="http://schemas.openxmlformats.org/officeDocument/2006/relationships/image" Target="../media/image13.gif"/><Relationship Id="rId19" Type="http://schemas.openxmlformats.org/officeDocument/2006/relationships/image" Target="../media/image8.png"/><Relationship Id="rId10" Type="http://schemas.openxmlformats.org/officeDocument/2006/relationships/image" Target="../media/image13.svg"/><Relationship Id="rId31" Type="http://schemas.openxmlformats.org/officeDocument/2006/relationships/image" Target="../media/image16.png"/><Relationship Id="rId22" Type="http://schemas.openxmlformats.org/officeDocument/2006/relationships/image" Target="../media/image25.svg"/><Relationship Id="rId27" Type="http://schemas.openxmlformats.org/officeDocument/2006/relationships/image" Target="../media/image12.png"/><Relationship Id="rId30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icture background">
            <a:extLst>
              <a:ext uri="{FF2B5EF4-FFF2-40B4-BE49-F238E27FC236}">
                <a16:creationId xmlns:a16="http://schemas.microsoft.com/office/drawing/2014/main" id="{A749697C-CDB6-5053-0C4D-92608DCB2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9188" y="-1"/>
            <a:ext cx="3544137" cy="2455556"/>
          </a:xfrm>
          <a:custGeom>
            <a:avLst/>
            <a:gdLst>
              <a:gd name="connsiteX0" fmla="*/ 0 w 3544137"/>
              <a:gd name="connsiteY0" fmla="*/ 0 h 2455556"/>
              <a:gd name="connsiteX1" fmla="*/ 3544137 w 3544137"/>
              <a:gd name="connsiteY1" fmla="*/ 0 h 2455556"/>
              <a:gd name="connsiteX2" fmla="*/ 3544137 w 3544137"/>
              <a:gd name="connsiteY2" fmla="*/ 2455556 h 2455556"/>
              <a:gd name="connsiteX3" fmla="*/ 1512330 w 3544137"/>
              <a:gd name="connsiteY3" fmla="*/ 2455556 h 2455556"/>
              <a:gd name="connsiteX4" fmla="*/ 1473884 w 3544137"/>
              <a:gd name="connsiteY4" fmla="*/ 2443809 h 2455556"/>
              <a:gd name="connsiteX5" fmla="*/ 221724 w 3544137"/>
              <a:gd name="connsiteY5" fmla="*/ 2287675 h 2455556"/>
              <a:gd name="connsiteX6" fmla="*/ 0 w 3544137"/>
              <a:gd name="connsiteY6" fmla="*/ 2272113 h 24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4137" h="2455556">
                <a:moveTo>
                  <a:pt x="0" y="0"/>
                </a:moveTo>
                <a:lnTo>
                  <a:pt x="3544137" y="0"/>
                </a:lnTo>
                <a:lnTo>
                  <a:pt x="3544137" y="2455556"/>
                </a:lnTo>
                <a:lnTo>
                  <a:pt x="1512330" y="2455556"/>
                </a:lnTo>
                <a:lnTo>
                  <a:pt x="1473884" y="2443809"/>
                </a:lnTo>
                <a:cubicBezTo>
                  <a:pt x="1034439" y="2323983"/>
                  <a:pt x="628385" y="2310486"/>
                  <a:pt x="221724" y="2287675"/>
                </a:cubicBezTo>
                <a:lnTo>
                  <a:pt x="0" y="2272113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Picture background">
            <a:extLst>
              <a:ext uri="{FF2B5EF4-FFF2-40B4-BE49-F238E27FC236}">
                <a16:creationId xmlns:a16="http://schemas.microsoft.com/office/drawing/2014/main" id="{D0852E4E-8A1B-0FE2-B642-CC0A7CC5B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818" y="0"/>
            <a:ext cx="3631675" cy="2290813"/>
          </a:xfrm>
          <a:custGeom>
            <a:avLst/>
            <a:gdLst>
              <a:gd name="connsiteX0" fmla="*/ 0 w 3631675"/>
              <a:gd name="connsiteY0" fmla="*/ 0 h 2298382"/>
              <a:gd name="connsiteX1" fmla="*/ 3631675 w 3631675"/>
              <a:gd name="connsiteY1" fmla="*/ 0 h 2298382"/>
              <a:gd name="connsiteX2" fmla="*/ 3631675 w 3631675"/>
              <a:gd name="connsiteY2" fmla="*/ 2298382 h 2298382"/>
              <a:gd name="connsiteX3" fmla="*/ 3359842 w 3631675"/>
              <a:gd name="connsiteY3" fmla="*/ 2279304 h 2298382"/>
              <a:gd name="connsiteX4" fmla="*/ 116791 w 3631675"/>
              <a:gd name="connsiteY4" fmla="*/ 151231 h 229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1675" h="2298382">
                <a:moveTo>
                  <a:pt x="0" y="0"/>
                </a:moveTo>
                <a:lnTo>
                  <a:pt x="3631675" y="0"/>
                </a:lnTo>
                <a:lnTo>
                  <a:pt x="3631675" y="2298382"/>
                </a:lnTo>
                <a:lnTo>
                  <a:pt x="3359842" y="2279304"/>
                </a:lnTo>
                <a:cubicBezTo>
                  <a:pt x="2452465" y="2196107"/>
                  <a:pt x="1494485" y="1905248"/>
                  <a:pt x="116791" y="151231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42B7CE-7D02-504B-85FC-C096CDAF95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529"/>
          <a:stretch/>
        </p:blipFill>
        <p:spPr>
          <a:xfrm>
            <a:off x="4658215" y="2868810"/>
            <a:ext cx="7543798" cy="4021273"/>
          </a:xfrm>
          <a:custGeom>
            <a:avLst/>
            <a:gdLst>
              <a:gd name="connsiteX0" fmla="*/ 0 w 7543798"/>
              <a:gd name="connsiteY0" fmla="*/ 4009580 h 4021273"/>
              <a:gd name="connsiteX1" fmla="*/ 1998390 w 7543798"/>
              <a:gd name="connsiteY1" fmla="*/ 4021273 h 4021273"/>
              <a:gd name="connsiteX2" fmla="*/ 0 w 7543798"/>
              <a:gd name="connsiteY2" fmla="*/ 4021273 h 4021273"/>
              <a:gd name="connsiteX3" fmla="*/ 2469625 w 7543798"/>
              <a:gd name="connsiteY3" fmla="*/ 0 h 4021273"/>
              <a:gd name="connsiteX4" fmla="*/ 7543798 w 7543798"/>
              <a:gd name="connsiteY4" fmla="*/ 0 h 4021273"/>
              <a:gd name="connsiteX5" fmla="*/ 7543798 w 7543798"/>
              <a:gd name="connsiteY5" fmla="*/ 4021273 h 4021273"/>
              <a:gd name="connsiteX6" fmla="*/ 1998566 w 7543798"/>
              <a:gd name="connsiteY6" fmla="*/ 4021273 h 4021273"/>
              <a:gd name="connsiteX7" fmla="*/ 2136716 w 7543798"/>
              <a:gd name="connsiteY7" fmla="*/ 3767031 h 4021273"/>
              <a:gd name="connsiteX8" fmla="*/ 2452974 w 7543798"/>
              <a:gd name="connsiteY8" fmla="*/ 116808 h 402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43798" h="4021273">
                <a:moveTo>
                  <a:pt x="0" y="4009580"/>
                </a:moveTo>
                <a:lnTo>
                  <a:pt x="1998390" y="4021273"/>
                </a:lnTo>
                <a:lnTo>
                  <a:pt x="0" y="4021273"/>
                </a:lnTo>
                <a:close/>
                <a:moveTo>
                  <a:pt x="2469625" y="0"/>
                </a:moveTo>
                <a:lnTo>
                  <a:pt x="7543798" y="0"/>
                </a:lnTo>
                <a:lnTo>
                  <a:pt x="7543798" y="4021273"/>
                </a:lnTo>
                <a:lnTo>
                  <a:pt x="1998566" y="4021273"/>
                </a:lnTo>
                <a:lnTo>
                  <a:pt x="2136716" y="3767031"/>
                </a:lnTo>
                <a:cubicBezTo>
                  <a:pt x="2935197" y="2195056"/>
                  <a:pt x="2318658" y="1330898"/>
                  <a:pt x="2452974" y="116808"/>
                </a:cubicBezTo>
                <a:close/>
              </a:path>
            </a:pathLst>
          </a:cu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E394BE-B2C8-25CE-171F-5FCD3EE573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206" y="1"/>
            <a:ext cx="5102458" cy="4007939"/>
          </a:xfrm>
          <a:custGeom>
            <a:avLst/>
            <a:gdLst>
              <a:gd name="connsiteX0" fmla="*/ 1718658 w 5102458"/>
              <a:gd name="connsiteY0" fmla="*/ 0 h 4007939"/>
              <a:gd name="connsiteX1" fmla="*/ 5102458 w 5102458"/>
              <a:gd name="connsiteY1" fmla="*/ 0 h 4007939"/>
              <a:gd name="connsiteX2" fmla="*/ 5102458 w 5102458"/>
              <a:gd name="connsiteY2" fmla="*/ 3255640 h 4007939"/>
              <a:gd name="connsiteX3" fmla="*/ 222604 w 5102458"/>
              <a:gd name="connsiteY3" fmla="*/ 4003581 h 4007939"/>
              <a:gd name="connsiteX4" fmla="*/ 42145 w 5102458"/>
              <a:gd name="connsiteY4" fmla="*/ 3993263 h 4007939"/>
              <a:gd name="connsiteX5" fmla="*/ 14779 w 5102458"/>
              <a:gd name="connsiteY5" fmla="*/ 3715753 h 4007939"/>
              <a:gd name="connsiteX6" fmla="*/ 1718658 w 5102458"/>
              <a:gd name="connsiteY6" fmla="*/ 0 h 400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2458" h="4007939">
                <a:moveTo>
                  <a:pt x="1718658" y="0"/>
                </a:moveTo>
                <a:lnTo>
                  <a:pt x="5102458" y="0"/>
                </a:lnTo>
                <a:lnTo>
                  <a:pt x="5102458" y="3255640"/>
                </a:lnTo>
                <a:cubicBezTo>
                  <a:pt x="2510668" y="3255640"/>
                  <a:pt x="2024708" y="4074536"/>
                  <a:pt x="222604" y="4003581"/>
                </a:cubicBezTo>
                <a:lnTo>
                  <a:pt x="42145" y="3993263"/>
                </a:lnTo>
                <a:lnTo>
                  <a:pt x="14779" y="3715753"/>
                </a:lnTo>
                <a:cubicBezTo>
                  <a:pt x="-57506" y="2777958"/>
                  <a:pt x="79321" y="1749927"/>
                  <a:pt x="1718658" y="0"/>
                </a:cubicBezTo>
                <a:close/>
              </a:path>
            </a:pathLst>
          </a:custGeom>
        </p:spPr>
      </p:pic>
      <p:sp>
        <p:nvSpPr>
          <p:cNvPr id="13" name="Прямоугольник 3">
            <a:extLst>
              <a:ext uri="{FF2B5EF4-FFF2-40B4-BE49-F238E27FC236}">
                <a16:creationId xmlns:a16="http://schemas.microsoft.com/office/drawing/2014/main" id="{56AC13B8-CB13-8C5A-01A2-40A02A39D91B}"/>
              </a:ext>
            </a:extLst>
          </p:cNvPr>
          <p:cNvSpPr/>
          <p:nvPr/>
        </p:nvSpPr>
        <p:spPr>
          <a:xfrm>
            <a:off x="6664291" y="-119270"/>
            <a:ext cx="2153084" cy="7009354"/>
          </a:xfrm>
          <a:custGeom>
            <a:avLst/>
            <a:gdLst>
              <a:gd name="connsiteX0" fmla="*/ 0 w 7539789"/>
              <a:gd name="connsiteY0" fmla="*/ 0 h 6858000"/>
              <a:gd name="connsiteX1" fmla="*/ 7539789 w 7539789"/>
              <a:gd name="connsiteY1" fmla="*/ 0 h 6858000"/>
              <a:gd name="connsiteX2" fmla="*/ 7539789 w 7539789"/>
              <a:gd name="connsiteY2" fmla="*/ 6858000 h 6858000"/>
              <a:gd name="connsiteX3" fmla="*/ 0 w 7539789"/>
              <a:gd name="connsiteY3" fmla="*/ 6858000 h 6858000"/>
              <a:gd name="connsiteX4" fmla="*/ 0 w 7539789"/>
              <a:gd name="connsiteY4" fmla="*/ 0 h 6858000"/>
              <a:gd name="connsiteX0" fmla="*/ 0 w 7908757"/>
              <a:gd name="connsiteY0" fmla="*/ 0 h 6858000"/>
              <a:gd name="connsiteX1" fmla="*/ 7908757 w 7908757"/>
              <a:gd name="connsiteY1" fmla="*/ 16042 h 6858000"/>
              <a:gd name="connsiteX2" fmla="*/ 7539789 w 7908757"/>
              <a:gd name="connsiteY2" fmla="*/ 6858000 h 6858000"/>
              <a:gd name="connsiteX3" fmla="*/ 0 w 7908757"/>
              <a:gd name="connsiteY3" fmla="*/ 6858000 h 6858000"/>
              <a:gd name="connsiteX4" fmla="*/ 0 w 7908757"/>
              <a:gd name="connsiteY4" fmla="*/ 0 h 6858000"/>
              <a:gd name="connsiteX0" fmla="*/ 0 w 7908757"/>
              <a:gd name="connsiteY0" fmla="*/ 0 h 6858000"/>
              <a:gd name="connsiteX1" fmla="*/ 7908757 w 7908757"/>
              <a:gd name="connsiteY1" fmla="*/ 16042 h 6858000"/>
              <a:gd name="connsiteX2" fmla="*/ 7539789 w 7908757"/>
              <a:gd name="connsiteY2" fmla="*/ 6858000 h 6858000"/>
              <a:gd name="connsiteX3" fmla="*/ 0 w 7908757"/>
              <a:gd name="connsiteY3" fmla="*/ 6858000 h 6858000"/>
              <a:gd name="connsiteX4" fmla="*/ 0 w 7908757"/>
              <a:gd name="connsiteY4" fmla="*/ 0 h 6858000"/>
              <a:gd name="connsiteX0" fmla="*/ 0 w 7908757"/>
              <a:gd name="connsiteY0" fmla="*/ 0 h 6890084"/>
              <a:gd name="connsiteX1" fmla="*/ 7908757 w 7908757"/>
              <a:gd name="connsiteY1" fmla="*/ 16042 h 6890084"/>
              <a:gd name="connsiteX2" fmla="*/ 5678904 w 7908757"/>
              <a:gd name="connsiteY2" fmla="*/ 6890084 h 6890084"/>
              <a:gd name="connsiteX3" fmla="*/ 0 w 7908757"/>
              <a:gd name="connsiteY3" fmla="*/ 6858000 h 6890084"/>
              <a:gd name="connsiteX4" fmla="*/ 0 w 7908757"/>
              <a:gd name="connsiteY4" fmla="*/ 0 h 6890084"/>
              <a:gd name="connsiteX0" fmla="*/ 0 w 7908757"/>
              <a:gd name="connsiteY0" fmla="*/ 0 h 6890084"/>
              <a:gd name="connsiteX1" fmla="*/ 7908757 w 7908757"/>
              <a:gd name="connsiteY1" fmla="*/ 16042 h 6890084"/>
              <a:gd name="connsiteX2" fmla="*/ 5678904 w 7908757"/>
              <a:gd name="connsiteY2" fmla="*/ 6890084 h 6890084"/>
              <a:gd name="connsiteX3" fmla="*/ 0 w 7908757"/>
              <a:gd name="connsiteY3" fmla="*/ 6858000 h 6890084"/>
              <a:gd name="connsiteX4" fmla="*/ 0 w 7908757"/>
              <a:gd name="connsiteY4" fmla="*/ 0 h 6890084"/>
              <a:gd name="connsiteX0" fmla="*/ 0 w 7924799"/>
              <a:gd name="connsiteY0" fmla="*/ 0 h 6890084"/>
              <a:gd name="connsiteX1" fmla="*/ 7924799 w 7924799"/>
              <a:gd name="connsiteY1" fmla="*/ 16042 h 6890084"/>
              <a:gd name="connsiteX2" fmla="*/ 5678904 w 7924799"/>
              <a:gd name="connsiteY2" fmla="*/ 6890084 h 6890084"/>
              <a:gd name="connsiteX3" fmla="*/ 0 w 7924799"/>
              <a:gd name="connsiteY3" fmla="*/ 6858000 h 6890084"/>
              <a:gd name="connsiteX4" fmla="*/ 0 w 7924799"/>
              <a:gd name="connsiteY4" fmla="*/ 0 h 6890084"/>
              <a:gd name="connsiteX0" fmla="*/ 0 w 7908757"/>
              <a:gd name="connsiteY0" fmla="*/ 0 h 6890084"/>
              <a:gd name="connsiteX1" fmla="*/ 7908757 w 7908757"/>
              <a:gd name="connsiteY1" fmla="*/ 0 h 6890084"/>
              <a:gd name="connsiteX2" fmla="*/ 5678904 w 7908757"/>
              <a:gd name="connsiteY2" fmla="*/ 6890084 h 6890084"/>
              <a:gd name="connsiteX3" fmla="*/ 0 w 7908757"/>
              <a:gd name="connsiteY3" fmla="*/ 6858000 h 6890084"/>
              <a:gd name="connsiteX4" fmla="*/ 0 w 7908757"/>
              <a:gd name="connsiteY4" fmla="*/ 0 h 6890084"/>
              <a:gd name="connsiteX0" fmla="*/ 0 w 7908757"/>
              <a:gd name="connsiteY0" fmla="*/ 6858000 h 6947884"/>
              <a:gd name="connsiteX1" fmla="*/ 0 w 7908757"/>
              <a:gd name="connsiteY1" fmla="*/ 0 h 6947884"/>
              <a:gd name="connsiteX2" fmla="*/ 7908757 w 7908757"/>
              <a:gd name="connsiteY2" fmla="*/ 0 h 6947884"/>
              <a:gd name="connsiteX3" fmla="*/ 5678904 w 7908757"/>
              <a:gd name="connsiteY3" fmla="*/ 6890084 h 6947884"/>
              <a:gd name="connsiteX4" fmla="*/ 94700 w 7908757"/>
              <a:gd name="connsiteY4" fmla="*/ 6947884 h 6947884"/>
              <a:gd name="connsiteX0" fmla="*/ 0 w 7908757"/>
              <a:gd name="connsiteY0" fmla="*/ 6858000 h 6890084"/>
              <a:gd name="connsiteX1" fmla="*/ 0 w 7908757"/>
              <a:gd name="connsiteY1" fmla="*/ 0 h 6890084"/>
              <a:gd name="connsiteX2" fmla="*/ 7908757 w 7908757"/>
              <a:gd name="connsiteY2" fmla="*/ 0 h 6890084"/>
              <a:gd name="connsiteX3" fmla="*/ 5678904 w 7908757"/>
              <a:gd name="connsiteY3" fmla="*/ 6890084 h 6890084"/>
              <a:gd name="connsiteX0" fmla="*/ 0 w 7908757"/>
              <a:gd name="connsiteY0" fmla="*/ 0 h 6890084"/>
              <a:gd name="connsiteX1" fmla="*/ 7908757 w 7908757"/>
              <a:gd name="connsiteY1" fmla="*/ 0 h 6890084"/>
              <a:gd name="connsiteX2" fmla="*/ 5678904 w 7908757"/>
              <a:gd name="connsiteY2" fmla="*/ 6890084 h 6890084"/>
              <a:gd name="connsiteX0" fmla="*/ 2229853 w 2229853"/>
              <a:gd name="connsiteY0" fmla="*/ 0 h 6890084"/>
              <a:gd name="connsiteX1" fmla="*/ 0 w 2229853"/>
              <a:gd name="connsiteY1" fmla="*/ 6890084 h 689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29853" h="6890084">
                <a:moveTo>
                  <a:pt x="2229853" y="0"/>
                </a:moveTo>
                <a:cubicBezTo>
                  <a:pt x="-1165725" y="3499853"/>
                  <a:pt x="1663031" y="4112126"/>
                  <a:pt x="0" y="6890084"/>
                </a:cubicBezTo>
              </a:path>
            </a:pathLst>
          </a:custGeom>
          <a:noFill/>
          <a:ln w="1238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3">
            <a:extLst>
              <a:ext uri="{FF2B5EF4-FFF2-40B4-BE49-F238E27FC236}">
                <a16:creationId xmlns:a16="http://schemas.microsoft.com/office/drawing/2014/main" id="{12FDC312-D4E5-8022-2B7A-4D6CC37EDEAD}"/>
              </a:ext>
            </a:extLst>
          </p:cNvPr>
          <p:cNvSpPr/>
          <p:nvPr/>
        </p:nvSpPr>
        <p:spPr>
          <a:xfrm rot="15547103">
            <a:off x="9475774" y="911567"/>
            <a:ext cx="348292" cy="5413048"/>
          </a:xfrm>
          <a:custGeom>
            <a:avLst/>
            <a:gdLst>
              <a:gd name="connsiteX0" fmla="*/ 0 w 7539789"/>
              <a:gd name="connsiteY0" fmla="*/ 0 h 6858000"/>
              <a:gd name="connsiteX1" fmla="*/ 7539789 w 7539789"/>
              <a:gd name="connsiteY1" fmla="*/ 0 h 6858000"/>
              <a:gd name="connsiteX2" fmla="*/ 7539789 w 7539789"/>
              <a:gd name="connsiteY2" fmla="*/ 6858000 h 6858000"/>
              <a:gd name="connsiteX3" fmla="*/ 0 w 7539789"/>
              <a:gd name="connsiteY3" fmla="*/ 6858000 h 6858000"/>
              <a:gd name="connsiteX4" fmla="*/ 0 w 7539789"/>
              <a:gd name="connsiteY4" fmla="*/ 0 h 6858000"/>
              <a:gd name="connsiteX0" fmla="*/ 0 w 7908757"/>
              <a:gd name="connsiteY0" fmla="*/ 0 h 6858000"/>
              <a:gd name="connsiteX1" fmla="*/ 7908757 w 7908757"/>
              <a:gd name="connsiteY1" fmla="*/ 16042 h 6858000"/>
              <a:gd name="connsiteX2" fmla="*/ 7539789 w 7908757"/>
              <a:gd name="connsiteY2" fmla="*/ 6858000 h 6858000"/>
              <a:gd name="connsiteX3" fmla="*/ 0 w 7908757"/>
              <a:gd name="connsiteY3" fmla="*/ 6858000 h 6858000"/>
              <a:gd name="connsiteX4" fmla="*/ 0 w 7908757"/>
              <a:gd name="connsiteY4" fmla="*/ 0 h 6858000"/>
              <a:gd name="connsiteX0" fmla="*/ 0 w 7908757"/>
              <a:gd name="connsiteY0" fmla="*/ 0 h 6858000"/>
              <a:gd name="connsiteX1" fmla="*/ 7908757 w 7908757"/>
              <a:gd name="connsiteY1" fmla="*/ 16042 h 6858000"/>
              <a:gd name="connsiteX2" fmla="*/ 7539789 w 7908757"/>
              <a:gd name="connsiteY2" fmla="*/ 6858000 h 6858000"/>
              <a:gd name="connsiteX3" fmla="*/ 0 w 7908757"/>
              <a:gd name="connsiteY3" fmla="*/ 6858000 h 6858000"/>
              <a:gd name="connsiteX4" fmla="*/ 0 w 7908757"/>
              <a:gd name="connsiteY4" fmla="*/ 0 h 6858000"/>
              <a:gd name="connsiteX0" fmla="*/ 0 w 7908757"/>
              <a:gd name="connsiteY0" fmla="*/ 0 h 6890084"/>
              <a:gd name="connsiteX1" fmla="*/ 7908757 w 7908757"/>
              <a:gd name="connsiteY1" fmla="*/ 16042 h 6890084"/>
              <a:gd name="connsiteX2" fmla="*/ 5678904 w 7908757"/>
              <a:gd name="connsiteY2" fmla="*/ 6890084 h 6890084"/>
              <a:gd name="connsiteX3" fmla="*/ 0 w 7908757"/>
              <a:gd name="connsiteY3" fmla="*/ 6858000 h 6890084"/>
              <a:gd name="connsiteX4" fmla="*/ 0 w 7908757"/>
              <a:gd name="connsiteY4" fmla="*/ 0 h 6890084"/>
              <a:gd name="connsiteX0" fmla="*/ 0 w 7908757"/>
              <a:gd name="connsiteY0" fmla="*/ 0 h 6890084"/>
              <a:gd name="connsiteX1" fmla="*/ 7908757 w 7908757"/>
              <a:gd name="connsiteY1" fmla="*/ 16042 h 6890084"/>
              <a:gd name="connsiteX2" fmla="*/ 5678904 w 7908757"/>
              <a:gd name="connsiteY2" fmla="*/ 6890084 h 6890084"/>
              <a:gd name="connsiteX3" fmla="*/ 0 w 7908757"/>
              <a:gd name="connsiteY3" fmla="*/ 6858000 h 6890084"/>
              <a:gd name="connsiteX4" fmla="*/ 0 w 7908757"/>
              <a:gd name="connsiteY4" fmla="*/ 0 h 6890084"/>
              <a:gd name="connsiteX0" fmla="*/ 0 w 7924799"/>
              <a:gd name="connsiteY0" fmla="*/ 0 h 6890084"/>
              <a:gd name="connsiteX1" fmla="*/ 7924799 w 7924799"/>
              <a:gd name="connsiteY1" fmla="*/ 16042 h 6890084"/>
              <a:gd name="connsiteX2" fmla="*/ 5678904 w 7924799"/>
              <a:gd name="connsiteY2" fmla="*/ 6890084 h 6890084"/>
              <a:gd name="connsiteX3" fmla="*/ 0 w 7924799"/>
              <a:gd name="connsiteY3" fmla="*/ 6858000 h 6890084"/>
              <a:gd name="connsiteX4" fmla="*/ 0 w 7924799"/>
              <a:gd name="connsiteY4" fmla="*/ 0 h 6890084"/>
              <a:gd name="connsiteX0" fmla="*/ 0 w 7908757"/>
              <a:gd name="connsiteY0" fmla="*/ 0 h 6890084"/>
              <a:gd name="connsiteX1" fmla="*/ 7908757 w 7908757"/>
              <a:gd name="connsiteY1" fmla="*/ 0 h 6890084"/>
              <a:gd name="connsiteX2" fmla="*/ 5678904 w 7908757"/>
              <a:gd name="connsiteY2" fmla="*/ 6890084 h 6890084"/>
              <a:gd name="connsiteX3" fmla="*/ 0 w 7908757"/>
              <a:gd name="connsiteY3" fmla="*/ 6858000 h 6890084"/>
              <a:gd name="connsiteX4" fmla="*/ 0 w 7908757"/>
              <a:gd name="connsiteY4" fmla="*/ 0 h 6890084"/>
              <a:gd name="connsiteX0" fmla="*/ 0 w 7908757"/>
              <a:gd name="connsiteY0" fmla="*/ 0 h 6858000"/>
              <a:gd name="connsiteX1" fmla="*/ 7908757 w 7908757"/>
              <a:gd name="connsiteY1" fmla="*/ 0 h 6858000"/>
              <a:gd name="connsiteX2" fmla="*/ 5952547 w 7908757"/>
              <a:gd name="connsiteY2" fmla="*/ 6091041 h 6858000"/>
              <a:gd name="connsiteX3" fmla="*/ 0 w 7908757"/>
              <a:gd name="connsiteY3" fmla="*/ 6858000 h 6858000"/>
              <a:gd name="connsiteX4" fmla="*/ 0 w 7908757"/>
              <a:gd name="connsiteY4" fmla="*/ 0 h 6858000"/>
              <a:gd name="connsiteX0" fmla="*/ 0 w 6380646"/>
              <a:gd name="connsiteY0" fmla="*/ 0 h 6858000"/>
              <a:gd name="connsiteX1" fmla="*/ 6380646 w 6380646"/>
              <a:gd name="connsiteY1" fmla="*/ 782396 h 6858000"/>
              <a:gd name="connsiteX2" fmla="*/ 5952547 w 6380646"/>
              <a:gd name="connsiteY2" fmla="*/ 6091041 h 6858000"/>
              <a:gd name="connsiteX3" fmla="*/ 0 w 6380646"/>
              <a:gd name="connsiteY3" fmla="*/ 6858000 h 6858000"/>
              <a:gd name="connsiteX4" fmla="*/ 0 w 6380646"/>
              <a:gd name="connsiteY4" fmla="*/ 0 h 6858000"/>
              <a:gd name="connsiteX0" fmla="*/ 0 w 6578832"/>
              <a:gd name="connsiteY0" fmla="*/ 0 h 6858000"/>
              <a:gd name="connsiteX1" fmla="*/ 6380646 w 6578832"/>
              <a:gd name="connsiteY1" fmla="*/ 782396 h 6858000"/>
              <a:gd name="connsiteX2" fmla="*/ 5952547 w 6578832"/>
              <a:gd name="connsiteY2" fmla="*/ 6091041 h 6858000"/>
              <a:gd name="connsiteX3" fmla="*/ 0 w 6578832"/>
              <a:gd name="connsiteY3" fmla="*/ 6858000 h 6858000"/>
              <a:gd name="connsiteX4" fmla="*/ 0 w 6578832"/>
              <a:gd name="connsiteY4" fmla="*/ 0 h 6858000"/>
              <a:gd name="connsiteX0" fmla="*/ 0 w 6380646"/>
              <a:gd name="connsiteY0" fmla="*/ 0 h 6858000"/>
              <a:gd name="connsiteX1" fmla="*/ 6380646 w 6380646"/>
              <a:gd name="connsiteY1" fmla="*/ 782396 h 6858000"/>
              <a:gd name="connsiteX2" fmla="*/ 5952547 w 6380646"/>
              <a:gd name="connsiteY2" fmla="*/ 6091041 h 6858000"/>
              <a:gd name="connsiteX3" fmla="*/ 0 w 6380646"/>
              <a:gd name="connsiteY3" fmla="*/ 6858000 h 6858000"/>
              <a:gd name="connsiteX4" fmla="*/ 0 w 6380646"/>
              <a:gd name="connsiteY4" fmla="*/ 0 h 6858000"/>
              <a:gd name="connsiteX0" fmla="*/ 0 w 6380646"/>
              <a:gd name="connsiteY0" fmla="*/ 0 h 6858000"/>
              <a:gd name="connsiteX1" fmla="*/ 6380646 w 6380646"/>
              <a:gd name="connsiteY1" fmla="*/ 782396 h 6858000"/>
              <a:gd name="connsiteX2" fmla="*/ 5952547 w 6380646"/>
              <a:gd name="connsiteY2" fmla="*/ 6091041 h 6858000"/>
              <a:gd name="connsiteX3" fmla="*/ 0 w 6380646"/>
              <a:gd name="connsiteY3" fmla="*/ 6858000 h 6858000"/>
              <a:gd name="connsiteX4" fmla="*/ 0 w 6380646"/>
              <a:gd name="connsiteY4" fmla="*/ 0 h 6858000"/>
              <a:gd name="connsiteX0" fmla="*/ 325439 w 6380646"/>
              <a:gd name="connsiteY0" fmla="*/ 0 h 8257792"/>
              <a:gd name="connsiteX1" fmla="*/ 6380646 w 6380646"/>
              <a:gd name="connsiteY1" fmla="*/ 2182188 h 8257792"/>
              <a:gd name="connsiteX2" fmla="*/ 5952547 w 6380646"/>
              <a:gd name="connsiteY2" fmla="*/ 7490833 h 8257792"/>
              <a:gd name="connsiteX3" fmla="*/ 0 w 6380646"/>
              <a:gd name="connsiteY3" fmla="*/ 8257792 h 8257792"/>
              <a:gd name="connsiteX4" fmla="*/ 325439 w 6380646"/>
              <a:gd name="connsiteY4" fmla="*/ 0 h 8257792"/>
              <a:gd name="connsiteX0" fmla="*/ 325439 w 6313257"/>
              <a:gd name="connsiteY0" fmla="*/ 0 h 8257792"/>
              <a:gd name="connsiteX1" fmla="*/ 6313257 w 6313257"/>
              <a:gd name="connsiteY1" fmla="*/ 2169893 h 8257792"/>
              <a:gd name="connsiteX2" fmla="*/ 5952547 w 6313257"/>
              <a:gd name="connsiteY2" fmla="*/ 7490833 h 8257792"/>
              <a:gd name="connsiteX3" fmla="*/ 0 w 6313257"/>
              <a:gd name="connsiteY3" fmla="*/ 8257792 h 8257792"/>
              <a:gd name="connsiteX4" fmla="*/ 325439 w 6313257"/>
              <a:gd name="connsiteY4" fmla="*/ 0 h 8257792"/>
              <a:gd name="connsiteX0" fmla="*/ 325439 w 6313257"/>
              <a:gd name="connsiteY0" fmla="*/ 0 h 8257792"/>
              <a:gd name="connsiteX1" fmla="*/ 6313257 w 6313257"/>
              <a:gd name="connsiteY1" fmla="*/ 2169893 h 8257792"/>
              <a:gd name="connsiteX2" fmla="*/ 5952547 w 6313257"/>
              <a:gd name="connsiteY2" fmla="*/ 7490833 h 8257792"/>
              <a:gd name="connsiteX3" fmla="*/ 0 w 6313257"/>
              <a:gd name="connsiteY3" fmla="*/ 8257792 h 8257792"/>
              <a:gd name="connsiteX4" fmla="*/ 420139 w 6313257"/>
              <a:gd name="connsiteY4" fmla="*/ 89884 h 8257792"/>
              <a:gd name="connsiteX0" fmla="*/ 6313257 w 6313257"/>
              <a:gd name="connsiteY0" fmla="*/ 2080009 h 8167908"/>
              <a:gd name="connsiteX1" fmla="*/ 5952547 w 6313257"/>
              <a:gd name="connsiteY1" fmla="*/ 7400949 h 8167908"/>
              <a:gd name="connsiteX2" fmla="*/ 0 w 6313257"/>
              <a:gd name="connsiteY2" fmla="*/ 8167908 h 8167908"/>
              <a:gd name="connsiteX3" fmla="*/ 420139 w 6313257"/>
              <a:gd name="connsiteY3" fmla="*/ 0 h 8167908"/>
              <a:gd name="connsiteX0" fmla="*/ 6313257 w 6313257"/>
              <a:gd name="connsiteY0" fmla="*/ 0 h 6087899"/>
              <a:gd name="connsiteX1" fmla="*/ 5952547 w 6313257"/>
              <a:gd name="connsiteY1" fmla="*/ 5320940 h 6087899"/>
              <a:gd name="connsiteX2" fmla="*/ 0 w 6313257"/>
              <a:gd name="connsiteY2" fmla="*/ 6087899 h 6087899"/>
              <a:gd name="connsiteX0" fmla="*/ 360710 w 360710"/>
              <a:gd name="connsiteY0" fmla="*/ 0 h 5320940"/>
              <a:gd name="connsiteX1" fmla="*/ 0 w 360710"/>
              <a:gd name="connsiteY1" fmla="*/ 5320940 h 532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710" h="5320940">
                <a:moveTo>
                  <a:pt x="360710" y="0"/>
                </a:moveTo>
                <a:cubicBezTo>
                  <a:pt x="-365343" y="2050217"/>
                  <a:pt x="623762" y="3533959"/>
                  <a:pt x="0" y="5320940"/>
                </a:cubicBezTo>
              </a:path>
            </a:pathLst>
          </a:custGeom>
          <a:noFill/>
          <a:ln w="1238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5316AD1B-ADBA-D943-0AA9-555BFC85FA51}"/>
              </a:ext>
            </a:extLst>
          </p:cNvPr>
          <p:cNvSpPr/>
          <p:nvPr/>
        </p:nvSpPr>
        <p:spPr>
          <a:xfrm>
            <a:off x="5555694" y="-2451652"/>
            <a:ext cx="2153084" cy="7009354"/>
          </a:xfrm>
          <a:custGeom>
            <a:avLst/>
            <a:gdLst>
              <a:gd name="connsiteX0" fmla="*/ 0 w 7539789"/>
              <a:gd name="connsiteY0" fmla="*/ 0 h 6858000"/>
              <a:gd name="connsiteX1" fmla="*/ 7539789 w 7539789"/>
              <a:gd name="connsiteY1" fmla="*/ 0 h 6858000"/>
              <a:gd name="connsiteX2" fmla="*/ 7539789 w 7539789"/>
              <a:gd name="connsiteY2" fmla="*/ 6858000 h 6858000"/>
              <a:gd name="connsiteX3" fmla="*/ 0 w 7539789"/>
              <a:gd name="connsiteY3" fmla="*/ 6858000 h 6858000"/>
              <a:gd name="connsiteX4" fmla="*/ 0 w 7539789"/>
              <a:gd name="connsiteY4" fmla="*/ 0 h 6858000"/>
              <a:gd name="connsiteX0" fmla="*/ 0 w 7908757"/>
              <a:gd name="connsiteY0" fmla="*/ 0 h 6858000"/>
              <a:gd name="connsiteX1" fmla="*/ 7908757 w 7908757"/>
              <a:gd name="connsiteY1" fmla="*/ 16042 h 6858000"/>
              <a:gd name="connsiteX2" fmla="*/ 7539789 w 7908757"/>
              <a:gd name="connsiteY2" fmla="*/ 6858000 h 6858000"/>
              <a:gd name="connsiteX3" fmla="*/ 0 w 7908757"/>
              <a:gd name="connsiteY3" fmla="*/ 6858000 h 6858000"/>
              <a:gd name="connsiteX4" fmla="*/ 0 w 7908757"/>
              <a:gd name="connsiteY4" fmla="*/ 0 h 6858000"/>
              <a:gd name="connsiteX0" fmla="*/ 0 w 7908757"/>
              <a:gd name="connsiteY0" fmla="*/ 0 h 6858000"/>
              <a:gd name="connsiteX1" fmla="*/ 7908757 w 7908757"/>
              <a:gd name="connsiteY1" fmla="*/ 16042 h 6858000"/>
              <a:gd name="connsiteX2" fmla="*/ 7539789 w 7908757"/>
              <a:gd name="connsiteY2" fmla="*/ 6858000 h 6858000"/>
              <a:gd name="connsiteX3" fmla="*/ 0 w 7908757"/>
              <a:gd name="connsiteY3" fmla="*/ 6858000 h 6858000"/>
              <a:gd name="connsiteX4" fmla="*/ 0 w 7908757"/>
              <a:gd name="connsiteY4" fmla="*/ 0 h 6858000"/>
              <a:gd name="connsiteX0" fmla="*/ 0 w 7908757"/>
              <a:gd name="connsiteY0" fmla="*/ 0 h 6890084"/>
              <a:gd name="connsiteX1" fmla="*/ 7908757 w 7908757"/>
              <a:gd name="connsiteY1" fmla="*/ 16042 h 6890084"/>
              <a:gd name="connsiteX2" fmla="*/ 5678904 w 7908757"/>
              <a:gd name="connsiteY2" fmla="*/ 6890084 h 6890084"/>
              <a:gd name="connsiteX3" fmla="*/ 0 w 7908757"/>
              <a:gd name="connsiteY3" fmla="*/ 6858000 h 6890084"/>
              <a:gd name="connsiteX4" fmla="*/ 0 w 7908757"/>
              <a:gd name="connsiteY4" fmla="*/ 0 h 6890084"/>
              <a:gd name="connsiteX0" fmla="*/ 0 w 7908757"/>
              <a:gd name="connsiteY0" fmla="*/ 0 h 6890084"/>
              <a:gd name="connsiteX1" fmla="*/ 7908757 w 7908757"/>
              <a:gd name="connsiteY1" fmla="*/ 16042 h 6890084"/>
              <a:gd name="connsiteX2" fmla="*/ 5678904 w 7908757"/>
              <a:gd name="connsiteY2" fmla="*/ 6890084 h 6890084"/>
              <a:gd name="connsiteX3" fmla="*/ 0 w 7908757"/>
              <a:gd name="connsiteY3" fmla="*/ 6858000 h 6890084"/>
              <a:gd name="connsiteX4" fmla="*/ 0 w 7908757"/>
              <a:gd name="connsiteY4" fmla="*/ 0 h 6890084"/>
              <a:gd name="connsiteX0" fmla="*/ 0 w 7924799"/>
              <a:gd name="connsiteY0" fmla="*/ 0 h 6890084"/>
              <a:gd name="connsiteX1" fmla="*/ 7924799 w 7924799"/>
              <a:gd name="connsiteY1" fmla="*/ 16042 h 6890084"/>
              <a:gd name="connsiteX2" fmla="*/ 5678904 w 7924799"/>
              <a:gd name="connsiteY2" fmla="*/ 6890084 h 6890084"/>
              <a:gd name="connsiteX3" fmla="*/ 0 w 7924799"/>
              <a:gd name="connsiteY3" fmla="*/ 6858000 h 6890084"/>
              <a:gd name="connsiteX4" fmla="*/ 0 w 7924799"/>
              <a:gd name="connsiteY4" fmla="*/ 0 h 6890084"/>
              <a:gd name="connsiteX0" fmla="*/ 0 w 7908757"/>
              <a:gd name="connsiteY0" fmla="*/ 0 h 6890084"/>
              <a:gd name="connsiteX1" fmla="*/ 7908757 w 7908757"/>
              <a:gd name="connsiteY1" fmla="*/ 0 h 6890084"/>
              <a:gd name="connsiteX2" fmla="*/ 5678904 w 7908757"/>
              <a:gd name="connsiteY2" fmla="*/ 6890084 h 6890084"/>
              <a:gd name="connsiteX3" fmla="*/ 0 w 7908757"/>
              <a:gd name="connsiteY3" fmla="*/ 6858000 h 6890084"/>
              <a:gd name="connsiteX4" fmla="*/ 0 w 7908757"/>
              <a:gd name="connsiteY4" fmla="*/ 0 h 6890084"/>
              <a:gd name="connsiteX0" fmla="*/ 0 w 7908757"/>
              <a:gd name="connsiteY0" fmla="*/ 0 h 6890084"/>
              <a:gd name="connsiteX1" fmla="*/ 7908757 w 7908757"/>
              <a:gd name="connsiteY1" fmla="*/ 0 h 6890084"/>
              <a:gd name="connsiteX2" fmla="*/ 5678904 w 7908757"/>
              <a:gd name="connsiteY2" fmla="*/ 6890084 h 6890084"/>
              <a:gd name="connsiteX3" fmla="*/ 0 w 7908757"/>
              <a:gd name="connsiteY3" fmla="*/ 6858000 h 6890084"/>
              <a:gd name="connsiteX4" fmla="*/ 94700 w 7908757"/>
              <a:gd name="connsiteY4" fmla="*/ 89884 h 6890084"/>
              <a:gd name="connsiteX0" fmla="*/ 0 w 7908757"/>
              <a:gd name="connsiteY0" fmla="*/ 0 h 6890084"/>
              <a:gd name="connsiteX1" fmla="*/ 7908757 w 7908757"/>
              <a:gd name="connsiteY1" fmla="*/ 0 h 6890084"/>
              <a:gd name="connsiteX2" fmla="*/ 5678904 w 7908757"/>
              <a:gd name="connsiteY2" fmla="*/ 6890084 h 6890084"/>
              <a:gd name="connsiteX3" fmla="*/ 0 w 7908757"/>
              <a:gd name="connsiteY3" fmla="*/ 6858000 h 6890084"/>
              <a:gd name="connsiteX0" fmla="*/ 0 w 7908757"/>
              <a:gd name="connsiteY0" fmla="*/ 0 h 6890084"/>
              <a:gd name="connsiteX1" fmla="*/ 7908757 w 7908757"/>
              <a:gd name="connsiteY1" fmla="*/ 0 h 6890084"/>
              <a:gd name="connsiteX2" fmla="*/ 5678904 w 7908757"/>
              <a:gd name="connsiteY2" fmla="*/ 6890084 h 6890084"/>
              <a:gd name="connsiteX0" fmla="*/ 2229853 w 2229853"/>
              <a:gd name="connsiteY0" fmla="*/ 0 h 6890084"/>
              <a:gd name="connsiteX1" fmla="*/ 0 w 2229853"/>
              <a:gd name="connsiteY1" fmla="*/ 6890084 h 689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29853" h="6890084">
                <a:moveTo>
                  <a:pt x="2229853" y="0"/>
                </a:moveTo>
                <a:cubicBezTo>
                  <a:pt x="-1165725" y="3499853"/>
                  <a:pt x="1663031" y="4112126"/>
                  <a:pt x="0" y="6890084"/>
                </a:cubicBezTo>
              </a:path>
            </a:pathLst>
          </a:custGeom>
          <a:noFill/>
          <a:ln w="1238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A53E359-72C3-4629-EC14-AF6E0953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58" y="2841677"/>
            <a:ext cx="6262775" cy="2308324"/>
          </a:xfr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00000"/>
              </a:lnSpc>
            </a:pPr>
            <a:r>
              <a:rPr lang="ru-RU" sz="3600" kern="1200" dirty="0"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a typeface="+mn-ea"/>
              </a:rPr>
              <a:t>Инструменты и сервисы финансирования</a:t>
            </a:r>
            <a:br>
              <a:rPr lang="ru-RU" sz="3600" kern="1200" dirty="0"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a typeface="+mn-ea"/>
              </a:rPr>
            </a:br>
            <a:r>
              <a:rPr lang="ru-RU" sz="3600" kern="1200" dirty="0"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a typeface="+mn-ea"/>
              </a:rPr>
              <a:t>для поддержки и развития малого и </a:t>
            </a:r>
            <a:r>
              <a:rPr lang="ru-RU" sz="3600" kern="1200" dirty="0" smtClean="0"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a typeface="+mn-ea"/>
              </a:rPr>
              <a:t>микро бизнеса</a:t>
            </a:r>
            <a:endParaRPr lang="ru-RU" sz="3600" kern="1200" dirty="0">
              <a:gradFill>
                <a:gsLst>
                  <a:gs pos="0">
                    <a:srgbClr val="107E8C"/>
                  </a:gs>
                  <a:gs pos="99000">
                    <a:srgbClr val="FFDE63"/>
                  </a:gs>
                  <a:gs pos="51000">
                    <a:srgbClr val="34C2A7"/>
                  </a:gs>
                </a:gsLst>
                <a:lin ang="3000000" scaled="0"/>
              </a:gradFill>
              <a:ea typeface="+mn-ea"/>
            </a:endParaRPr>
          </a:p>
        </p:txBody>
      </p:sp>
      <p:sp>
        <p:nvSpPr>
          <p:cNvPr id="6" name="Текст 43">
            <a:extLst>
              <a:ext uri="{FF2B5EF4-FFF2-40B4-BE49-F238E27FC236}">
                <a16:creationId xmlns:a16="http://schemas.microsoft.com/office/drawing/2014/main" id="{186E82E2-3C11-CBE0-B546-391548A1084B}"/>
              </a:ext>
            </a:extLst>
          </p:cNvPr>
          <p:cNvSpPr txBox="1">
            <a:spLocks/>
          </p:cNvSpPr>
          <p:nvPr/>
        </p:nvSpPr>
        <p:spPr>
          <a:xfrm>
            <a:off x="848628" y="5573145"/>
            <a:ext cx="4148466" cy="847155"/>
          </a:xfrm>
          <a:prstGeom prst="rect">
            <a:avLst/>
          </a:prstGeom>
        </p:spPr>
        <p:txBody>
          <a:bodyPr>
            <a:sp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 i="0">
                <a:solidFill>
                  <a:schemeClr val="bg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 smtClean="0">
                <a:solidFill>
                  <a:srgbClr val="004566"/>
                </a:solidFill>
              </a:rPr>
              <a:t>Спикер: Посеукова Наталья Анатольевна- региональный менеджер малого бизнеса </a:t>
            </a:r>
            <a:r>
              <a:rPr lang="ru-RU" dirty="0" err="1" smtClean="0">
                <a:solidFill>
                  <a:srgbClr val="004566"/>
                </a:solidFill>
              </a:rPr>
              <a:t>Сбера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4566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Display Light" panose="020B03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2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753" cy="678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2305376" y="5114950"/>
            <a:ext cx="5861116" cy="1128257"/>
          </a:xfrm>
          <a:prstGeom prst="roundRect">
            <a:avLst>
              <a:gd name="adj" fmla="val 1130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5574" y="739882"/>
            <a:ext cx="11917363" cy="4240529"/>
          </a:xfrm>
          <a:prstGeom prst="roundRect">
            <a:avLst>
              <a:gd name="adj" fmla="val 48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Основные виды лизинга на территории РФ</a:t>
            </a:r>
          </a:p>
        </p:txBody>
      </p:sp>
      <p:pic>
        <p:nvPicPr>
          <p:cNvPr id="19" name="object 9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72600" y="262033"/>
            <a:ext cx="2261218" cy="29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4"/>
          <p:cNvSpPr/>
          <p:nvPr/>
        </p:nvSpPr>
        <p:spPr>
          <a:xfrm>
            <a:off x="345692" y="1215275"/>
            <a:ext cx="11378898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Правительство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Республики Беларусь компенсирует лизингодателю часть лизинговых платежей, в случае если в лизинг была приобретена продукция, произведенная на территории Республики Беларусь. </a:t>
            </a: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Размер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компенсации части лизингового платежа - 2/3 КС ЦБ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РФ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(для с/х техники МТЗ и Гомсельмаш – 3/4 КС ЦБ РФ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5692" y="2433165"/>
            <a:ext cx="3553167" cy="149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400"/>
              </a:spcAft>
            </a:pP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Субсидируемая техника: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Автобусы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Грузовой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коммерческий транспорт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Прицепы, полуприцепы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Специализированная техника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С/Х техника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Оборудование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5692" y="748669"/>
            <a:ext cx="10271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000" b="1" dirty="0" smtClean="0">
                <a:solidFill>
                  <a:srgbClr val="186A82"/>
                </a:solidFill>
              </a:rPr>
              <a:t>Республика Беларусь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186A82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369174" y="5400059"/>
            <a:ext cx="66578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rgbClr val="186A82"/>
                </a:solidFill>
              </a:rPr>
              <a:t>Операционную </a:t>
            </a:r>
            <a:r>
              <a:rPr lang="ru-RU" sz="1200" b="1" dirty="0">
                <a:solidFill>
                  <a:srgbClr val="186A82"/>
                </a:solidFill>
              </a:rPr>
              <a:t>работу по получению субсидии осуществляет «СберЛизинг</a:t>
            </a:r>
            <a:r>
              <a:rPr lang="ru-RU" sz="1200" b="1" dirty="0" smtClean="0">
                <a:solidFill>
                  <a:srgbClr val="186A82"/>
                </a:solidFill>
              </a:rPr>
              <a:t>».</a:t>
            </a:r>
            <a:endParaRPr lang="ru-RU" sz="1200" b="1" dirty="0">
              <a:solidFill>
                <a:srgbClr val="186A82"/>
              </a:solidFill>
            </a:endParaRPr>
          </a:p>
        </p:txBody>
      </p:sp>
      <p:sp>
        <p:nvSpPr>
          <p:cNvPr id="27" name="object 4"/>
          <p:cNvSpPr txBox="1">
            <a:spLocks/>
          </p:cNvSpPr>
          <p:nvPr/>
        </p:nvSpPr>
        <p:spPr>
          <a:xfrm>
            <a:off x="202214" y="151172"/>
            <a:ext cx="634744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b="1" spc="-40" dirty="0" smtClean="0">
                <a:solidFill>
                  <a:srgbClr val="3F56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Программы субсидирования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5119099"/>
            <a:ext cx="2057174" cy="1135560"/>
          </a:xfrm>
          <a:prstGeom prst="roundRect">
            <a:avLst>
              <a:gd name="adj" fmla="val 14794"/>
            </a:avLst>
          </a:prstGeom>
        </p:spPr>
      </p:pic>
      <p:sp>
        <p:nvSpPr>
          <p:cNvPr id="2" name="Прямоугольник 1"/>
          <p:cNvSpPr/>
          <p:nvPr/>
        </p:nvSpPr>
        <p:spPr>
          <a:xfrm>
            <a:off x="4088977" y="2400716"/>
            <a:ext cx="51472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Условия: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Аванс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от 10%,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за исключением: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0%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на автобусы,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30%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на карьерные самосвалы ОАО «БЕЛАЗ»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Производство - Республика Беларусь, реализация через официального дилера в РФ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Срок поставки – до 31.12.2026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03" y="2848744"/>
            <a:ext cx="3084212" cy="3880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3686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tinov.aa\Pictures\1704989309_balthazar-club-p-ozera-krasnoi-gori-gornii-altai-instagram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3"/>
          <p:cNvSpPr txBox="1">
            <a:spLocks noGrp="1"/>
          </p:cNvSpPr>
          <p:nvPr>
            <p:ph type="title"/>
          </p:nvPr>
        </p:nvSpPr>
        <p:spPr>
          <a:xfrm>
            <a:off x="77386" y="4840190"/>
            <a:ext cx="5437987" cy="1597873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4800" spc="120" dirty="0">
                <a:solidFill>
                  <a:srgbClr val="FFFFFF"/>
                </a:solidFill>
                <a:latin typeface="Arial"/>
                <a:cs typeface="Arial"/>
              </a:rPr>
              <a:t>СПАСИБО</a:t>
            </a:r>
            <a:endParaRPr sz="4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9"/>
              </a:spcBef>
            </a:pPr>
            <a:r>
              <a:rPr sz="4800" spc="70" dirty="0">
                <a:solidFill>
                  <a:srgbClr val="FFFFFF"/>
                </a:solidFill>
                <a:latin typeface="Arial"/>
                <a:cs typeface="Arial"/>
              </a:rPr>
              <a:t>ЗА</a:t>
            </a:r>
            <a:r>
              <a:rPr sz="48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spc="285" dirty="0">
                <a:solidFill>
                  <a:srgbClr val="FFFFFF"/>
                </a:solidFill>
                <a:latin typeface="Arial"/>
                <a:cs typeface="Arial"/>
              </a:rPr>
              <a:t>ВНИМАНИЕ</a:t>
            </a:r>
            <a:endParaRPr sz="4800" dirty="0">
              <a:latin typeface="Arial"/>
              <a:cs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24" y="211648"/>
            <a:ext cx="2533174" cy="315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6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5CBE20-6505-AC78-65FF-6CD3BD16C743}"/>
              </a:ext>
            </a:extLst>
          </p:cNvPr>
          <p:cNvSpPr txBox="1"/>
          <p:nvPr/>
        </p:nvSpPr>
        <p:spPr>
          <a:xfrm>
            <a:off x="646607" y="1876956"/>
            <a:ext cx="2140479" cy="338554"/>
          </a:xfrm>
          <a:prstGeom prst="rect">
            <a:avLst/>
          </a:prstGeom>
          <a:noFill/>
        </p:spPr>
        <p:txBody>
          <a:bodyPr wrap="none" lIns="90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 Semibold" panose="020B0503040504020204" pitchFamily="34" charset="0"/>
                <a:ea typeface="+mn-ea"/>
                <a:cs typeface="SB Sans Display Semibold" panose="020B0503040504020204" pitchFamily="34" charset="0"/>
              </a:rPr>
              <a:t>Доля онлайн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 Semibold" panose="020B0503040504020204" pitchFamily="34" charset="0"/>
                <a:ea typeface="+mn-ea"/>
                <a:cs typeface="SB Sans Display Semibold" panose="020B0503040504020204" pitchFamily="34" charset="0"/>
              </a:rPr>
              <a:t>выдач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srgbClr val="2C4654"/>
              </a:solidFill>
              <a:effectLst/>
              <a:uLnTx/>
              <a:uFillTx/>
              <a:latin typeface="SB Sans Display Semibold" panose="020B0503040504020204" pitchFamily="34" charset="0"/>
              <a:ea typeface="+mn-ea"/>
              <a:cs typeface="SB Sans Display Semibold" panose="020B050304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0FE79D-BE4F-785C-377B-E5FA9AB4A931}"/>
              </a:ext>
            </a:extLst>
          </p:cNvPr>
          <p:cNvSpPr txBox="1"/>
          <p:nvPr/>
        </p:nvSpPr>
        <p:spPr>
          <a:xfrm>
            <a:off x="646607" y="3513390"/>
            <a:ext cx="3337379" cy="338554"/>
          </a:xfrm>
          <a:prstGeom prst="rect">
            <a:avLst/>
          </a:prstGeom>
          <a:noFill/>
        </p:spPr>
        <p:txBody>
          <a:bodyPr wrap="none" lIns="90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 Semibold" panose="020B0503040504020204" pitchFamily="34" charset="0"/>
                <a:ea typeface="+mn-ea"/>
                <a:cs typeface="SB Sans Display Semibold" panose="020B0503040504020204" pitchFamily="34" charset="0"/>
              </a:rPr>
              <a:t>Принятие решения за 3 минуты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srgbClr val="2C4654"/>
              </a:solidFill>
              <a:effectLst/>
              <a:uLnTx/>
              <a:uFillTx/>
              <a:latin typeface="SB Sans Display Semibold" panose="020B0503040504020204" pitchFamily="34" charset="0"/>
              <a:ea typeface="+mn-ea"/>
              <a:cs typeface="SB Sans Display Semibold" panose="020B050304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DF38B0-50E5-0F22-ADD8-31BAA695E2DA}"/>
              </a:ext>
            </a:extLst>
          </p:cNvPr>
          <p:cNvSpPr txBox="1"/>
          <p:nvPr/>
        </p:nvSpPr>
        <p:spPr>
          <a:xfrm>
            <a:off x="646607" y="5010043"/>
            <a:ext cx="2415652" cy="338554"/>
          </a:xfrm>
          <a:prstGeom prst="rect">
            <a:avLst/>
          </a:prstGeom>
          <a:noFill/>
        </p:spPr>
        <p:txBody>
          <a:bodyPr wrap="none" lIns="90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 Semibold" panose="020B0503040504020204" pitchFamily="34" charset="0"/>
                <a:ea typeface="+mn-ea"/>
                <a:cs typeface="SB Sans Display Semibold" panose="020B0503040504020204" pitchFamily="34" charset="0"/>
              </a:rPr>
              <a:t>Кредитов ММБ в день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srgbClr val="2C4654"/>
              </a:solidFill>
              <a:effectLst/>
              <a:uLnTx/>
              <a:uFillTx/>
              <a:latin typeface="SB Sans Display Semibold" panose="020B0503040504020204" pitchFamily="34" charset="0"/>
              <a:ea typeface="+mn-ea"/>
              <a:cs typeface="SB Sans Display Semibold" panose="020B050304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85480E-E536-F533-0DEA-56583882633C}"/>
              </a:ext>
            </a:extLst>
          </p:cNvPr>
          <p:cNvSpPr txBox="1"/>
          <p:nvPr/>
        </p:nvSpPr>
        <p:spPr>
          <a:xfrm>
            <a:off x="646606" y="724356"/>
            <a:ext cx="10897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4655"/>
                </a:solidFill>
                <a:effectLst/>
                <a:uLnTx/>
                <a:uFillTx/>
                <a:latin typeface="SB Sans Display Semibold" panose="020B0503040504020204" pitchFamily="34" charset="0"/>
                <a:ea typeface="+mn-ea"/>
                <a:cs typeface="SB Sans Display Semibold" panose="020B0503040504020204" pitchFamily="34" charset="0"/>
              </a:rPr>
              <a:t>Онлайн-кредитование </a:t>
            </a:r>
            <a:r>
              <a:rPr lang="ru-RU" sz="3200" b="1" noProof="0" dirty="0" smtClean="0">
                <a:solidFill>
                  <a:srgbClr val="2D4655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малого и микро бизнеса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2D4655"/>
              </a:soli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Display Light" panose="020B030304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0A1017-AE44-17C2-19C1-FC5A387EA718}"/>
              </a:ext>
            </a:extLst>
          </p:cNvPr>
          <p:cNvSpPr txBox="1"/>
          <p:nvPr/>
        </p:nvSpPr>
        <p:spPr>
          <a:xfrm>
            <a:off x="511324" y="2211941"/>
            <a:ext cx="1876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85%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07E8C"/>
                  </a:gs>
                  <a:gs pos="99000">
                    <a:srgbClr val="FFDE63"/>
                  </a:gs>
                  <a:gs pos="51000">
                    <a:srgbClr val="34C2A7"/>
                  </a:gs>
                </a:gsLst>
                <a:lin ang="3000000" scaled="0"/>
              </a:gra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Display Light" panose="020B030304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B496A4-01BF-F1DD-C34E-42C55BDF99B7}"/>
              </a:ext>
            </a:extLst>
          </p:cNvPr>
          <p:cNvSpPr txBox="1"/>
          <p:nvPr/>
        </p:nvSpPr>
        <p:spPr>
          <a:xfrm>
            <a:off x="511324" y="3819515"/>
            <a:ext cx="1876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85%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07E8C"/>
                  </a:gs>
                  <a:gs pos="99000">
                    <a:srgbClr val="FFDE63"/>
                  </a:gs>
                  <a:gs pos="51000">
                    <a:srgbClr val="34C2A7"/>
                  </a:gs>
                </a:gsLst>
                <a:lin ang="3000000" scaled="0"/>
              </a:gra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Display Light" panose="020B030304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06DB17-8F38-DD65-4982-E3782A8CE15F}"/>
              </a:ext>
            </a:extLst>
          </p:cNvPr>
          <p:cNvSpPr txBox="1"/>
          <p:nvPr/>
        </p:nvSpPr>
        <p:spPr>
          <a:xfrm>
            <a:off x="511324" y="5373073"/>
            <a:ext cx="5452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более </a:t>
            </a: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1 тыс</a:t>
            </a: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07E8C"/>
                  </a:gs>
                  <a:gs pos="99000">
                    <a:srgbClr val="FFDE63"/>
                  </a:gs>
                  <a:gs pos="51000">
                    <a:srgbClr val="34C2A7"/>
                  </a:gs>
                </a:gsLst>
                <a:lin ang="3000000" scaled="0"/>
              </a:gra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Display Light" panose="020B0303040504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102F98B2-113D-59B6-BA92-B7BA79E8EABE}"/>
              </a:ext>
            </a:extLst>
          </p:cNvPr>
          <p:cNvSpPr/>
          <p:nvPr/>
        </p:nvSpPr>
        <p:spPr>
          <a:xfrm>
            <a:off x="12495742" y="2580529"/>
            <a:ext cx="494675" cy="494675"/>
          </a:xfrm>
          <a:prstGeom prst="roundRect">
            <a:avLst/>
          </a:prstGeom>
          <a:solidFill>
            <a:srgbClr val="D5E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8DCF6C16-F568-2AC0-2453-98C5F6448D2F}"/>
              </a:ext>
            </a:extLst>
          </p:cNvPr>
          <p:cNvCxnSpPr>
            <a:cxnSpLocks/>
          </p:cNvCxnSpPr>
          <p:nvPr/>
        </p:nvCxnSpPr>
        <p:spPr>
          <a:xfrm>
            <a:off x="6483143" y="1786794"/>
            <a:ext cx="0" cy="4733730"/>
          </a:xfrm>
          <a:prstGeom prst="line">
            <a:avLst/>
          </a:prstGeom>
          <a:ln w="3175">
            <a:solidFill>
              <a:srgbClr val="B0B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C50D3A-FCF2-094C-8A25-A8D7404DA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20A19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434750" y="2840752"/>
            <a:ext cx="389157" cy="528386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BD046AB-F023-434B-A616-881D4C0B4C50}"/>
              </a:ext>
            </a:extLst>
          </p:cNvPr>
          <p:cNvSpPr/>
          <p:nvPr/>
        </p:nvSpPr>
        <p:spPr>
          <a:xfrm>
            <a:off x="8628015" y="2705087"/>
            <a:ext cx="1005403" cy="106952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0A19A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ts val="7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0A19A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rPr>
              <a:t>минуты</a:t>
            </a:r>
          </a:p>
        </p:txBody>
      </p:sp>
      <p:sp>
        <p:nvSpPr>
          <p:cNvPr id="19" name="TextBox 138">
            <a:extLst>
              <a:ext uri="{FF2B5EF4-FFF2-40B4-BE49-F238E27FC236}">
                <a16:creationId xmlns:a16="http://schemas.microsoft.com/office/drawing/2014/main" id="{D4332AB1-EA90-E147-8CAE-4768D2F34CED}"/>
              </a:ext>
            </a:extLst>
          </p:cNvPr>
          <p:cNvSpPr txBox="1"/>
          <p:nvPr/>
        </p:nvSpPr>
        <p:spPr>
          <a:xfrm>
            <a:off x="8292967" y="1275236"/>
            <a:ext cx="1947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0A19A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rPr>
              <a:t>Система Банка</a:t>
            </a:r>
          </a:p>
        </p:txBody>
      </p:sp>
      <p:sp>
        <p:nvSpPr>
          <p:cNvPr id="20" name="TextBox 139">
            <a:extLst>
              <a:ext uri="{FF2B5EF4-FFF2-40B4-BE49-F238E27FC236}">
                <a16:creationId xmlns:a16="http://schemas.microsoft.com/office/drawing/2014/main" id="{04683F9D-29F8-6245-A194-9370E827DA7C}"/>
              </a:ext>
            </a:extLst>
          </p:cNvPr>
          <p:cNvSpPr txBox="1"/>
          <p:nvPr/>
        </p:nvSpPr>
        <p:spPr>
          <a:xfrm>
            <a:off x="9971411" y="2269876"/>
            <a:ext cx="1669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Online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 подписание Договора и выдача кредита</a:t>
            </a:r>
          </a:p>
        </p:txBody>
      </p:sp>
      <p:sp>
        <p:nvSpPr>
          <p:cNvPr id="29" name="TextBox 140">
            <a:extLst>
              <a:ext uri="{FF2B5EF4-FFF2-40B4-BE49-F238E27FC236}">
                <a16:creationId xmlns:a16="http://schemas.microsoft.com/office/drawing/2014/main" id="{4D35A298-2C7E-B54B-9ABC-CE8374761E3C}"/>
              </a:ext>
            </a:extLst>
          </p:cNvPr>
          <p:cNvSpPr txBox="1"/>
          <p:nvPr/>
        </p:nvSpPr>
        <p:spPr>
          <a:xfrm>
            <a:off x="6656833" y="2269055"/>
            <a:ext cx="186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Online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 подача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заявки в личном кабинете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СберБизнес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07E8C"/>
                  </a:gs>
                  <a:gs pos="99000">
                    <a:srgbClr val="FFDE63"/>
                  </a:gs>
                  <a:gs pos="51000">
                    <a:srgbClr val="34C2A7"/>
                  </a:gs>
                </a:gsLst>
                <a:lin ang="3000000" scaled="0"/>
              </a:gra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Display Light" panose="020B0303040504020204" pitchFamily="34" charset="0"/>
            </a:endParaRPr>
          </a:p>
        </p:txBody>
      </p:sp>
      <p:sp>
        <p:nvSpPr>
          <p:cNvPr id="30" name="TextBox 141">
            <a:extLst>
              <a:ext uri="{FF2B5EF4-FFF2-40B4-BE49-F238E27FC236}">
                <a16:creationId xmlns:a16="http://schemas.microsoft.com/office/drawing/2014/main" id="{0B6D3D35-2D80-1547-9D25-A1168E1BBAB3}"/>
              </a:ext>
            </a:extLst>
          </p:cNvPr>
          <p:cNvSpPr txBox="1"/>
          <p:nvPr/>
        </p:nvSpPr>
        <p:spPr>
          <a:xfrm>
            <a:off x="8785190" y="2268051"/>
            <a:ext cx="98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Online -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решение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07E8C"/>
                  </a:gs>
                  <a:gs pos="99000">
                    <a:srgbClr val="FFDE63"/>
                  </a:gs>
                  <a:gs pos="51000">
                    <a:srgbClr val="34C2A7"/>
                  </a:gs>
                </a:gsLst>
                <a:lin ang="3000000" scaled="0"/>
              </a:gra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Display Light" panose="020B0303040504020204" pitchFamily="34" charset="0"/>
            </a:endParaRPr>
          </a:p>
        </p:txBody>
      </p:sp>
      <p:pic>
        <p:nvPicPr>
          <p:cNvPr id="31" name="Рисунок 30" descr="База данных">
            <a:extLst>
              <a:ext uri="{FF2B5EF4-FFF2-40B4-BE49-F238E27FC236}">
                <a16:creationId xmlns:a16="http://schemas.microsoft.com/office/drawing/2014/main" id="{C698A303-881B-044D-891C-892F6023E4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8954816" y="1768991"/>
            <a:ext cx="514026" cy="440359"/>
          </a:xfrm>
          <a:prstGeom prst="rect">
            <a:avLst/>
          </a:prstGeom>
        </p:spPr>
      </p:pic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C6A73E6E-7BAA-914C-83B7-160D1FD539E5}"/>
              </a:ext>
            </a:extLst>
          </p:cNvPr>
          <p:cNvCxnSpPr>
            <a:cxnSpLocks/>
          </p:cNvCxnSpPr>
          <p:nvPr/>
        </p:nvCxnSpPr>
        <p:spPr>
          <a:xfrm flipV="1">
            <a:off x="8080131" y="1902063"/>
            <a:ext cx="792407" cy="6"/>
          </a:xfrm>
          <a:prstGeom prst="straightConnector1">
            <a:avLst/>
          </a:prstGeom>
          <a:ln w="12700">
            <a:solidFill>
              <a:srgbClr val="20A19A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 descr="Интернет">
            <a:extLst>
              <a:ext uri="{FF2B5EF4-FFF2-40B4-BE49-F238E27FC236}">
                <a16:creationId xmlns:a16="http://schemas.microsoft.com/office/drawing/2014/main" id="{4CA5F758-DE03-D14C-9A43-F3F455D2D3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7614100" y="1723772"/>
            <a:ext cx="449061" cy="483254"/>
          </a:xfrm>
          <a:prstGeom prst="rect">
            <a:avLst/>
          </a:prstGeom>
        </p:spPr>
      </p:pic>
      <p:pic>
        <p:nvPicPr>
          <p:cNvPr id="36" name="Рисунок 35" descr="Интернет">
            <a:extLst>
              <a:ext uri="{FF2B5EF4-FFF2-40B4-BE49-F238E27FC236}">
                <a16:creationId xmlns:a16="http://schemas.microsoft.com/office/drawing/2014/main" id="{2DEEC363-33C1-7F4A-A357-D4591C1884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10299026" y="1723772"/>
            <a:ext cx="564097" cy="483254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6843444" y="3599945"/>
            <a:ext cx="4574543" cy="3210464"/>
            <a:chOff x="8712119" y="4223139"/>
            <a:chExt cx="5077564" cy="3210464"/>
          </a:xfrm>
        </p:grpSpPr>
        <p:sp useBgFill="1">
          <p:nvSpPr>
            <p:cNvPr id="38" name="Rectangle: Rounded Corners 125">
              <a:extLst>
                <a:ext uri="{FF2B5EF4-FFF2-40B4-BE49-F238E27FC236}">
                  <a16:creationId xmlns:a16="http://schemas.microsoft.com/office/drawing/2014/main" id="{5FFE58E9-68DF-6545-A3EE-E677919D1606}"/>
                </a:ext>
              </a:extLst>
            </p:cNvPr>
            <p:cNvSpPr/>
            <p:nvPr/>
          </p:nvSpPr>
          <p:spPr>
            <a:xfrm>
              <a:off x="8712119" y="4453679"/>
              <a:ext cx="5077564" cy="2979924"/>
            </a:xfrm>
            <a:prstGeom prst="roundRect">
              <a:avLst>
                <a:gd name="adj" fmla="val 12394"/>
              </a:avLst>
            </a:prstGeom>
            <a:ln>
              <a:noFill/>
            </a:ln>
            <a:effectLst>
              <a:outerShdw blurRad="632512" dist="313399" dir="7500000" sx="96665" sy="96665" algn="tr" rotWithShape="0">
                <a:schemeClr val="tx2">
                  <a:alpha val="22086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92739DF-E5C3-454B-9669-B65B4E80616D}"/>
                </a:ext>
              </a:extLst>
            </p:cNvPr>
            <p:cNvSpPr txBox="1"/>
            <p:nvPr/>
          </p:nvSpPr>
          <p:spPr>
            <a:xfrm>
              <a:off x="9459195" y="4223139"/>
              <a:ext cx="4093079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50" b="1">
                  <a:solidFill>
                    <a:srgbClr val="53DFA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B Sans Display" panose="020B0503040504020204" pitchFamily="34" charset="0"/>
                  <a:ea typeface="+mn-ea"/>
                  <a:cs typeface="SB Sans Display" panose="020B0503040504020204" pitchFamily="34" charset="0"/>
                </a:rPr>
                <a:t>Без ввода финансовых данных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B Sans Display" panose="020B0503040504020204" pitchFamily="34" charset="0"/>
                  <a:ea typeface="+mn-ea"/>
                  <a:cs typeface="SB Sans Display" panose="020B0503040504020204" pitchFamily="34" charset="0"/>
                </a:rPr>
                <a:t>Без документов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B Sans Display" panose="020B0503040504020204" pitchFamily="34" charset="0"/>
                  <a:ea typeface="+mn-ea"/>
                  <a:cs typeface="SB Sans Display" panose="020B0503040504020204" pitchFamily="34" charset="0"/>
                </a:rPr>
                <a:t>Принятие решения – 3 минуты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B Sans Display" panose="020B0503040504020204" pitchFamily="34" charset="0"/>
                  <a:ea typeface="+mn-ea"/>
                  <a:cs typeface="SB Sans Display" panose="020B0503040504020204" pitchFamily="34" charset="0"/>
                </a:rPr>
                <a:t>Полный электронный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B Sans Display" panose="020B0503040504020204" pitchFamily="34" charset="0"/>
                  <a:ea typeface="+mn-ea"/>
                  <a:cs typeface="SB Sans Display" panose="020B0503040504020204" pitchFamily="34" charset="0"/>
                </a:rPr>
                <a:t>документооборот в </a:t>
              </a:r>
              <a:r>
                <a:rPr kumimoji="0" lang="ru-RU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B Sans Display" panose="020B0503040504020204" pitchFamily="34" charset="0"/>
                  <a:ea typeface="+mn-ea"/>
                  <a:cs typeface="SB Sans Display" panose="020B0503040504020204" pitchFamily="34" charset="0"/>
                </a:rPr>
                <a:t>СберБизнес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endParaRPr>
            </a:p>
          </p:txBody>
        </p:sp>
        <p:pic>
          <p:nvPicPr>
            <p:cNvPr id="40" name="Рисунок 39" descr="Документ">
              <a:extLst>
                <a:ext uri="{FF2B5EF4-FFF2-40B4-BE49-F238E27FC236}">
                  <a16:creationId xmlns:a16="http://schemas.microsoft.com/office/drawing/2014/main" id="{2976EE31-80A7-E149-949C-03CC73D8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duotone>
                <a:prstClr val="black"/>
                <a:srgbClr val="20A19A">
                  <a:tint val="45000"/>
                  <a:satMod val="400000"/>
                </a:srgbClr>
              </a:duotone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9063936" y="5330342"/>
              <a:ext cx="398018" cy="398018"/>
            </a:xfrm>
            <a:prstGeom prst="rect">
              <a:avLst/>
            </a:prstGeom>
          </p:spPr>
        </p:pic>
        <p:pic>
          <p:nvPicPr>
            <p:cNvPr id="41" name="Рисунок 40" descr="Кредитная карта">
              <a:extLst>
                <a:ext uri="{FF2B5EF4-FFF2-40B4-BE49-F238E27FC236}">
                  <a16:creationId xmlns:a16="http://schemas.microsoft.com/office/drawing/2014/main" id="{98D45B07-C9E2-B942-869A-103A3523B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duotone>
                <a:prstClr val="black"/>
                <a:srgbClr val="20A19A">
                  <a:tint val="45000"/>
                  <a:satMod val="400000"/>
                </a:srgbClr>
              </a:duotone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35613" y="4785764"/>
              <a:ext cx="410269" cy="410269"/>
            </a:xfrm>
            <a:prstGeom prst="rect">
              <a:avLst/>
            </a:prstGeom>
          </p:spPr>
        </p:pic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0A2F7ACD-6C87-084F-9E91-D107B1317182}"/>
                </a:ext>
              </a:extLst>
            </p:cNvPr>
            <p:cNvCxnSpPr/>
            <p:nvPr/>
          </p:nvCxnSpPr>
          <p:spPr>
            <a:xfrm>
              <a:off x="9079973" y="4785764"/>
              <a:ext cx="316892" cy="362200"/>
            </a:xfrm>
            <a:prstGeom prst="line">
              <a:avLst/>
            </a:prstGeom>
            <a:ln w="12700">
              <a:solidFill>
                <a:srgbClr val="20A1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B1B44478-3700-454D-8111-75DB6F1E23C0}"/>
                </a:ext>
              </a:extLst>
            </p:cNvPr>
            <p:cNvCxnSpPr/>
            <p:nvPr/>
          </p:nvCxnSpPr>
          <p:spPr>
            <a:xfrm>
              <a:off x="9106987" y="5330342"/>
              <a:ext cx="314291" cy="371364"/>
            </a:xfrm>
            <a:prstGeom prst="line">
              <a:avLst/>
            </a:prstGeom>
            <a:ln w="12700">
              <a:solidFill>
                <a:srgbClr val="20A1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Рисунок 43" descr="Секундомер">
              <a:extLst>
                <a:ext uri="{FF2B5EF4-FFF2-40B4-BE49-F238E27FC236}">
                  <a16:creationId xmlns:a16="http://schemas.microsoft.com/office/drawing/2014/main" id="{1C0EAE7C-1B26-3F42-90F3-8D85A0D6A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duotone>
                <a:prstClr val="black"/>
                <a:srgbClr val="20A19A">
                  <a:tint val="45000"/>
                  <a:satMod val="400000"/>
                </a:srgbClr>
              </a:duotone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83319" y="5854249"/>
              <a:ext cx="509701" cy="436894"/>
            </a:xfrm>
            <a:prstGeom prst="rect">
              <a:avLst/>
            </a:prstGeom>
          </p:spPr>
        </p:pic>
        <p:pic>
          <p:nvPicPr>
            <p:cNvPr id="45" name="Рисунок 44" descr="Сервер">
              <a:extLst>
                <a:ext uri="{FF2B5EF4-FFF2-40B4-BE49-F238E27FC236}">
                  <a16:creationId xmlns:a16="http://schemas.microsoft.com/office/drawing/2014/main" id="{E46E8A95-097D-8649-B0C9-3827E357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duotone>
                <a:prstClr val="black"/>
                <a:srgbClr val="20A19A">
                  <a:tint val="45000"/>
                  <a:satMod val="400000"/>
                </a:srgbClr>
              </a:duotone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63979" y="6544178"/>
              <a:ext cx="418279" cy="418279"/>
            </a:xfrm>
            <a:prstGeom prst="rect">
              <a:avLst/>
            </a:prstGeom>
          </p:spPr>
        </p:pic>
      </p:grpSp>
      <p:pic>
        <p:nvPicPr>
          <p:cNvPr id="52" name="Picture 2" descr="http://qrcoder.ru/code/?http%3A%2F%2Fwww.sberbank.ru%2Fru%2Fs_m_business%2Fonlinecredit&amp;4&amp;0">
            <a:extLst>
              <a:ext uri="{FF2B5EF4-FFF2-40B4-BE49-F238E27FC236}">
                <a16:creationId xmlns:a16="http://schemas.microsoft.com/office/drawing/2014/main" id="{87FA6F0F-5EAD-1A48-B048-6B139D230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6842" r="4945" b="6987"/>
          <a:stretch/>
        </p:blipFill>
        <p:spPr bwMode="auto">
          <a:xfrm>
            <a:off x="4029385" y="2498883"/>
            <a:ext cx="2372920" cy="231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153F85F-5E47-3408-824C-7C2D00F82C90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745" y="1367322"/>
            <a:ext cx="940247" cy="94024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153F85F-5E47-3408-824C-7C2D00F82C90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2499" y="1364638"/>
            <a:ext cx="940247" cy="94024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B30174D-9AA5-ACCE-ABC3-10105A121533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718" y="1397822"/>
            <a:ext cx="1015466" cy="1015466"/>
          </a:xfrm>
          <a:prstGeom prst="rect">
            <a:avLst/>
          </a:prstGeom>
        </p:spPr>
      </p:pic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C6A73E6E-7BAA-914C-83B7-160D1FD539E5}"/>
              </a:ext>
            </a:extLst>
          </p:cNvPr>
          <p:cNvCxnSpPr>
            <a:cxnSpLocks/>
          </p:cNvCxnSpPr>
          <p:nvPr/>
        </p:nvCxnSpPr>
        <p:spPr>
          <a:xfrm flipV="1">
            <a:off x="9794259" y="1902063"/>
            <a:ext cx="792407" cy="6"/>
          </a:xfrm>
          <a:prstGeom prst="straightConnector1">
            <a:avLst/>
          </a:prstGeom>
          <a:ln w="12700">
            <a:solidFill>
              <a:srgbClr val="20A19A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4" r="32774"/>
          <a:stretch/>
        </p:blipFill>
        <p:spPr>
          <a:xfrm rot="6386671">
            <a:off x="8839691" y="932684"/>
            <a:ext cx="7158922" cy="43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1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06E24A-7A9B-8AD7-500F-A79CF7E89D03}"/>
              </a:ext>
            </a:extLst>
          </p:cNvPr>
          <p:cNvSpPr txBox="1"/>
          <p:nvPr/>
        </p:nvSpPr>
        <p:spPr>
          <a:xfrm>
            <a:off x="646607" y="724356"/>
            <a:ext cx="8694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D4655"/>
                </a:solidFill>
                <a:effectLst/>
                <a:uLnTx/>
                <a:uFillTx/>
                <a:latin typeface="SB Sans Display Semibold" panose="020B0503040504020204" pitchFamily="34" charset="0"/>
                <a:ea typeface="+mn-ea"/>
                <a:cs typeface="SB Sans Display Semibold" panose="020B0503040504020204" pitchFamily="34" charset="0"/>
              </a:rPr>
              <a:t>Кредитный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4655"/>
                </a:solidFill>
                <a:effectLst/>
                <a:uLnTx/>
                <a:uFillTx/>
                <a:latin typeface="SB Sans Display Semibold" panose="020B0503040504020204" pitchFamily="34" charset="0"/>
                <a:ea typeface="+mn-ea"/>
                <a:cs typeface="SB Sans Display Semibold" panose="020B0503040504020204" pitchFamily="34" charset="0"/>
              </a:rPr>
              <a:t>потенциал для бизнеса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2D4655"/>
              </a:solidFill>
              <a:effectLst/>
              <a:uLnTx/>
              <a:uFillTx/>
              <a:latin typeface="SB Sans Display Semibold" panose="020B0503040504020204" pitchFamily="34" charset="0"/>
              <a:ea typeface="+mn-ea"/>
              <a:cs typeface="SB Sans Display Semibold" panose="020B050304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701959-B97B-D5E3-55D2-7E84EFD41021}"/>
              </a:ext>
            </a:extLst>
          </p:cNvPr>
          <p:cNvSpPr txBox="1"/>
          <p:nvPr/>
        </p:nvSpPr>
        <p:spPr>
          <a:xfrm>
            <a:off x="647718" y="5167548"/>
            <a:ext cx="978586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50" b="1">
                <a:solidFill>
                  <a:srgbClr val="53DF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4170" marR="0" lvl="0" indent="-1741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" panose="020B0503040504020204" pitchFamily="34" charset="0"/>
                <a:ea typeface="DejaVu Sans"/>
                <a:cs typeface="SB Sans Display" panose="020B0503040504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" panose="020B0503040504020204" pitchFamily="34" charset="0"/>
                <a:ea typeface="DejaVu Sans"/>
                <a:cs typeface="SB Sans Display" panose="020B0503040504020204" pitchFamily="34" charset="0"/>
              </a:rPr>
              <a:t>Любому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" panose="020B0503040504020204" pitchFamily="34" charset="0"/>
                <a:ea typeface="DejaVu Sans"/>
                <a:cs typeface="SB Sans Display" panose="020B0503040504020204" pitchFamily="34" charset="0"/>
              </a:rPr>
              <a:t> клиенту д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" panose="020B0503040504020204" pitchFamily="34" charset="0"/>
                <a:ea typeface="DejaVu Sans"/>
                <a:cs typeface="SB Sans Display" panose="020B0503040504020204" pitchFamily="34" charset="0"/>
              </a:rPr>
              <a:t>оступен сервис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" panose="020B0503040504020204" pitchFamily="34" charset="0"/>
                <a:ea typeface="DejaVu Sans"/>
                <a:cs typeface="SB Sans Display" panose="020B0503040504020204" pitchFamily="34" charset="0"/>
              </a:rPr>
              <a:t>«Кредитный потенциал»</a:t>
            </a:r>
          </a:p>
          <a:p>
            <a:pPr marL="174170" marR="0" lvl="0" indent="-1741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" panose="020B0503040504020204" pitchFamily="34" charset="0"/>
                <a:ea typeface="DejaVu Sans"/>
                <a:cs typeface="SB Sans Display" panose="020B0503040504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" panose="020B0503040504020204" pitchFamily="34" charset="0"/>
                <a:ea typeface="DejaVu Sans"/>
                <a:cs typeface="SB Sans Display" panose="020B0503040504020204" pitchFamily="34" charset="0"/>
              </a:rPr>
              <a:t>Достаточно только заполнить анкету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" panose="020B0503040504020204" pitchFamily="34" charset="0"/>
                <a:ea typeface="DejaVu Sans"/>
                <a:cs typeface="SB Sans Display" panose="020B0503040504020204" pitchFamily="34" charset="0"/>
              </a:rPr>
              <a:t>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" panose="020B0503040504020204" pitchFamily="34" charset="0"/>
                <a:ea typeface="DejaVu Sans"/>
                <a:cs typeface="SB Sans Display" panose="020B0503040504020204" pitchFamily="34" charset="0"/>
              </a:rPr>
              <a:t>подписать согласие на обработку персональных данных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C4654"/>
              </a:solidFill>
              <a:effectLst/>
              <a:uLnTx/>
              <a:uFillTx/>
              <a:latin typeface="SB Sans Display" panose="020B0503040504020204" pitchFamily="34" charset="0"/>
              <a:ea typeface="DejaVu Sans"/>
              <a:cs typeface="SB Sans Display" panose="020B0503040504020204" pitchFamily="34" charset="0"/>
            </a:endParaRPr>
          </a:p>
          <a:p>
            <a:pPr marL="174170" marR="0" lvl="0" indent="-1741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400" b="0" dirty="0">
                <a:solidFill>
                  <a:srgbClr val="2C4654"/>
                </a:solidFill>
                <a:latin typeface="SB Sans Display" panose="020B0503040504020204" pitchFamily="34" charset="0"/>
                <a:ea typeface="DejaVu Sans"/>
                <a:cs typeface="SB Sans Display" panose="020B0503040504020204" pitchFamily="34" charset="0"/>
              </a:rPr>
              <a:t> </a:t>
            </a:r>
            <a:r>
              <a:rPr lang="ru-RU" sz="1400" b="0" dirty="0" smtClean="0">
                <a:solidFill>
                  <a:srgbClr val="2C4654"/>
                </a:solidFill>
                <a:latin typeface="SB Sans Display" panose="020B0503040504020204" pitchFamily="34" charset="0"/>
                <a:ea typeface="DejaVu Sans"/>
                <a:cs typeface="SB Sans Display" panose="020B0503040504020204" pitchFamily="34" charset="0"/>
              </a:rPr>
              <a:t>Л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" panose="020B0503040504020204" pitchFamily="34" charset="0"/>
                <a:ea typeface="DejaVu Sans"/>
                <a:cs typeface="SB Sans Display" panose="020B0503040504020204" pitchFamily="34" charset="0"/>
              </a:rPr>
              <a:t>имит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" panose="020B0503040504020204" pitchFamily="34" charset="0"/>
                <a:ea typeface="DejaVu Sans"/>
                <a:cs typeface="SB Sans Display" panose="020B0503040504020204" pitchFamily="34" charset="0"/>
              </a:rPr>
              <a:t> доступен в любое время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" panose="020B0503040504020204" pitchFamily="34" charset="0"/>
                <a:ea typeface="DejaVu Sans"/>
                <a:cs typeface="SB Sans Display" panose="020B0503040504020204" pitchFamily="34" charset="0"/>
              </a:rPr>
              <a:t>,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" panose="020B0503040504020204" pitchFamily="34" charset="0"/>
                <a:ea typeface="DejaVu Sans"/>
                <a:cs typeface="SB Sans Display" panose="020B0503040504020204" pitchFamily="34" charset="0"/>
              </a:rPr>
              <a:t>когда он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" panose="020B0503040504020204" pitchFamily="34" charset="0"/>
                <a:ea typeface="DejaVu Sans"/>
                <a:cs typeface="SB Sans Display" panose="020B0503040504020204" pitchFamily="34" charset="0"/>
              </a:rPr>
              <a:t>необходим, в течение 30 дней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C4654"/>
              </a:solidFill>
              <a:effectLst/>
              <a:uLnTx/>
              <a:uFillTx/>
              <a:latin typeface="SB Sans Display" panose="020B0503040504020204" pitchFamily="34" charset="0"/>
              <a:ea typeface="DejaVu Sans"/>
              <a:cs typeface="SB Sans Display" panose="020B0503040504020204" pitchFamily="34" charset="0"/>
            </a:endParaRPr>
          </a:p>
        </p:txBody>
      </p:sp>
      <p:pic>
        <p:nvPicPr>
          <p:cNvPr id="24" name="Picture 2" descr="http://qrcoder.ru/code/?http%3A%2F%2Fwww.sberbank.ru%2Fru%2Fs_m_business%2Fcredits%2Fpotential&amp;4&amp;0">
            <a:extLst>
              <a:ext uri="{FF2B5EF4-FFF2-40B4-BE49-F238E27FC236}">
                <a16:creationId xmlns:a16="http://schemas.microsoft.com/office/drawing/2014/main" id="{B8566C35-6C19-BCB0-F6BF-C4D083E0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595" y="1034086"/>
            <a:ext cx="1510314" cy="1510314"/>
          </a:xfrm>
          <a:prstGeom prst="roundRect">
            <a:avLst>
              <a:gd name="adj" fmla="val 8354"/>
            </a:avLst>
          </a:prstGeom>
          <a:solidFill>
            <a:schemeClr val="bg1"/>
          </a:solidFill>
          <a:ln>
            <a:noFill/>
          </a:ln>
          <a:effectLst>
            <a:outerShdw blurRad="632512" dist="313399" dir="7500000" sx="96665" sy="96665" algn="tr" rotWithShape="0">
              <a:schemeClr val="tx2">
                <a:alpha val="22086"/>
              </a:schemeClr>
            </a:outerShdw>
          </a:effectLst>
          <a:extLst/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FEE0BCE-34A8-1B63-BFC2-CB7F31258523}"/>
              </a:ext>
            </a:extLst>
          </p:cNvPr>
          <p:cNvGrpSpPr/>
          <p:nvPr/>
        </p:nvGrpSpPr>
        <p:grpSpPr>
          <a:xfrm>
            <a:off x="551159" y="1900023"/>
            <a:ext cx="4614560" cy="2231380"/>
            <a:chOff x="551159" y="1656417"/>
            <a:chExt cx="4614560" cy="2231380"/>
          </a:xfrm>
        </p:grpSpPr>
        <p:sp>
          <p:nvSpPr>
            <p:cNvPr id="8" name="Shape 95">
              <a:extLst>
                <a:ext uri="{FF2B5EF4-FFF2-40B4-BE49-F238E27FC236}">
                  <a16:creationId xmlns:a16="http://schemas.microsoft.com/office/drawing/2014/main" id="{3612C35F-5695-0D57-46B8-4DEAC5A8663F}"/>
                </a:ext>
              </a:extLst>
            </p:cNvPr>
            <p:cNvSpPr txBox="1"/>
            <p:nvPr/>
          </p:nvSpPr>
          <p:spPr>
            <a:xfrm>
              <a:off x="646607" y="1656417"/>
              <a:ext cx="2996245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/>
              <a:lvl1pPr marL="0" lvl="0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2C4654"/>
                  </a:solidFill>
                  <a:effectLst/>
                  <a:uLnTx/>
                  <a:uFillTx/>
                  <a:latin typeface="SB Sans Display Semibold" panose="020B0503040504020204" pitchFamily="34" charset="0"/>
                  <a:ea typeface="Arial"/>
                  <a:cs typeface="SB Sans Display Semibold" panose="020B0503040504020204" pitchFamily="34" charset="0"/>
                </a:rPr>
                <a:t>REAL TIME LIMIT</a:t>
              </a:r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BAFDF6A9-5975-EE06-FC42-AD5BC1248925}"/>
                </a:ext>
              </a:extLst>
            </p:cNvPr>
            <p:cNvCxnSpPr>
              <a:cxnSpLocks/>
            </p:cNvCxnSpPr>
            <p:nvPr/>
          </p:nvCxnSpPr>
          <p:spPr>
            <a:xfrm>
              <a:off x="1939734" y="2878534"/>
              <a:ext cx="2001034" cy="0"/>
            </a:xfrm>
            <a:prstGeom prst="straightConnector1">
              <a:avLst/>
            </a:prstGeom>
            <a:ln w="50800">
              <a:solidFill>
                <a:srgbClr val="D5E3EB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0857D49-CD56-3B20-DF41-DA5830996485}"/>
                </a:ext>
              </a:extLst>
            </p:cNvPr>
            <p:cNvSpPr txBox="1"/>
            <p:nvPr/>
          </p:nvSpPr>
          <p:spPr>
            <a:xfrm>
              <a:off x="551159" y="2025749"/>
              <a:ext cx="10601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5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07E8C"/>
                      </a:gs>
                      <a:gs pos="99000">
                        <a:srgbClr val="FFDE63"/>
                      </a:gs>
                      <a:gs pos="51000">
                        <a:srgbClr val="34C2A7"/>
                      </a:gs>
                    </a:gsLst>
                    <a:lin ang="3000000" scaled="0"/>
                  </a:gradFill>
                  <a:effectLst/>
                  <a:uLnTx/>
                  <a:uFillTx/>
                  <a:latin typeface="SB Sans Display Light" panose="020B0303040504020204" pitchFamily="34" charset="0"/>
                  <a:ea typeface="+mn-ea"/>
                  <a:cs typeface="SB Sans Display Light" panose="020B0303040504020204" pitchFamily="34" charset="0"/>
                </a:rPr>
                <a:t>3</a:t>
              </a:r>
              <a:endParaRPr kumimoji="0" lang="en-US" sz="1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14AE646-1786-F4C0-7138-2A5956660BBD}"/>
                </a:ext>
              </a:extLst>
            </p:cNvPr>
            <p:cNvSpPr txBox="1"/>
            <p:nvPr/>
          </p:nvSpPr>
          <p:spPr>
            <a:xfrm>
              <a:off x="4105520" y="2025749"/>
              <a:ext cx="106019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500" dirty="0">
                  <a:gradFill>
                    <a:gsLst>
                      <a:gs pos="0">
                        <a:srgbClr val="107E8C"/>
                      </a:gs>
                      <a:gs pos="99000">
                        <a:srgbClr val="FFDE63"/>
                      </a:gs>
                      <a:gs pos="51000">
                        <a:srgbClr val="34C2A7"/>
                      </a:gs>
                    </a:gsLst>
                    <a:lin ang="3000000" scaled="0"/>
                  </a:gradFill>
                  <a:latin typeface="SB Sans Display Light" panose="020B0303040504020204" pitchFamily="34" charset="0"/>
                  <a:cs typeface="SB Sans Display Light" panose="020B0303040504020204" pitchFamily="34" charset="0"/>
                </a:rPr>
                <a:t>3</a:t>
              </a:r>
              <a:endParaRPr kumimoji="0" lang="en-US" sz="115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7EA01419-3F4B-64E8-B963-9B5BEABF2E9F}"/>
                </a:ext>
              </a:extLst>
            </p:cNvPr>
            <p:cNvSpPr/>
            <p:nvPr/>
          </p:nvSpPr>
          <p:spPr>
            <a:xfrm>
              <a:off x="749276" y="3581125"/>
              <a:ext cx="663963" cy="2981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5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C4654"/>
                  </a:solidFill>
                  <a:effectLst/>
                  <a:uLnTx/>
                  <a:uFillTx/>
                  <a:latin typeface="SB Sans Display" panose="020B0503040504020204" pitchFamily="34" charset="0"/>
                  <a:ea typeface="+mn-ea"/>
                  <a:cs typeface="SB Sans Display" panose="020B0503040504020204" pitchFamily="34" charset="0"/>
                </a:rPr>
                <a:t>шага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5DE45CC-BBCE-8B14-D23D-3F654C25090D}"/>
                </a:ext>
              </a:extLst>
            </p:cNvPr>
            <p:cNvSpPr/>
            <p:nvPr/>
          </p:nvSpPr>
          <p:spPr>
            <a:xfrm>
              <a:off x="4165337" y="3587110"/>
              <a:ext cx="917239" cy="2981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5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C4654"/>
                  </a:solidFill>
                  <a:effectLst/>
                  <a:uLnTx/>
                  <a:uFillTx/>
                  <a:latin typeface="SB Sans Display" panose="020B0503040504020204" pitchFamily="34" charset="0"/>
                  <a:ea typeface="+mn-ea"/>
                  <a:cs typeface="SB Sans Display" panose="020B0503040504020204" pitchFamily="34" charset="0"/>
                </a:rPr>
                <a:t>минуты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D55F11DB-ECB9-6F2C-2893-6201EBB89A71}"/>
              </a:ext>
            </a:extLst>
          </p:cNvPr>
          <p:cNvGrpSpPr/>
          <p:nvPr/>
        </p:nvGrpSpPr>
        <p:grpSpPr>
          <a:xfrm>
            <a:off x="6784206" y="2933865"/>
            <a:ext cx="4059704" cy="1844218"/>
            <a:chOff x="6453991" y="2288049"/>
            <a:chExt cx="4059704" cy="1844218"/>
          </a:xfrm>
        </p:grpSpPr>
        <p:sp>
          <p:nvSpPr>
            <p:cNvPr id="36" name="Скругленный прямоугольник 35">
              <a:extLst>
                <a:ext uri="{FF2B5EF4-FFF2-40B4-BE49-F238E27FC236}">
                  <a16:creationId xmlns:a16="http://schemas.microsoft.com/office/drawing/2014/main" id="{AFD974C5-9264-F874-3DCA-18C27FFDF7F6}"/>
                </a:ext>
              </a:extLst>
            </p:cNvPr>
            <p:cNvSpPr/>
            <p:nvPr/>
          </p:nvSpPr>
          <p:spPr>
            <a:xfrm>
              <a:off x="6453991" y="2288049"/>
              <a:ext cx="4059703" cy="1844218"/>
            </a:xfrm>
            <a:prstGeom prst="roundRect">
              <a:avLst>
                <a:gd name="adj" fmla="val 11060"/>
              </a:avLst>
            </a:prstGeom>
            <a:solidFill>
              <a:schemeClr val="bg1"/>
            </a:solidFill>
            <a:ln>
              <a:noFill/>
            </a:ln>
            <a:effectLst>
              <a:outerShdw blurRad="583464" dist="124286" dir="2700000" algn="tl" rotWithShape="0">
                <a:srgbClr val="2D4655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EABC0B2-8020-995A-0B01-BF991BA518EE}"/>
                </a:ext>
              </a:extLst>
            </p:cNvPr>
            <p:cNvSpPr txBox="1"/>
            <p:nvPr/>
          </p:nvSpPr>
          <p:spPr>
            <a:xfrm>
              <a:off x="7001929" y="2528430"/>
              <a:ext cx="35117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50" b="1">
                  <a:solidFill>
                    <a:srgbClr val="53DFA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B Sans Display" panose="020B0503040504020204" pitchFamily="34" charset="0"/>
                  <a:ea typeface="+mn-ea"/>
                  <a:cs typeface="SB Sans Display" panose="020B0503040504020204" pitchFamily="34" charset="0"/>
                </a:rPr>
                <a:t>Без ввода финансовых данных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B Sans Display" panose="020B0503040504020204" pitchFamily="34" charset="0"/>
                  <a:ea typeface="+mn-ea"/>
                  <a:cs typeface="SB Sans Display" panose="020B0503040504020204" pitchFamily="34" charset="0"/>
                </a:rPr>
                <a:t>Без документов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C4654"/>
                </a:solidFill>
                <a:effectLst/>
                <a:uLnTx/>
                <a:uFillTx/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B Sans Display" panose="020B0503040504020204" pitchFamily="34" charset="0"/>
                  <a:ea typeface="+mn-ea"/>
                  <a:cs typeface="SB Sans Display" panose="020B0503040504020204" pitchFamily="34" charset="0"/>
                </a:rPr>
                <a:t>Единовременный 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B Sans Display" panose="020B0503040504020204" pitchFamily="34" charset="0"/>
                  <a:ea typeface="+mn-ea"/>
                  <a:cs typeface="SB Sans Display" panose="020B0503040504020204" pitchFamily="34" charset="0"/>
                </a:rPr>
                <a:t>расчёт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B Sans Display" panose="020B0503040504020204" pitchFamily="34" charset="0"/>
                  <a:ea typeface="+mn-ea"/>
                  <a:cs typeface="SB Sans Display" panose="020B0503040504020204" pitchFamily="34" charset="0"/>
                </a:rPr>
                <a:t>лимитов </a:t>
              </a:r>
              <a:b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B Sans Display" panose="020B0503040504020204" pitchFamily="34" charset="0"/>
                  <a:ea typeface="+mn-ea"/>
                  <a:cs typeface="SB Sans Display" panose="020B0503040504020204" pitchFamily="34" charset="0"/>
                </a:rPr>
              </a:b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B Sans Display" panose="020B0503040504020204" pitchFamily="34" charset="0"/>
                  <a:ea typeface="+mn-ea"/>
                  <a:cs typeface="SB Sans Display" panose="020B0503040504020204" pitchFamily="34" charset="0"/>
                </a:rPr>
                <a:t>на кредитные продукты ММБ</a:t>
              </a:r>
            </a:p>
          </p:txBody>
        </p:sp>
        <p:pic>
          <p:nvPicPr>
            <p:cNvPr id="38" name="Рисунок 37" descr="Монеты">
              <a:extLst>
                <a:ext uri="{FF2B5EF4-FFF2-40B4-BE49-F238E27FC236}">
                  <a16:creationId xmlns:a16="http://schemas.microsoft.com/office/drawing/2014/main" id="{D3BC33DD-4DC5-34E1-C474-4319E2A81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4043" y="3419174"/>
              <a:ext cx="212558" cy="212558"/>
            </a:xfrm>
            <a:prstGeom prst="rect">
              <a:avLst/>
            </a:prstGeom>
          </p:spPr>
        </p:pic>
        <p:pic>
          <p:nvPicPr>
            <p:cNvPr id="39" name="Рисунок 38" descr="Кредитная карта">
              <a:extLst>
                <a:ext uri="{FF2B5EF4-FFF2-40B4-BE49-F238E27FC236}">
                  <a16:creationId xmlns:a16="http://schemas.microsoft.com/office/drawing/2014/main" id="{28DE796D-8FFD-6CC9-858E-2E392929E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4043" y="2549566"/>
              <a:ext cx="209526" cy="209526"/>
            </a:xfrm>
            <a:prstGeom prst="rect">
              <a:avLst/>
            </a:prstGeom>
          </p:spPr>
        </p:pic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177A697D-A5F6-97B9-BAD5-3A7E1D492805}"/>
                </a:ext>
              </a:extLst>
            </p:cNvPr>
            <p:cNvCxnSpPr/>
            <p:nvPr/>
          </p:nvCxnSpPr>
          <p:spPr>
            <a:xfrm>
              <a:off x="6744043" y="2542835"/>
              <a:ext cx="209526" cy="216257"/>
            </a:xfrm>
            <a:prstGeom prst="line">
              <a:avLst/>
            </a:prstGeom>
            <a:solidFill>
              <a:srgbClr val="117E8C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Рисунок 40" descr="Документ">
              <a:extLst>
                <a:ext uri="{FF2B5EF4-FFF2-40B4-BE49-F238E27FC236}">
                  <a16:creationId xmlns:a16="http://schemas.microsoft.com/office/drawing/2014/main" id="{E47DD251-182E-CA05-D929-F839375F0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8101" y="2978964"/>
              <a:ext cx="224138" cy="224138"/>
            </a:xfrm>
            <a:prstGeom prst="rect">
              <a:avLst/>
            </a:prstGeom>
          </p:spPr>
        </p:pic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81FF834E-A18B-6E80-9D3D-599230CFEBAA}"/>
                </a:ext>
              </a:extLst>
            </p:cNvPr>
            <p:cNvCxnSpPr/>
            <p:nvPr/>
          </p:nvCxnSpPr>
          <p:spPr>
            <a:xfrm>
              <a:off x="6739134" y="2987017"/>
              <a:ext cx="209526" cy="216257"/>
            </a:xfrm>
            <a:prstGeom prst="line">
              <a:avLst/>
            </a:prstGeom>
            <a:solidFill>
              <a:srgbClr val="117E8C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5F1F8AD-22E1-0713-95CF-C267E4E5A0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520" y="1730844"/>
            <a:ext cx="1015466" cy="101546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D47410E-9A1B-4350-6A94-A0CEF389CF9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395" y="3221881"/>
            <a:ext cx="1189407" cy="118940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4" r="32774"/>
          <a:stretch/>
        </p:blipFill>
        <p:spPr>
          <a:xfrm rot="6386671">
            <a:off x="8141897" y="1296845"/>
            <a:ext cx="7158922" cy="43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9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06E24A-7A9B-8AD7-500F-A79CF7E89D03}"/>
              </a:ext>
            </a:extLst>
          </p:cNvPr>
          <p:cNvSpPr txBox="1"/>
          <p:nvPr/>
        </p:nvSpPr>
        <p:spPr>
          <a:xfrm>
            <a:off x="646606" y="185747"/>
            <a:ext cx="11335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4655"/>
                </a:solidFill>
                <a:effectLst/>
                <a:uLnTx/>
                <a:uFillTx/>
                <a:latin typeface="SB Sans Display Semibold" panose="020B0503040504020204" pitchFamily="34" charset="0"/>
                <a:ea typeface="+mn-ea"/>
                <a:cs typeface="SB Sans Display Semibold" panose="020B0503040504020204" pitchFamily="34" charset="0"/>
              </a:rPr>
              <a:t>Общий обзор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2D4655"/>
                </a:solidFill>
                <a:effectLst/>
                <a:uLnTx/>
                <a:uFillTx/>
                <a:latin typeface="SB Sans Display Semibold" panose="020B0503040504020204" pitchFamily="34" charset="0"/>
                <a:ea typeface="+mn-ea"/>
                <a:cs typeface="SB Sans Display Semibold" panose="020B0503040504020204" pitchFamily="34" charset="0"/>
              </a:rPr>
              <a:t> кредитных продуктов </a:t>
            </a:r>
            <a:r>
              <a:rPr kumimoji="0" lang="ru-RU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2D4655"/>
                </a:solidFill>
                <a:effectLst/>
                <a:uLnTx/>
                <a:uFillTx/>
                <a:latin typeface="SB Sans Display Semibold" panose="020B0503040504020204" pitchFamily="34" charset="0"/>
                <a:ea typeface="+mn-ea"/>
                <a:cs typeface="SB Sans Display Semibold" panose="020B0503040504020204" pitchFamily="34" charset="0"/>
              </a:rPr>
              <a:t>Сбера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2D4655"/>
                </a:solidFill>
                <a:effectLst/>
                <a:uLnTx/>
                <a:uFillTx/>
                <a:latin typeface="SB Sans Display Semibold" panose="020B0503040504020204" pitchFamily="34" charset="0"/>
                <a:ea typeface="+mn-ea"/>
                <a:cs typeface="SB Sans Display Semibold" panose="020B0503040504020204" pitchFamily="34" charset="0"/>
              </a:rPr>
              <a:t> для клиентов малого и микро бизнеса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2D4655"/>
              </a:solidFill>
              <a:effectLst/>
              <a:uLnTx/>
              <a:uFillTx/>
              <a:latin typeface="SB Sans Display Semibold" panose="020B0503040504020204" pitchFamily="34" charset="0"/>
              <a:ea typeface="+mn-ea"/>
              <a:cs typeface="SB Sans Display Semibold" panose="020B0503040504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366820F8-83F1-1E54-922C-8EF803F6C56F}"/>
              </a:ext>
            </a:extLst>
          </p:cNvPr>
          <p:cNvSpPr/>
          <p:nvPr/>
        </p:nvSpPr>
        <p:spPr>
          <a:xfrm>
            <a:off x="183549" y="1996223"/>
            <a:ext cx="8221601" cy="4747476"/>
          </a:xfrm>
          <a:prstGeom prst="roundRect">
            <a:avLst>
              <a:gd name="adj" fmla="val 7345"/>
            </a:avLst>
          </a:prstGeom>
          <a:solidFill>
            <a:srgbClr val="F4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4FE3F5FE-D173-5857-F39F-24A3D01E674B}"/>
              </a:ext>
            </a:extLst>
          </p:cNvPr>
          <p:cNvSpPr/>
          <p:nvPr/>
        </p:nvSpPr>
        <p:spPr>
          <a:xfrm>
            <a:off x="8691097" y="2251248"/>
            <a:ext cx="2923992" cy="4449621"/>
          </a:xfrm>
          <a:prstGeom prst="roundRect">
            <a:avLst>
              <a:gd name="adj" fmla="val 7345"/>
            </a:avLst>
          </a:prstGeom>
          <a:solidFill>
            <a:schemeClr val="bg1"/>
          </a:solidFill>
          <a:ln>
            <a:noFill/>
          </a:ln>
          <a:effectLst>
            <a:outerShdw blurRad="437118" dist="125856" dir="8100000" algn="tr" rotWithShape="0">
              <a:srgbClr val="117E8C">
                <a:alpha val="1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05E0386E-777C-ECD3-DEEE-D48F36319514}"/>
              </a:ext>
            </a:extLst>
          </p:cNvPr>
          <p:cNvCxnSpPr>
            <a:endCxn id="56" idx="2"/>
          </p:cNvCxnSpPr>
          <p:nvPr/>
        </p:nvCxnSpPr>
        <p:spPr>
          <a:xfrm>
            <a:off x="3060933" y="3134513"/>
            <a:ext cx="1" cy="3517900"/>
          </a:xfrm>
          <a:prstGeom prst="line">
            <a:avLst/>
          </a:prstGeom>
          <a:ln w="12700">
            <a:solidFill>
              <a:srgbClr val="3A576A">
                <a:alpha val="43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E3D36F8F-C082-E32A-28B8-6CE4EAEA52C9}"/>
              </a:ext>
            </a:extLst>
          </p:cNvPr>
          <p:cNvCxnSpPr/>
          <p:nvPr/>
        </p:nvCxnSpPr>
        <p:spPr>
          <a:xfrm>
            <a:off x="1587733" y="3134513"/>
            <a:ext cx="1" cy="3517900"/>
          </a:xfrm>
          <a:prstGeom prst="line">
            <a:avLst/>
          </a:prstGeom>
          <a:ln w="12700">
            <a:solidFill>
              <a:srgbClr val="3A576A">
                <a:alpha val="43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04AB6A94-63DD-F3E8-A958-524A7E04BB83}"/>
              </a:ext>
            </a:extLst>
          </p:cNvPr>
          <p:cNvCxnSpPr/>
          <p:nvPr/>
        </p:nvCxnSpPr>
        <p:spPr>
          <a:xfrm>
            <a:off x="7505933" y="3134513"/>
            <a:ext cx="1" cy="3517900"/>
          </a:xfrm>
          <a:prstGeom prst="line">
            <a:avLst/>
          </a:prstGeom>
          <a:ln w="12700">
            <a:solidFill>
              <a:srgbClr val="3A576A">
                <a:alpha val="43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B8E6F2EA-AA50-EB33-FB50-FD8E43AEDA2C}"/>
              </a:ext>
            </a:extLst>
          </p:cNvPr>
          <p:cNvSpPr/>
          <p:nvPr/>
        </p:nvSpPr>
        <p:spPr>
          <a:xfrm>
            <a:off x="913121" y="2472667"/>
            <a:ext cx="1360179" cy="661846"/>
          </a:xfrm>
          <a:prstGeom prst="roundRect">
            <a:avLst>
              <a:gd name="adj" fmla="val 15091"/>
            </a:avLst>
          </a:prstGeom>
          <a:solidFill>
            <a:srgbClr val="20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Оборотный</a:t>
            </a:r>
            <a:endParaRPr kumimoji="0" lang="ru-RU" sz="12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B Sans Display Semibold" panose="020B0503040504020204" pitchFamily="34" charset="0"/>
              <a:cs typeface="SB Sans Display Semibold" panose="020B0503040504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56A87DA7-5587-8AA6-F483-F394EAAEBFE7}"/>
              </a:ext>
            </a:extLst>
          </p:cNvPr>
          <p:cNvSpPr/>
          <p:nvPr/>
        </p:nvSpPr>
        <p:spPr>
          <a:xfrm>
            <a:off x="2386381" y="2472667"/>
            <a:ext cx="1360179" cy="661846"/>
          </a:xfrm>
          <a:prstGeom prst="roundRect">
            <a:avLst>
              <a:gd name="adj" fmla="val 15091"/>
            </a:avLst>
          </a:prstGeom>
          <a:solidFill>
            <a:srgbClr val="20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309"/>
            <a:r>
              <a:rPr lang="ru-RU" sz="1200" b="1" dirty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Инвестиционный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6D6CC479-5874-E58C-7BED-D96DC1208372}"/>
              </a:ext>
            </a:extLst>
          </p:cNvPr>
          <p:cNvSpPr/>
          <p:nvPr/>
        </p:nvSpPr>
        <p:spPr>
          <a:xfrm>
            <a:off x="3859641" y="2472667"/>
            <a:ext cx="1360179" cy="661846"/>
          </a:xfrm>
          <a:prstGeom prst="roundRect">
            <a:avLst>
              <a:gd name="adj" fmla="val 15091"/>
            </a:avLst>
          </a:prstGeom>
          <a:solidFill>
            <a:srgbClr val="20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ru-RU" sz="1200" b="1" dirty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Овердрафт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6841C489-8BE8-D6CE-A717-838E8DB72881}"/>
              </a:ext>
            </a:extLst>
          </p:cNvPr>
          <p:cNvSpPr/>
          <p:nvPr/>
        </p:nvSpPr>
        <p:spPr>
          <a:xfrm>
            <a:off x="5332901" y="2472667"/>
            <a:ext cx="1360179" cy="661846"/>
          </a:xfrm>
          <a:prstGeom prst="roundRect">
            <a:avLst>
              <a:gd name="adj" fmla="val 15091"/>
            </a:avLst>
          </a:prstGeom>
          <a:solidFill>
            <a:srgbClr val="20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ru-RU" sz="1200" b="1" dirty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Кредитная бизнес-карта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F0A9C33-6797-382B-36A5-A7584685851A}"/>
              </a:ext>
            </a:extLst>
          </p:cNvPr>
          <p:cNvSpPr/>
          <p:nvPr/>
        </p:nvSpPr>
        <p:spPr>
          <a:xfrm>
            <a:off x="6806162" y="2472667"/>
            <a:ext cx="1360179" cy="661846"/>
          </a:xfrm>
          <a:prstGeom prst="roundRect">
            <a:avLst>
              <a:gd name="adj" fmla="val 15091"/>
            </a:avLst>
          </a:prstGeom>
          <a:solidFill>
            <a:srgbClr val="20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ru-RU" sz="1200" b="1" dirty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Гарантия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B7AA7C53-061D-FD29-0EE6-BFEA1EF31906}"/>
              </a:ext>
            </a:extLst>
          </p:cNvPr>
          <p:cNvSpPr/>
          <p:nvPr/>
        </p:nvSpPr>
        <p:spPr>
          <a:xfrm>
            <a:off x="9333334" y="2472667"/>
            <a:ext cx="1639519" cy="661846"/>
          </a:xfrm>
          <a:prstGeom prst="roundRect">
            <a:avLst>
              <a:gd name="adj" fmla="val 15091"/>
            </a:avLst>
          </a:prstGeom>
          <a:gradFill>
            <a:gsLst>
              <a:gs pos="100000">
                <a:srgbClr val="107E8C"/>
              </a:gs>
              <a:gs pos="0">
                <a:srgbClr val="34C2A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ru-RU" sz="1200" b="1" dirty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Стартовый </a:t>
            </a:r>
            <a:r>
              <a:rPr lang="ru-RU" sz="1200" b="1" dirty="0" smtClean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кредит</a:t>
            </a:r>
          </a:p>
          <a:p>
            <a:pPr algn="ctr" defTabSz="914309"/>
            <a:r>
              <a:rPr lang="ru-RU" sz="1200" b="1" dirty="0" smtClean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(</a:t>
            </a:r>
            <a:r>
              <a:rPr lang="en-US" sz="1200" b="1" dirty="0" smtClean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Welcome)</a:t>
            </a:r>
            <a:endParaRPr lang="ru-RU" sz="1200" b="1" dirty="0">
              <a:solidFill>
                <a:schemeClr val="bg1"/>
              </a:solidFill>
              <a:latin typeface="SB Sans Display Semibold" panose="020B0503040504020204" pitchFamily="34" charset="0"/>
              <a:cs typeface="SB Sans Display Semibold" panose="020B0503040504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6FF7D2C7-5C33-7E0C-D4BC-1D4929BF0A6C}"/>
              </a:ext>
            </a:extLst>
          </p:cNvPr>
          <p:cNvSpPr/>
          <p:nvPr/>
        </p:nvSpPr>
        <p:spPr>
          <a:xfrm>
            <a:off x="9358729" y="3336267"/>
            <a:ext cx="1614124" cy="661846"/>
          </a:xfrm>
          <a:prstGeom prst="roundRect">
            <a:avLst>
              <a:gd name="adj" fmla="val 15091"/>
            </a:avLst>
          </a:prstGeom>
          <a:gradFill>
            <a:gsLst>
              <a:gs pos="100000">
                <a:srgbClr val="107E8C"/>
              </a:gs>
              <a:gs pos="0">
                <a:srgbClr val="34C2A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ru-RU" sz="1200" b="1" dirty="0" smtClean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Оплата в кредит</a:t>
            </a:r>
            <a:endParaRPr lang="ru-RU" sz="1200" b="1" dirty="0">
              <a:solidFill>
                <a:schemeClr val="bg1"/>
              </a:solidFill>
              <a:latin typeface="SB Sans Display Semibold" panose="020B0503040504020204" pitchFamily="34" charset="0"/>
              <a:cs typeface="SB Sans Display Semibold" panose="020B0503040504020204" pitchFamily="34" charset="0"/>
            </a:endParaRPr>
          </a:p>
          <a:p>
            <a:pPr algn="ctr" defTabSz="914309"/>
            <a:r>
              <a:rPr lang="ru-RU" sz="1200" b="1" dirty="0" smtClean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(на сайте партнёра Банка)</a:t>
            </a: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CCB2D6CA-7581-B7BA-701D-21F1340598D9}"/>
              </a:ext>
            </a:extLst>
          </p:cNvPr>
          <p:cNvSpPr/>
          <p:nvPr/>
        </p:nvSpPr>
        <p:spPr>
          <a:xfrm>
            <a:off x="913121" y="3336267"/>
            <a:ext cx="1360179" cy="661846"/>
          </a:xfrm>
          <a:prstGeom prst="roundRect">
            <a:avLst>
              <a:gd name="adj" fmla="val 15091"/>
            </a:avLst>
          </a:prstGeom>
          <a:solidFill>
            <a:srgbClr val="556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 любые оборотные цели</a:t>
            </a: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430ECFDC-F5B6-8CE1-6B56-D065C4A314C1}"/>
              </a:ext>
            </a:extLst>
          </p:cNvPr>
          <p:cNvSpPr/>
          <p:nvPr/>
        </p:nvSpPr>
        <p:spPr>
          <a:xfrm>
            <a:off x="913121" y="4221034"/>
            <a:ext cx="1360179" cy="661846"/>
          </a:xfrm>
          <a:prstGeom prst="roundRect">
            <a:avLst>
              <a:gd name="adj" fmla="val 15091"/>
            </a:avLst>
          </a:prstGeom>
          <a:solidFill>
            <a:srgbClr val="556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 финансирование контрактов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553E8373-82FD-04AD-7E66-952ECC7FEEA2}"/>
              </a:ext>
            </a:extLst>
          </p:cNvPr>
          <p:cNvSpPr/>
          <p:nvPr/>
        </p:nvSpPr>
        <p:spPr>
          <a:xfrm>
            <a:off x="913121" y="5105801"/>
            <a:ext cx="1360179" cy="661846"/>
          </a:xfrm>
          <a:prstGeom prst="roundRect">
            <a:avLst>
              <a:gd name="adj" fmla="val 15091"/>
            </a:avLst>
          </a:prstGeom>
          <a:solidFill>
            <a:srgbClr val="556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ru-RU" sz="10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В рамках госпрограмм</a:t>
            </a: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02EE5D58-5C54-D176-5088-EBC53E2317CE}"/>
              </a:ext>
            </a:extLst>
          </p:cNvPr>
          <p:cNvSpPr/>
          <p:nvPr/>
        </p:nvSpPr>
        <p:spPr>
          <a:xfrm>
            <a:off x="913121" y="5990567"/>
            <a:ext cx="1360179" cy="661846"/>
          </a:xfrm>
          <a:prstGeom prst="roundRect">
            <a:avLst>
              <a:gd name="adj" fmla="val 15091"/>
            </a:avLst>
          </a:prstGeom>
          <a:solidFill>
            <a:srgbClr val="556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309"/>
            <a:r>
              <a:rPr lang="ru-RU" sz="10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 цели рефинансирования</a:t>
            </a: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CA1DFF48-6721-7B60-5A01-C969E91EF4A1}"/>
              </a:ext>
            </a:extLst>
          </p:cNvPr>
          <p:cNvSpPr/>
          <p:nvPr/>
        </p:nvSpPr>
        <p:spPr>
          <a:xfrm>
            <a:off x="2380844" y="3336267"/>
            <a:ext cx="1360179" cy="661846"/>
          </a:xfrm>
          <a:prstGeom prst="roundRect">
            <a:avLst>
              <a:gd name="adj" fmla="val 15091"/>
            </a:avLst>
          </a:prstGeom>
          <a:solidFill>
            <a:srgbClr val="556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На любые инвестиционные цели</a:t>
            </a: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49EA5E98-06BF-C6D1-B4D3-6C4E2BD54F2A}"/>
              </a:ext>
            </a:extLst>
          </p:cNvPr>
          <p:cNvSpPr/>
          <p:nvPr/>
        </p:nvSpPr>
        <p:spPr>
          <a:xfrm>
            <a:off x="2380844" y="4221034"/>
            <a:ext cx="1360179" cy="661846"/>
          </a:xfrm>
          <a:prstGeom prst="roundRect">
            <a:avLst>
              <a:gd name="adj" fmla="val 15091"/>
            </a:avLst>
          </a:prstGeom>
          <a:solidFill>
            <a:srgbClr val="556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ru-RU" sz="1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На цели рефинансирования</a:t>
            </a: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7724C5AB-A65B-6170-3BA9-194D5BDFCC53}"/>
              </a:ext>
            </a:extLst>
          </p:cNvPr>
          <p:cNvSpPr/>
          <p:nvPr/>
        </p:nvSpPr>
        <p:spPr>
          <a:xfrm>
            <a:off x="2380844" y="5105801"/>
            <a:ext cx="1360179" cy="661846"/>
          </a:xfrm>
          <a:prstGeom prst="roundRect">
            <a:avLst>
              <a:gd name="adj" fmla="val 15091"/>
            </a:avLst>
          </a:prstGeom>
          <a:solidFill>
            <a:srgbClr val="556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В рамках госпрограмм</a:t>
            </a:r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56CCD54E-5391-02E9-37D7-BC3A12A69B88}"/>
              </a:ext>
            </a:extLst>
          </p:cNvPr>
          <p:cNvSpPr/>
          <p:nvPr/>
        </p:nvSpPr>
        <p:spPr>
          <a:xfrm>
            <a:off x="2380844" y="5990567"/>
            <a:ext cx="1360179" cy="661846"/>
          </a:xfrm>
          <a:prstGeom prst="roundRect">
            <a:avLst>
              <a:gd name="adj" fmla="val 15091"/>
            </a:avLst>
          </a:prstGeom>
          <a:solidFill>
            <a:srgbClr val="556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ru-RU" sz="1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Проектное финансирование</a:t>
            </a: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FD001094-E745-691F-071C-3C976A0D9684}"/>
              </a:ext>
            </a:extLst>
          </p:cNvPr>
          <p:cNvSpPr/>
          <p:nvPr/>
        </p:nvSpPr>
        <p:spPr>
          <a:xfrm>
            <a:off x="6811746" y="3336267"/>
            <a:ext cx="1360179" cy="661846"/>
          </a:xfrm>
          <a:prstGeom prst="roundRect">
            <a:avLst>
              <a:gd name="adj" fmla="val 15091"/>
            </a:avLst>
          </a:prstGeom>
          <a:solidFill>
            <a:srgbClr val="556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ru-RU" sz="1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Тендерная</a:t>
            </a: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DE409530-B1AA-4B68-7606-2A1062CD0171}"/>
              </a:ext>
            </a:extLst>
          </p:cNvPr>
          <p:cNvSpPr/>
          <p:nvPr/>
        </p:nvSpPr>
        <p:spPr>
          <a:xfrm>
            <a:off x="6811746" y="4221034"/>
            <a:ext cx="1360179" cy="661846"/>
          </a:xfrm>
          <a:prstGeom prst="roundRect">
            <a:avLst>
              <a:gd name="adj" fmla="val 15091"/>
            </a:avLst>
          </a:prstGeom>
          <a:solidFill>
            <a:srgbClr val="556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ru-RU" sz="1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Исполнения обязательств по контракту</a:t>
            </a: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BB4C9406-61B0-83AC-524A-D70ED0D72BC5}"/>
              </a:ext>
            </a:extLst>
          </p:cNvPr>
          <p:cNvSpPr/>
          <p:nvPr/>
        </p:nvSpPr>
        <p:spPr>
          <a:xfrm>
            <a:off x="6811746" y="5105801"/>
            <a:ext cx="1360179" cy="661846"/>
          </a:xfrm>
          <a:prstGeom prst="roundRect">
            <a:avLst>
              <a:gd name="adj" fmla="val 15091"/>
            </a:avLst>
          </a:prstGeom>
          <a:solidFill>
            <a:srgbClr val="556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ru-RU" sz="1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Финансовая</a:t>
            </a: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EB89D6D4-795A-88D1-43A7-137D6A77E8A1}"/>
              </a:ext>
            </a:extLst>
          </p:cNvPr>
          <p:cNvSpPr/>
          <p:nvPr/>
        </p:nvSpPr>
        <p:spPr>
          <a:xfrm>
            <a:off x="6811746" y="5990567"/>
            <a:ext cx="1360179" cy="661846"/>
          </a:xfrm>
          <a:prstGeom prst="roundRect">
            <a:avLst>
              <a:gd name="adj" fmla="val 15091"/>
            </a:avLst>
          </a:prstGeom>
          <a:solidFill>
            <a:srgbClr val="556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 rtl="0"/>
            <a:r>
              <a:rPr lang="ru-RU" sz="1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Налоговая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C4675CB-9D14-BD77-28F5-FC179D3B9D2E}"/>
              </a:ext>
            </a:extLst>
          </p:cNvPr>
          <p:cNvSpPr txBox="1"/>
          <p:nvPr/>
        </p:nvSpPr>
        <p:spPr>
          <a:xfrm>
            <a:off x="3460645" y="1438965"/>
            <a:ext cx="505999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latin typeface="SB Sans Display Light" panose="020B0303040504020204" pitchFamily="34" charset="0"/>
                <a:cs typeface="SB Sans Display Light" panose="020B0303040504020204" pitchFamily="34" charset="0"/>
                <a:sym typeface="SB Sans Display"/>
              </a:rPr>
              <a:t>Классика</a:t>
            </a:r>
            <a:endParaRPr lang="ru-RU" sz="3200" dirty="0">
              <a:gradFill>
                <a:gsLst>
                  <a:gs pos="0">
                    <a:srgbClr val="107E8C"/>
                  </a:gs>
                  <a:gs pos="99000">
                    <a:srgbClr val="FFDE63"/>
                  </a:gs>
                  <a:gs pos="51000">
                    <a:srgbClr val="34C2A7"/>
                  </a:gs>
                </a:gsLst>
                <a:lin ang="3000000" scaled="0"/>
              </a:gradFill>
              <a:latin typeface="SB Sans Display Light" panose="020B0303040504020204" pitchFamily="34" charset="0"/>
              <a:cs typeface="SB Sans Display Light" panose="020B0303040504020204" pitchFamily="34" charset="0"/>
              <a:sym typeface="SB Sans Display Ligh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6518B35-6C0C-EA2D-D1D4-9DE793738BCB}"/>
              </a:ext>
            </a:extLst>
          </p:cNvPr>
          <p:cNvSpPr txBox="1"/>
          <p:nvPr/>
        </p:nvSpPr>
        <p:spPr>
          <a:xfrm>
            <a:off x="8897703" y="1464719"/>
            <a:ext cx="3140786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 smtClean="0">
                <a:sym typeface="SB Sans Display"/>
              </a:rPr>
              <a:t>«Молодые»</a:t>
            </a:r>
            <a:endParaRPr lang="ru-RU" dirty="0">
              <a:sym typeface="SB Sans Display Light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6FF7D2C7-5C33-7E0C-D4BC-1D4929BF0A6C}"/>
              </a:ext>
            </a:extLst>
          </p:cNvPr>
          <p:cNvSpPr/>
          <p:nvPr/>
        </p:nvSpPr>
        <p:spPr>
          <a:xfrm>
            <a:off x="9358729" y="4221034"/>
            <a:ext cx="1614124" cy="661846"/>
          </a:xfrm>
          <a:prstGeom prst="roundRect">
            <a:avLst>
              <a:gd name="adj" fmla="val 15091"/>
            </a:avLst>
          </a:prstGeom>
          <a:gradFill>
            <a:gsLst>
              <a:gs pos="100000">
                <a:srgbClr val="107E8C"/>
              </a:gs>
              <a:gs pos="0">
                <a:srgbClr val="34C2A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ru-RU" sz="1200" b="1" dirty="0" smtClean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Кредит для развития бизнеса на </a:t>
            </a:r>
            <a:r>
              <a:rPr lang="ru-RU" sz="1200" b="1" dirty="0" err="1" smtClean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маркетплейсе</a:t>
            </a:r>
            <a:endParaRPr lang="ru-RU" sz="1200" b="1" dirty="0">
              <a:solidFill>
                <a:schemeClr val="bg1"/>
              </a:solidFill>
              <a:latin typeface="SB Sans Display Semibold" panose="020B0503040504020204" pitchFamily="34" charset="0"/>
              <a:cs typeface="SB Sans Display Semibold" panose="020B0503040504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6FF7D2C7-5C33-7E0C-D4BC-1D4929BF0A6C}"/>
              </a:ext>
            </a:extLst>
          </p:cNvPr>
          <p:cNvSpPr/>
          <p:nvPr/>
        </p:nvSpPr>
        <p:spPr>
          <a:xfrm>
            <a:off x="9358729" y="5105801"/>
            <a:ext cx="1614124" cy="661846"/>
          </a:xfrm>
          <a:prstGeom prst="roundRect">
            <a:avLst>
              <a:gd name="adj" fmla="val 15091"/>
            </a:avLst>
          </a:prstGeom>
          <a:gradFill>
            <a:gsLst>
              <a:gs pos="100000">
                <a:srgbClr val="107E8C"/>
              </a:gs>
              <a:gs pos="0">
                <a:srgbClr val="34C2A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ru-RU" sz="1200" b="1" dirty="0" smtClean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Непокрытый аккредитив</a:t>
            </a:r>
            <a:endParaRPr lang="ru-RU" sz="1200" b="1" dirty="0">
              <a:solidFill>
                <a:schemeClr val="bg1"/>
              </a:solidFill>
              <a:latin typeface="SB Sans Display Semibold" panose="020B0503040504020204" pitchFamily="34" charset="0"/>
              <a:cs typeface="SB Sans Display Semibold" panose="020B0503040504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6FF7D2C7-5C33-7E0C-D4BC-1D4929BF0A6C}"/>
              </a:ext>
            </a:extLst>
          </p:cNvPr>
          <p:cNvSpPr/>
          <p:nvPr/>
        </p:nvSpPr>
        <p:spPr>
          <a:xfrm>
            <a:off x="9358729" y="5929228"/>
            <a:ext cx="1614124" cy="661846"/>
          </a:xfrm>
          <a:prstGeom prst="roundRect">
            <a:avLst>
              <a:gd name="adj" fmla="val 15091"/>
            </a:avLst>
          </a:prstGeom>
          <a:gradFill>
            <a:gsLst>
              <a:gs pos="100000">
                <a:srgbClr val="107E8C"/>
              </a:gs>
              <a:gs pos="0">
                <a:srgbClr val="34C2A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ru-RU" sz="1200" b="1" dirty="0" smtClean="0">
                <a:solidFill>
                  <a:schemeClr val="bg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Факторинг</a:t>
            </a:r>
            <a:endParaRPr lang="ru-RU" sz="1200" b="1" dirty="0">
              <a:solidFill>
                <a:schemeClr val="bg1"/>
              </a:solidFill>
              <a:latin typeface="SB Sans Display Semibold" panose="020B0503040504020204" pitchFamily="34" charset="0"/>
              <a:cs typeface="SB Sans Display Semibold" panose="020B050304050402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4" r="32774"/>
          <a:stretch/>
        </p:blipFill>
        <p:spPr>
          <a:xfrm rot="6386671">
            <a:off x="8688935" y="1164006"/>
            <a:ext cx="7158922" cy="43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06E24A-7A9B-8AD7-500F-A79CF7E89D03}"/>
              </a:ext>
            </a:extLst>
          </p:cNvPr>
          <p:cNvSpPr txBox="1"/>
          <p:nvPr/>
        </p:nvSpPr>
        <p:spPr>
          <a:xfrm>
            <a:off x="885597" y="90345"/>
            <a:ext cx="11084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noProof="0" dirty="0" smtClean="0">
                <a:solidFill>
                  <a:srgbClr val="2D4655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Возможности</a:t>
            </a:r>
            <a:r>
              <a:rPr lang="ru-RU" sz="3200" b="1" dirty="0" smtClean="0">
                <a:solidFill>
                  <a:srgbClr val="2D4655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 кредитных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2D4655"/>
                </a:solidFill>
                <a:effectLst/>
                <a:uLnTx/>
                <a:uFillTx/>
                <a:latin typeface="SB Sans Display Semibold" panose="020B0503040504020204" pitchFamily="34" charset="0"/>
                <a:ea typeface="+mn-ea"/>
                <a:cs typeface="SB Sans Display Semibold" panose="020B0503040504020204" pitchFamily="34" charset="0"/>
              </a:rPr>
              <a:t>продуктов </a:t>
            </a:r>
            <a:r>
              <a:rPr kumimoji="0" lang="ru-RU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2D4655"/>
                </a:solidFill>
                <a:effectLst/>
                <a:uLnTx/>
                <a:uFillTx/>
                <a:latin typeface="SB Sans Display Semibold" panose="020B0503040504020204" pitchFamily="34" charset="0"/>
                <a:ea typeface="+mn-ea"/>
                <a:cs typeface="SB Sans Display Semibold" panose="020B0503040504020204" pitchFamily="34" charset="0"/>
              </a:rPr>
              <a:t>Сбера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2D4655"/>
              </a:solidFill>
              <a:effectLst/>
              <a:uLnTx/>
              <a:uFillTx/>
              <a:latin typeface="SB Sans Display Semibold" panose="020B0503040504020204" pitchFamily="34" charset="0"/>
              <a:ea typeface="+mn-ea"/>
              <a:cs typeface="SB Sans Display Semibold" panose="020B050304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3AF9C7-FA6A-880B-6E53-D48ACE53CC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204" y="2768974"/>
            <a:ext cx="895854" cy="8958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3AF9C7-FA6A-880B-6E53-D48ACE53CC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378" y="3439524"/>
            <a:ext cx="895854" cy="8958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3AF9C7-FA6A-880B-6E53-D48ACE53CC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378" y="4128838"/>
            <a:ext cx="895854" cy="8958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3AF9C7-FA6A-880B-6E53-D48ACE53CC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376" y="4900239"/>
            <a:ext cx="895854" cy="8958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3AF9C7-FA6A-880B-6E53-D48ACE53CC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379" y="5664801"/>
            <a:ext cx="895854" cy="895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06DB17-8F38-DD65-4982-E3782A8CE15F}"/>
              </a:ext>
            </a:extLst>
          </p:cNvPr>
          <p:cNvSpPr txBox="1"/>
          <p:nvPr/>
        </p:nvSpPr>
        <p:spPr>
          <a:xfrm>
            <a:off x="2749937" y="2985164"/>
            <a:ext cx="852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34C2A7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ru-RU" b="0" dirty="0" smtClean="0"/>
              <a:t>до </a:t>
            </a:r>
            <a:r>
              <a:rPr lang="ru-RU" b="0" dirty="0"/>
              <a:t>50 млн без документов и </a:t>
            </a:r>
            <a:r>
              <a:rPr lang="ru-RU" b="0" dirty="0" smtClean="0"/>
              <a:t>залога – </a:t>
            </a:r>
            <a:r>
              <a:rPr lang="ru-RU" dirty="0" smtClean="0"/>
              <a:t>Инвест </a:t>
            </a:r>
            <a:r>
              <a:rPr lang="ru-RU" dirty="0"/>
              <a:t>и </a:t>
            </a:r>
            <a:r>
              <a:rPr lang="ru-RU" dirty="0" smtClean="0"/>
              <a:t>оборот</a:t>
            </a:r>
            <a:endParaRPr lang="en-US" b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06DB17-8F38-DD65-4982-E3782A8CE15F}"/>
              </a:ext>
            </a:extLst>
          </p:cNvPr>
          <p:cNvSpPr txBox="1"/>
          <p:nvPr/>
        </p:nvSpPr>
        <p:spPr>
          <a:xfrm>
            <a:off x="2749937" y="3651653"/>
            <a:ext cx="852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34C2A7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ru-RU" b="0" dirty="0"/>
              <a:t>б</a:t>
            </a:r>
            <a:r>
              <a:rPr lang="ru-RU" b="0" dirty="0" smtClean="0"/>
              <a:t>ез </a:t>
            </a:r>
            <a:r>
              <a:rPr lang="ru-RU" b="0" dirty="0"/>
              <a:t>подтверждения </a:t>
            </a:r>
            <a:r>
              <a:rPr lang="ru-RU" b="0" dirty="0" smtClean="0"/>
              <a:t>трат на любые бизнес-цели – </a:t>
            </a:r>
            <a:r>
              <a:rPr lang="ru-RU" dirty="0" smtClean="0"/>
              <a:t>Кредит </a:t>
            </a:r>
            <a:r>
              <a:rPr lang="ru-RU" dirty="0"/>
              <a:t>до 5 млн</a:t>
            </a:r>
            <a:endParaRPr lang="en-US" b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06DB17-8F38-DD65-4982-E3782A8CE15F}"/>
              </a:ext>
            </a:extLst>
          </p:cNvPr>
          <p:cNvSpPr txBox="1"/>
          <p:nvPr/>
        </p:nvSpPr>
        <p:spPr>
          <a:xfrm>
            <a:off x="2724587" y="4319497"/>
            <a:ext cx="852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34C2A7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ru-RU" b="0" dirty="0" smtClean="0"/>
              <a:t>при </a:t>
            </a:r>
            <a:r>
              <a:rPr lang="ru-RU" b="0" dirty="0"/>
              <a:t>сроке ведения бизнеса от 0 </a:t>
            </a:r>
            <a:r>
              <a:rPr lang="ru-RU" b="0" dirty="0" smtClean="0"/>
              <a:t>месяцев – </a:t>
            </a:r>
            <a:r>
              <a:rPr lang="ru-RU" dirty="0"/>
              <a:t>Кредит «</a:t>
            </a:r>
            <a:r>
              <a:rPr lang="en-US" dirty="0"/>
              <a:t>Welcome</a:t>
            </a:r>
            <a:r>
              <a:rPr lang="ru-RU" dirty="0" smtClean="0"/>
              <a:t>»</a:t>
            </a:r>
            <a:endParaRPr lang="en-US" b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06DB17-8F38-DD65-4982-E3782A8CE15F}"/>
              </a:ext>
            </a:extLst>
          </p:cNvPr>
          <p:cNvSpPr txBox="1"/>
          <p:nvPr/>
        </p:nvSpPr>
        <p:spPr>
          <a:xfrm>
            <a:off x="2702051" y="5079763"/>
            <a:ext cx="10290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34C2A7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ru-RU" b="0" dirty="0"/>
              <a:t>к</a:t>
            </a:r>
            <a:r>
              <a:rPr lang="ru-RU" b="0" dirty="0" smtClean="0"/>
              <a:t>редит на приобретение объектов недвижимости –</a:t>
            </a:r>
            <a:r>
              <a:rPr lang="ru-RU" dirty="0" smtClean="0"/>
              <a:t> на </a:t>
            </a:r>
            <a:r>
              <a:rPr lang="ru-RU" dirty="0"/>
              <a:t>срок до 25 </a:t>
            </a:r>
            <a:r>
              <a:rPr lang="ru-RU" dirty="0" smtClean="0"/>
              <a:t>лет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06DB17-8F38-DD65-4982-E3782A8CE15F}"/>
              </a:ext>
            </a:extLst>
          </p:cNvPr>
          <p:cNvSpPr txBox="1"/>
          <p:nvPr/>
        </p:nvSpPr>
        <p:spPr>
          <a:xfrm>
            <a:off x="2724587" y="5789195"/>
            <a:ext cx="852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34C2A7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б</a:t>
            </a:r>
            <a:r>
              <a:rPr lang="ru-RU" dirty="0" smtClean="0">
                <a:solidFill>
                  <a:srgbClr val="34C2A7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анковская</a:t>
            </a:r>
            <a:r>
              <a:rPr lang="ru-RU" sz="2400" noProof="0" dirty="0" smtClean="0"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latin typeface="SB Sans Display" panose="020B0503040504020204" pitchFamily="34" charset="0"/>
                <a:cs typeface="SB Sans Display" panose="020B0503040504020204" pitchFamily="34" charset="0"/>
              </a:rPr>
              <a:t> </a:t>
            </a:r>
            <a:r>
              <a:rPr lang="ru-RU" dirty="0">
                <a:solidFill>
                  <a:srgbClr val="34C2A7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гарантия – </a:t>
            </a:r>
            <a:r>
              <a:rPr lang="ru-RU" b="1" dirty="0">
                <a:solidFill>
                  <a:srgbClr val="34C2A7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до 100 млн без залога</a:t>
            </a:r>
            <a:endParaRPr lang="en-US" b="1" dirty="0">
              <a:solidFill>
                <a:srgbClr val="34C2A7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B496A4-01BF-F1DD-C34E-42C55BDF99B7}"/>
              </a:ext>
            </a:extLst>
          </p:cNvPr>
          <p:cNvSpPr txBox="1"/>
          <p:nvPr/>
        </p:nvSpPr>
        <p:spPr>
          <a:xfrm>
            <a:off x="176995" y="756565"/>
            <a:ext cx="909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Всё – для клиента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107E8C"/>
                    </a:gs>
                    <a:gs pos="99000">
                      <a:srgbClr val="FFDE63"/>
                    </a:gs>
                    <a:gs pos="51000">
                      <a:srgbClr val="34C2A7"/>
                    </a:gs>
                  </a:gsLst>
                  <a:lin ang="3000000" scaled="0"/>
                </a:gradFill>
                <a:effectLst/>
                <a:uLnTx/>
                <a:uFillTx/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07E8C"/>
                  </a:gs>
                  <a:gs pos="99000">
                    <a:srgbClr val="FFDE63"/>
                  </a:gs>
                  <a:gs pos="51000">
                    <a:srgbClr val="34C2A7"/>
                  </a:gs>
                </a:gsLst>
                <a:lin ang="3000000" scaled="0"/>
              </a:gradFill>
              <a:effectLst/>
              <a:uLnTx/>
              <a:uFillTx/>
              <a:latin typeface="SB Sans Display Light" panose="020B0303040504020204" pitchFamily="34" charset="0"/>
              <a:ea typeface="+mn-ea"/>
              <a:cs typeface="SB Sans Display Light" panose="020B030304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06DB17-8F38-DD65-4982-E3782A8CE15F}"/>
              </a:ext>
            </a:extLst>
          </p:cNvPr>
          <p:cNvSpPr txBox="1"/>
          <p:nvPr/>
        </p:nvSpPr>
        <p:spPr>
          <a:xfrm>
            <a:off x="2702051" y="1796124"/>
            <a:ext cx="852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34C2A7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ru-RU" b="0" dirty="0" smtClean="0"/>
              <a:t>От 100 тыс. до 400 </a:t>
            </a:r>
            <a:r>
              <a:rPr lang="ru-RU" b="0" dirty="0" err="1" smtClean="0"/>
              <a:t>млн.р</a:t>
            </a:r>
            <a:r>
              <a:rPr lang="ru-RU" b="0" dirty="0" err="1" smtClean="0"/>
              <a:t>уб</a:t>
            </a:r>
            <a:r>
              <a:rPr lang="ru-RU" b="0" dirty="0" smtClean="0"/>
              <a:t>-</a:t>
            </a:r>
            <a:r>
              <a:rPr lang="ru-RU" b="0" dirty="0"/>
              <a:t>– </a:t>
            </a:r>
            <a:r>
              <a:rPr lang="ru-RU" dirty="0"/>
              <a:t>Инвест и оборот</a:t>
            </a:r>
            <a:endParaRPr lang="en-US" b="0" dirty="0"/>
          </a:p>
          <a:p>
            <a:endParaRPr lang="en-US" b="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53AF9C7-FA6A-880B-6E53-D48ACE53CC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030" y="1595975"/>
            <a:ext cx="895854" cy="8958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3AF9C7-FA6A-880B-6E53-D48ACE53CC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030" y="2153793"/>
            <a:ext cx="895854" cy="8958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306DB17-8F38-DD65-4982-E3782A8CE15F}"/>
              </a:ext>
            </a:extLst>
          </p:cNvPr>
          <p:cNvSpPr txBox="1"/>
          <p:nvPr/>
        </p:nvSpPr>
        <p:spPr>
          <a:xfrm>
            <a:off x="2724587" y="2364689"/>
            <a:ext cx="852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34C2A7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ru-RU" b="0" dirty="0" smtClean="0"/>
              <a:t>От 1 мес. до 36 мес. на </a:t>
            </a:r>
            <a:r>
              <a:rPr lang="ru-RU" dirty="0" smtClean="0"/>
              <a:t>оборот</a:t>
            </a:r>
            <a:r>
              <a:rPr lang="ru-RU" b="0" dirty="0" smtClean="0"/>
              <a:t>,  от 1 мес. до 300 мес. на </a:t>
            </a:r>
            <a:r>
              <a:rPr lang="ru-RU" dirty="0" err="1" smtClean="0"/>
              <a:t>инвест</a:t>
            </a:r>
            <a:endParaRPr lang="en-US" b="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4" r="32774"/>
          <a:stretch/>
        </p:blipFill>
        <p:spPr>
          <a:xfrm rot="6386671">
            <a:off x="8438720" y="1182236"/>
            <a:ext cx="7158922" cy="43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4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6"/>
          <p:cNvSpPr/>
          <p:nvPr/>
        </p:nvSpPr>
        <p:spPr>
          <a:xfrm>
            <a:off x="360005" y="965399"/>
            <a:ext cx="11473197" cy="5228308"/>
          </a:xfrm>
          <a:prstGeom prst="rect">
            <a:avLst/>
          </a:prstGeom>
          <a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i="0" u="none" strike="noStrike" kern="1200" normalizeH="0" baseline="0" noProof="0" dirty="0">
              <a:ln w="0"/>
              <a:solidFill>
                <a:srgbClr val="0E565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33" name="object 7"/>
          <p:cNvSpPr txBox="1">
            <a:spLocks noGrp="1"/>
          </p:cNvSpPr>
          <p:nvPr>
            <p:ph type="title"/>
          </p:nvPr>
        </p:nvSpPr>
        <p:spPr>
          <a:xfrm>
            <a:off x="360005" y="169963"/>
            <a:ext cx="9935063" cy="8987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b="1" kern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Программа </a:t>
            </a:r>
            <a:r>
              <a:rPr lang="ru-RU" sz="3200" b="1" kern="12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льготного кредитования при поддержке Республики </a:t>
            </a:r>
            <a:r>
              <a:rPr lang="ru-RU" sz="3200" b="1" kern="1200" dirty="0" smtClean="0">
                <a:latin typeface="SB Sans Display" panose="020B0503040504020204" pitchFamily="34" charset="0"/>
                <a:cs typeface="SB Sans Display" panose="020B0503040504020204" pitchFamily="34" charset="0"/>
              </a:rPr>
              <a:t>Беларусь</a:t>
            </a:r>
            <a:endParaRPr sz="3200" b="1" kern="1200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34" name="Номер слайда 2">
            <a:extLst>
              <a:ext uri="{FF2B5EF4-FFF2-40B4-BE49-F238E27FC236}">
                <a16:creationId xmlns:a16="http://schemas.microsoft.com/office/drawing/2014/main" id="{39FD42E7-8BC7-6642-B2AF-5C50EF2399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35871" y="6197973"/>
            <a:ext cx="384175" cy="246062"/>
          </a:xfrm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689DE-D995-46CC-A879-BC040B1E1DA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E565C"/>
                </a:solidFill>
                <a:effectLst/>
                <a:uLnTx/>
                <a:uFillTx/>
                <a:latin typeface="SB Sans Display Light" pitchFamily="34" charset="0"/>
                <a:cs typeface="SB Sans Display Light" pitchFamily="34" charset="0"/>
                <a:sym typeface="SB Sans Display Light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E565C"/>
              </a:solidFill>
              <a:effectLst/>
              <a:uLnTx/>
              <a:uFillTx/>
              <a:latin typeface="SB Sans Display Light" pitchFamily="34" charset="0"/>
              <a:cs typeface="SB Sans Display Light" pitchFamily="34" charset="0"/>
              <a:sym typeface="SB Sans Display Light" pitchFamily="34" charset="0"/>
            </a:endParaRPr>
          </a:p>
        </p:txBody>
      </p:sp>
      <p:sp>
        <p:nvSpPr>
          <p:cNvPr id="42" name="object 9"/>
          <p:cNvSpPr txBox="1"/>
          <p:nvPr/>
        </p:nvSpPr>
        <p:spPr>
          <a:xfrm>
            <a:off x="527617" y="1895432"/>
            <a:ext cx="2361247" cy="285334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065" marR="5080" lvl="0" indent="0" algn="ctr" defTabSz="914400" rtl="0" eaLnBrk="1" fontAlgn="auto" latinLnBrk="0" hangingPunct="1">
              <a:lnSpc>
                <a:spcPts val="1700"/>
              </a:lnSpc>
              <a:spcBef>
                <a:spcPts val="4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20" normalizeH="0" baseline="0" noProof="0" dirty="0" smtClean="0">
                <a:ln>
                  <a:noFill/>
                </a:ln>
                <a:solidFill>
                  <a:srgbClr val="0E565C"/>
                </a:solidFill>
                <a:effectLst/>
                <a:uLnTx/>
                <a:uFillTx/>
                <a:ea typeface="+mn-ea"/>
                <a:cs typeface="Arial"/>
              </a:rPr>
              <a:t>Цель</a:t>
            </a:r>
            <a:endParaRPr kumimoji="0" sz="1700" b="1" i="0" u="none" strike="noStrike" kern="1200" cap="none" spc="0" normalizeH="0" baseline="0" noProof="0" dirty="0">
              <a:ln>
                <a:noFill/>
              </a:ln>
              <a:solidFill>
                <a:srgbClr val="0E565C"/>
              </a:solidFill>
              <a:effectLst/>
              <a:uLnTx/>
              <a:uFillTx/>
              <a:ea typeface="+mn-ea"/>
              <a:cs typeface="Arial"/>
            </a:endParaRPr>
          </a:p>
        </p:txBody>
      </p:sp>
      <p:sp>
        <p:nvSpPr>
          <p:cNvPr id="43" name="object 11"/>
          <p:cNvSpPr txBox="1"/>
          <p:nvPr/>
        </p:nvSpPr>
        <p:spPr>
          <a:xfrm>
            <a:off x="440375" y="2485711"/>
            <a:ext cx="2448489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3" marR="5080" algn="ctr">
              <a:spcBef>
                <a:spcPts val="100"/>
              </a:spcBef>
              <a:defRPr/>
            </a:pPr>
            <a:r>
              <a:rPr lang="ru-RU" sz="1400" spc="-15" dirty="0" smtClean="0">
                <a:solidFill>
                  <a:srgbClr val="0E565C"/>
                </a:solidFill>
                <a:cs typeface="Arial"/>
              </a:rPr>
              <a:t>Приобретение техники </a:t>
            </a:r>
            <a:r>
              <a:rPr lang="ru-RU" sz="1400" spc="-15" dirty="0">
                <a:solidFill>
                  <a:srgbClr val="0E565C"/>
                </a:solidFill>
                <a:cs typeface="Arial"/>
              </a:rPr>
              <a:t>белорусского производства </a:t>
            </a:r>
          </a:p>
          <a:p>
            <a:pPr marL="176213" marR="5080" lvl="0" indent="-165100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ru-RU" sz="1400" spc="-15" dirty="0">
              <a:solidFill>
                <a:srgbClr val="0E565C"/>
              </a:solidFill>
              <a:cs typeface="Arial"/>
            </a:endParaRPr>
          </a:p>
        </p:txBody>
      </p:sp>
      <p:sp>
        <p:nvSpPr>
          <p:cNvPr id="47" name="object 14"/>
          <p:cNvSpPr txBox="1"/>
          <p:nvPr/>
        </p:nvSpPr>
        <p:spPr>
          <a:xfrm>
            <a:off x="654893" y="5328185"/>
            <a:ext cx="4969332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>
              <a:spcBef>
                <a:spcPts val="100"/>
              </a:spcBef>
              <a:defRPr/>
            </a:pPr>
            <a:r>
              <a:rPr lang="ru-RU" sz="1400" spc="-15" dirty="0" smtClean="0">
                <a:solidFill>
                  <a:srgbClr val="0E565C"/>
                </a:solidFill>
                <a:cs typeface="Arial"/>
                <a:sym typeface="Open Sans Semibold"/>
              </a:rPr>
              <a:t>ЮЛ </a:t>
            </a:r>
            <a:r>
              <a:rPr lang="ru-RU" sz="1400" spc="-15" dirty="0">
                <a:solidFill>
                  <a:srgbClr val="0E565C"/>
                </a:solidFill>
                <a:cs typeface="Arial"/>
                <a:sym typeface="Open Sans Semibold"/>
              </a:rPr>
              <a:t>и ИП, являющиеся резидентами Российской Федерации, приобретающие товары, произведенные в Республике Беларусь</a:t>
            </a:r>
            <a:endParaRPr lang="ru-RU" sz="1400" spc="-15" dirty="0">
              <a:solidFill>
                <a:srgbClr val="0E565C"/>
              </a:solidFill>
              <a:cs typeface="Arial"/>
            </a:endParaRPr>
          </a:p>
        </p:txBody>
      </p:sp>
      <p:sp>
        <p:nvSpPr>
          <p:cNvPr id="50" name="object 17"/>
          <p:cNvSpPr txBox="1"/>
          <p:nvPr/>
        </p:nvSpPr>
        <p:spPr>
          <a:xfrm>
            <a:off x="6366600" y="5351298"/>
            <a:ext cx="501679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1400" spc="-15" dirty="0" smtClean="0">
                <a:solidFill>
                  <a:srgbClr val="0E565C"/>
                </a:solidFill>
                <a:cs typeface="Arial"/>
              </a:rPr>
              <a:t>До выдачи кредита оплата </a:t>
            </a:r>
            <a:r>
              <a:rPr lang="ru-RU" sz="1400" spc="-15" dirty="0">
                <a:solidFill>
                  <a:srgbClr val="0E565C"/>
                </a:solidFill>
                <a:cs typeface="Arial"/>
              </a:rPr>
              <a:t>собственными средствами в размере </a:t>
            </a:r>
            <a:r>
              <a:rPr lang="ru-RU" sz="1400" spc="-15" dirty="0" smtClean="0">
                <a:solidFill>
                  <a:srgbClr val="0E565C"/>
                </a:solidFill>
                <a:cs typeface="Arial"/>
              </a:rPr>
              <a:t>не менее 10%от </a:t>
            </a:r>
            <a:r>
              <a:rPr lang="ru-RU" sz="1400" spc="-15" dirty="0">
                <a:solidFill>
                  <a:srgbClr val="0E565C"/>
                </a:solidFill>
                <a:cs typeface="Arial"/>
              </a:rPr>
              <a:t>стоимости товара </a:t>
            </a:r>
          </a:p>
        </p:txBody>
      </p:sp>
      <p:sp>
        <p:nvSpPr>
          <p:cNvPr id="52" name="object 19"/>
          <p:cNvSpPr txBox="1"/>
          <p:nvPr/>
        </p:nvSpPr>
        <p:spPr>
          <a:xfrm>
            <a:off x="9388870" y="1952984"/>
            <a:ext cx="1848413" cy="274433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marR="5080" lvl="0" indent="171450" algn="ctr" defTabSz="914400" rtl="0" eaLnBrk="1" fontAlgn="auto" latinLnBrk="0" hangingPunct="1">
              <a:lnSpc>
                <a:spcPts val="1700"/>
              </a:lnSpc>
              <a:spcBef>
                <a:spcPts val="4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5" normalizeH="0" baseline="0" noProof="0" dirty="0" smtClean="0">
                <a:ln>
                  <a:noFill/>
                </a:ln>
                <a:solidFill>
                  <a:srgbClr val="0E565C"/>
                </a:solidFill>
                <a:effectLst/>
                <a:uLnTx/>
                <a:uFillTx/>
                <a:ea typeface="+mn-ea"/>
                <a:cs typeface="Arial"/>
              </a:rPr>
              <a:t>Срок кредита</a:t>
            </a:r>
            <a:endParaRPr kumimoji="0" sz="1700" b="1" i="0" u="none" strike="noStrike" kern="1200" cap="none" spc="0" normalizeH="0" baseline="0" noProof="0" dirty="0">
              <a:ln>
                <a:noFill/>
              </a:ln>
              <a:solidFill>
                <a:srgbClr val="0E565C"/>
              </a:solidFill>
              <a:effectLst/>
              <a:uLnTx/>
              <a:uFillTx/>
              <a:ea typeface="+mn-ea"/>
              <a:cs typeface="Arial"/>
            </a:endParaRPr>
          </a:p>
        </p:txBody>
      </p:sp>
      <p:sp>
        <p:nvSpPr>
          <p:cNvPr id="57" name="object 25"/>
          <p:cNvSpPr txBox="1"/>
          <p:nvPr/>
        </p:nvSpPr>
        <p:spPr>
          <a:xfrm>
            <a:off x="5910443" y="1855017"/>
            <a:ext cx="2411199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-55" normalizeH="0" baseline="0" noProof="0" dirty="0" smtClean="0">
                <a:ln>
                  <a:noFill/>
                </a:ln>
                <a:solidFill>
                  <a:srgbClr val="0E565C"/>
                </a:solidFill>
                <a:effectLst/>
                <a:uLnTx/>
                <a:uFillTx/>
                <a:latin typeface="SB Sans Display (Основной текст)"/>
                <a:cs typeface="Arial"/>
              </a:rPr>
              <a:t>Процентная ставка </a:t>
            </a:r>
            <a:endParaRPr kumimoji="0" sz="1700" b="1" i="0" u="none" strike="noStrike" kern="1200" cap="none" spc="0" normalizeH="0" baseline="0" noProof="0" dirty="0">
              <a:ln>
                <a:noFill/>
              </a:ln>
              <a:solidFill>
                <a:srgbClr val="0E565C"/>
              </a:solidFill>
              <a:effectLst/>
              <a:uLnTx/>
              <a:uFillTx/>
              <a:latin typeface="SB Sans Display (Основной текст)"/>
              <a:cs typeface="Arial"/>
            </a:endParaRPr>
          </a:p>
        </p:txBody>
      </p:sp>
      <p:sp>
        <p:nvSpPr>
          <p:cNvPr id="62" name="object 32"/>
          <p:cNvSpPr txBox="1"/>
          <p:nvPr/>
        </p:nvSpPr>
        <p:spPr>
          <a:xfrm>
            <a:off x="3380179" y="1916979"/>
            <a:ext cx="1763586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0E565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Размер</a:t>
            </a:r>
            <a:r>
              <a:rPr kumimoji="0" sz="1700" b="1" i="0" u="none" strike="noStrike" kern="1200" cap="none" spc="-170" normalizeH="0" baseline="0" noProof="0" dirty="0" smtClean="0">
                <a:ln>
                  <a:noFill/>
                </a:ln>
                <a:solidFill>
                  <a:srgbClr val="0E565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40" normalizeH="0" baseline="0" noProof="0" dirty="0">
                <a:ln>
                  <a:noFill/>
                </a:ln>
                <a:solidFill>
                  <a:srgbClr val="0E565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кредита</a:t>
            </a:r>
            <a:endParaRPr kumimoji="0" sz="1700" b="1" i="0" u="none" strike="noStrike" kern="1200" cap="none" spc="0" normalizeH="0" baseline="0" noProof="0" dirty="0">
              <a:ln>
                <a:noFill/>
              </a:ln>
              <a:solidFill>
                <a:srgbClr val="0E565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object 33"/>
          <p:cNvSpPr txBox="1"/>
          <p:nvPr/>
        </p:nvSpPr>
        <p:spPr>
          <a:xfrm>
            <a:off x="3380179" y="2498974"/>
            <a:ext cx="187522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algn="ctr">
              <a:spcBef>
                <a:spcPts val="100"/>
              </a:spcBef>
              <a:defRPr/>
            </a:pPr>
            <a:r>
              <a:rPr lang="ru-RU" sz="1400" spc="-15" dirty="0" smtClean="0">
                <a:solidFill>
                  <a:srgbClr val="0E565C"/>
                </a:solidFill>
                <a:cs typeface="Arial"/>
              </a:rPr>
              <a:t>До </a:t>
            </a:r>
            <a:r>
              <a:rPr lang="ru-RU" sz="1400" spc="-15" dirty="0">
                <a:solidFill>
                  <a:srgbClr val="0E565C"/>
                </a:solidFill>
                <a:cs typeface="Arial"/>
              </a:rPr>
              <a:t>90 % от стоимости техники</a:t>
            </a:r>
          </a:p>
        </p:txBody>
      </p:sp>
      <p:sp>
        <p:nvSpPr>
          <p:cNvPr id="64" name="object 71"/>
          <p:cNvSpPr txBox="1"/>
          <p:nvPr/>
        </p:nvSpPr>
        <p:spPr>
          <a:xfrm>
            <a:off x="9277891" y="2481144"/>
            <a:ext cx="237371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>
              <a:spcBef>
                <a:spcPts val="100"/>
              </a:spcBef>
              <a:defRPr/>
            </a:pPr>
            <a:r>
              <a:rPr lang="ru-RU" sz="1400" spc="-25" dirty="0" smtClean="0">
                <a:solidFill>
                  <a:srgbClr val="0E565C"/>
                </a:solidFill>
                <a:cs typeface="Sero Pro"/>
              </a:rPr>
              <a:t>До 5 лет</a:t>
            </a:r>
            <a:endParaRPr lang="ru-RU" sz="1400" spc="-25" dirty="0">
              <a:solidFill>
                <a:srgbClr val="0E565C"/>
              </a:solidFill>
              <a:cs typeface="Sero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24225" y="2409767"/>
            <a:ext cx="3010886" cy="16004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ru-RU" sz="1400" spc="-15" dirty="0" smtClean="0">
                <a:solidFill>
                  <a:srgbClr val="0E565C"/>
                </a:solidFill>
                <a:cs typeface="Arial"/>
              </a:rPr>
              <a:t>Фиксированная процентная ставка.</a:t>
            </a:r>
          </a:p>
          <a:p>
            <a:pPr algn="ctr"/>
            <a:endParaRPr lang="ru-RU" sz="1400" spc="-15" dirty="0" smtClean="0">
              <a:solidFill>
                <a:srgbClr val="0E565C"/>
              </a:solidFill>
              <a:cs typeface="Arial"/>
            </a:endParaRPr>
          </a:p>
          <a:p>
            <a:pPr algn="ctr"/>
            <a:r>
              <a:rPr lang="ru-RU" sz="1400" spc="-15" dirty="0" smtClean="0">
                <a:solidFill>
                  <a:srgbClr val="0E565C"/>
                </a:solidFill>
                <a:cs typeface="Arial"/>
              </a:rPr>
              <a:t>При этом Республика </a:t>
            </a:r>
            <a:r>
              <a:rPr lang="ru-RU" sz="1400" spc="-15" dirty="0">
                <a:solidFill>
                  <a:srgbClr val="0E565C"/>
                </a:solidFill>
                <a:cs typeface="Arial"/>
              </a:rPr>
              <a:t>Беларусь компенсирует 2/3 ключевой ставки ЦБ РФ в течение всего срока кредита</a:t>
            </a:r>
          </a:p>
        </p:txBody>
      </p:sp>
      <p:sp>
        <p:nvSpPr>
          <p:cNvPr id="46" name="object 13"/>
          <p:cNvSpPr txBox="1"/>
          <p:nvPr/>
        </p:nvSpPr>
        <p:spPr>
          <a:xfrm>
            <a:off x="444352" y="4959399"/>
            <a:ext cx="528701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00" b="1" spc="40" dirty="0" smtClean="0">
                <a:solidFill>
                  <a:srgbClr val="0E565C"/>
                </a:solidFill>
                <a:cs typeface="Arial"/>
              </a:rPr>
              <a:t>Требования к заемщику</a:t>
            </a:r>
            <a:r>
              <a:rPr kumimoji="0" lang="ru-RU" sz="17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0E565C"/>
                </a:solidFill>
                <a:effectLst/>
                <a:uLnTx/>
                <a:uFillTx/>
                <a:ea typeface="+mn-ea"/>
                <a:cs typeface="Arial"/>
              </a:rPr>
              <a:t> </a:t>
            </a:r>
            <a:endParaRPr kumimoji="0" sz="1700" b="1" i="0" u="none" strike="noStrike" kern="1200" cap="none" spc="0" normalizeH="0" baseline="0" noProof="0" dirty="0">
              <a:ln>
                <a:noFill/>
              </a:ln>
              <a:solidFill>
                <a:srgbClr val="0E565C"/>
              </a:solidFill>
              <a:effectLst/>
              <a:uLnTx/>
              <a:uFillTx/>
              <a:ea typeface="+mn-ea"/>
              <a:cs typeface="Arial"/>
            </a:endParaRPr>
          </a:p>
        </p:txBody>
      </p:sp>
      <p:sp>
        <p:nvSpPr>
          <p:cNvPr id="49" name="object 16"/>
          <p:cNvSpPr txBox="1"/>
          <p:nvPr/>
        </p:nvSpPr>
        <p:spPr>
          <a:xfrm>
            <a:off x="8525875" y="5005742"/>
            <a:ext cx="988476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565C"/>
                </a:solidFill>
                <a:effectLst/>
                <a:uLnTx/>
                <a:uFillTx/>
                <a:ea typeface="+mn-ea"/>
                <a:cs typeface="Arial"/>
              </a:rPr>
              <a:t>Условия</a:t>
            </a:r>
            <a:endParaRPr kumimoji="0" sz="1700" b="1" i="0" u="none" strike="noStrike" kern="1200" cap="none" spc="0" normalizeH="0" baseline="0" noProof="0" dirty="0">
              <a:ln>
                <a:noFill/>
              </a:ln>
              <a:solidFill>
                <a:srgbClr val="0E565C"/>
              </a:solidFill>
              <a:effectLst/>
              <a:uLnTx/>
              <a:uFillTx/>
              <a:ea typeface="+mn-ea"/>
              <a:cs typeface="Arial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4" r="32774"/>
          <a:stretch/>
        </p:blipFill>
        <p:spPr>
          <a:xfrm rot="6386671">
            <a:off x="9179531" y="1254399"/>
            <a:ext cx="7158922" cy="43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291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4F6B18-68A3-26F9-C467-3B14FB5A61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2" t="7609" r="5589" b="15448"/>
          <a:stretch/>
        </p:blipFill>
        <p:spPr>
          <a:xfrm>
            <a:off x="0" y="0"/>
            <a:ext cx="12192000" cy="67995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735" y="103610"/>
            <a:ext cx="2533174" cy="315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31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339159" y="4897738"/>
            <a:ext cx="3594779" cy="1405552"/>
          </a:xfrm>
          <a:prstGeom prst="roundRect">
            <a:avLst>
              <a:gd name="adj" fmla="val 1445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5574" y="895314"/>
            <a:ext cx="11917363" cy="3816000"/>
          </a:xfrm>
          <a:prstGeom prst="roundRect">
            <a:avLst>
              <a:gd name="adj" fmla="val 48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Основные виды лизинга на территории РФ</a:t>
            </a:r>
          </a:p>
        </p:txBody>
      </p:sp>
      <p:pic>
        <p:nvPicPr>
          <p:cNvPr id="13" name="object 9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72600" y="262033"/>
            <a:ext cx="2261218" cy="29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17089" y="678328"/>
            <a:ext cx="10271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000" b="1" dirty="0" err="1" smtClean="0">
                <a:solidFill>
                  <a:srgbClr val="186A82"/>
                </a:solidFill>
              </a:rPr>
              <a:t>Минпромторг</a:t>
            </a:r>
            <a:r>
              <a:rPr lang="ru-RU" sz="2000" b="1" dirty="0" smtClean="0">
                <a:solidFill>
                  <a:srgbClr val="186A82"/>
                </a:solidFill>
              </a:rPr>
              <a:t> </a:t>
            </a:r>
            <a:r>
              <a:rPr lang="ru-RU" sz="2000" b="1" dirty="0">
                <a:solidFill>
                  <a:srgbClr val="186A82"/>
                </a:solidFill>
              </a:rPr>
              <a:t>РФ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186A82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089" y="1096764"/>
            <a:ext cx="11378641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b="1" dirty="0">
                <a:cs typeface="Arial" panose="020B0604020202020204" pitchFamily="34" charset="0"/>
              </a:rPr>
              <a:t>Лизинг с государственной поддержкой </a:t>
            </a:r>
            <a:r>
              <a:rPr lang="ru-RU" sz="1600" dirty="0" smtClean="0">
                <a:cs typeface="Arial" panose="020B0604020202020204" pitchFamily="34" charset="0"/>
              </a:rPr>
              <a:t>– это возможность приобрести новую технику </a:t>
            </a:r>
            <a:r>
              <a:rPr lang="ru-RU" sz="1600" dirty="0">
                <a:cs typeface="Arial" panose="020B0604020202020204" pitchFamily="34" charset="0"/>
              </a:rPr>
              <a:t>с минимальными первоначальными </a:t>
            </a:r>
            <a:r>
              <a:rPr lang="ru-RU" sz="1600" dirty="0" smtClean="0">
                <a:cs typeface="Arial" panose="020B0604020202020204" pitchFamily="34" charset="0"/>
              </a:rPr>
              <a:t>вложениями.</a:t>
            </a:r>
          </a:p>
          <a:p>
            <a:pPr>
              <a:spcAft>
                <a:spcPts val="400"/>
              </a:spcAft>
            </a:pPr>
            <a:r>
              <a:rPr lang="ru-RU" sz="1600" b="1" dirty="0" smtClean="0">
                <a:cs typeface="Arial" panose="020B0604020202020204" pitchFamily="34" charset="0"/>
              </a:rPr>
              <a:t>Цель</a:t>
            </a:r>
            <a:r>
              <a:rPr lang="ru-RU" sz="1600" dirty="0" smtClean="0">
                <a:cs typeface="Arial" panose="020B0604020202020204" pitchFamily="34" charset="0"/>
              </a:rPr>
              <a:t> </a:t>
            </a:r>
            <a:r>
              <a:rPr lang="ru-RU" sz="1600" dirty="0">
                <a:cs typeface="Arial" panose="020B0604020202020204" pitchFamily="34" charset="0"/>
              </a:rPr>
              <a:t>- </a:t>
            </a:r>
            <a:r>
              <a:rPr lang="ru-RU" sz="1600" dirty="0" smtClean="0">
                <a:cs typeface="Arial" panose="020B0604020202020204" pitchFamily="34" charset="0"/>
              </a:rPr>
              <a:t>поддержка </a:t>
            </a:r>
            <a:r>
              <a:rPr lang="ru-RU" sz="1600" dirty="0">
                <a:cs typeface="Arial" panose="020B0604020202020204" pitchFamily="34" charset="0"/>
              </a:rPr>
              <a:t>отечественного </a:t>
            </a:r>
            <a:r>
              <a:rPr lang="ru-RU" sz="1600" dirty="0" smtClean="0">
                <a:cs typeface="Arial" panose="020B0604020202020204" pitchFamily="34" charset="0"/>
              </a:rPr>
              <a:t>машиностроения.</a:t>
            </a:r>
          </a:p>
          <a:p>
            <a:pPr>
              <a:spcAft>
                <a:spcPts val="400"/>
              </a:spcAft>
            </a:pPr>
            <a:r>
              <a:rPr lang="ru-RU" sz="1600" b="1" dirty="0" smtClean="0">
                <a:cs typeface="Arial" panose="020B0604020202020204" pitchFamily="34" charset="0"/>
              </a:rPr>
              <a:t>Суть программы </a:t>
            </a:r>
            <a:r>
              <a:rPr lang="ru-RU" sz="1600" dirty="0" smtClean="0">
                <a:cs typeface="Arial" panose="020B0604020202020204" pitchFamily="34" charset="0"/>
              </a:rPr>
              <a:t>-</a:t>
            </a:r>
            <a:r>
              <a:rPr lang="ru-RU" sz="1600" b="1" dirty="0" smtClean="0">
                <a:cs typeface="Arial" panose="020B0604020202020204" pitchFamily="34" charset="0"/>
              </a:rPr>
              <a:t> </a:t>
            </a:r>
            <a:r>
              <a:rPr lang="ru-RU" sz="1600" dirty="0" smtClean="0">
                <a:cs typeface="Arial" panose="020B0604020202020204" pitchFamily="34" charset="0"/>
              </a:rPr>
              <a:t>предоставление</a:t>
            </a:r>
            <a:r>
              <a:rPr lang="ru-RU" sz="1600" dirty="0">
                <a:cs typeface="Arial" panose="020B0604020202020204" pitchFamily="34" charset="0"/>
              </a:rPr>
              <a:t> </a:t>
            </a:r>
            <a:r>
              <a:rPr lang="ru-RU" sz="1600" dirty="0" smtClean="0">
                <a:cs typeface="Arial" panose="020B0604020202020204" pitchFamily="34" charset="0"/>
              </a:rPr>
              <a:t>скидки </a:t>
            </a:r>
            <a:r>
              <a:rPr lang="ru-RU" sz="1600" dirty="0">
                <a:cs typeface="Arial" panose="020B0604020202020204" pitchFamily="34" charset="0"/>
              </a:rPr>
              <a:t>от 10% </a:t>
            </a:r>
            <a:r>
              <a:rPr lang="ru-RU" sz="1600" dirty="0" smtClean="0">
                <a:cs typeface="Arial" panose="020B0604020202020204" pitchFamily="34" charset="0"/>
              </a:rPr>
              <a:t>при </a:t>
            </a:r>
            <a:r>
              <a:rPr lang="ru-RU" sz="1600" dirty="0">
                <a:cs typeface="Arial" panose="020B0604020202020204" pitchFamily="34" charset="0"/>
              </a:rPr>
              <a:t>заключении лизингового </a:t>
            </a:r>
            <a:r>
              <a:rPr lang="ru-RU" sz="1600" dirty="0" smtClean="0">
                <a:cs typeface="Arial" panose="020B0604020202020204" pitchFamily="34" charset="0"/>
              </a:rPr>
              <a:t>договора (данная </a:t>
            </a:r>
            <a:r>
              <a:rPr lang="ru-RU" sz="1600" dirty="0">
                <a:cs typeface="Arial" panose="020B0604020202020204" pitchFamily="34" charset="0"/>
              </a:rPr>
              <a:t>скидка распространяется на авансовый </a:t>
            </a:r>
            <a:r>
              <a:rPr lang="ru-RU" sz="1600" dirty="0" smtClean="0">
                <a:cs typeface="Arial" panose="020B0604020202020204" pitchFamily="34" charset="0"/>
              </a:rPr>
              <a:t>платеж).</a:t>
            </a:r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31268" y="5222679"/>
            <a:ext cx="9328291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rgbClr val="186A82"/>
                </a:solidFill>
              </a:rPr>
              <a:t>Операционную </a:t>
            </a:r>
            <a:r>
              <a:rPr lang="ru-RU" sz="1200" b="1" dirty="0">
                <a:solidFill>
                  <a:srgbClr val="186A82"/>
                </a:solidFill>
              </a:rPr>
              <a:t>работу по получению субсидии </a:t>
            </a:r>
            <a:endParaRPr lang="ru-RU" sz="1200" b="1" dirty="0" smtClean="0">
              <a:solidFill>
                <a:srgbClr val="186A82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rgbClr val="186A82"/>
                </a:solidFill>
              </a:rPr>
              <a:t>осуществляет </a:t>
            </a:r>
            <a:r>
              <a:rPr lang="ru-RU" sz="1200" b="1" dirty="0">
                <a:solidFill>
                  <a:srgbClr val="186A82"/>
                </a:solidFill>
              </a:rPr>
              <a:t>«СберЛизинг</a:t>
            </a:r>
            <a:r>
              <a:rPr lang="ru-RU" sz="1200" b="1" dirty="0" smtClean="0">
                <a:solidFill>
                  <a:srgbClr val="186A82"/>
                </a:solidFill>
              </a:rPr>
              <a:t>».</a:t>
            </a:r>
            <a:endParaRPr lang="ru-RU" sz="1200" b="1" dirty="0">
              <a:solidFill>
                <a:srgbClr val="186A82"/>
              </a:solidFill>
            </a:endParaRPr>
          </a:p>
        </p:txBody>
      </p:sp>
      <p:sp>
        <p:nvSpPr>
          <p:cNvPr id="19" name="object 4"/>
          <p:cNvSpPr txBox="1">
            <a:spLocks/>
          </p:cNvSpPr>
          <p:nvPr/>
        </p:nvSpPr>
        <p:spPr>
          <a:xfrm>
            <a:off x="202214" y="151172"/>
            <a:ext cx="634744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b="1" spc="-40" dirty="0" smtClean="0">
                <a:solidFill>
                  <a:srgbClr val="3F565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Программы субсидирования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4527866"/>
            <a:ext cx="2103814" cy="21038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7089" y="2714381"/>
            <a:ext cx="5660117" cy="232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b="1" dirty="0" smtClean="0">
                <a:cs typeface="Arial" panose="020B0604020202020204" pitchFamily="34" charset="0"/>
              </a:rPr>
              <a:t>Субсидируемая техника:</a:t>
            </a:r>
          </a:p>
          <a:p>
            <a:pPr marL="446088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Arial" panose="020B0604020202020204" pitchFamily="34" charset="0"/>
              </a:rPr>
              <a:t>Легковой </a:t>
            </a:r>
            <a:r>
              <a:rPr lang="ru-RU" sz="1600" dirty="0">
                <a:cs typeface="Arial" panose="020B0604020202020204" pitchFamily="34" charset="0"/>
              </a:rPr>
              <a:t>и легкий коммерческий транспорт</a:t>
            </a:r>
          </a:p>
          <a:p>
            <a:pPr marL="446088" indent="-285750"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Грузовые автомобили</a:t>
            </a:r>
          </a:p>
          <a:p>
            <a:pPr marL="446088" indent="-285750"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Электромобили</a:t>
            </a:r>
          </a:p>
          <a:p>
            <a:pPr marL="446088" indent="-285750"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Автобусы</a:t>
            </a:r>
          </a:p>
          <a:p>
            <a:pPr marL="446088" indent="-285750"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Специализированные транспортные средства на шасси</a:t>
            </a:r>
          </a:p>
          <a:p>
            <a:pPr marL="446088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по ограниченному перечню производителей по WMI-кодам* </a:t>
            </a:r>
          </a:p>
          <a:p>
            <a:pPr marL="446088" indent="-285750">
              <a:buFont typeface="Arial" panose="020B0604020202020204" pitchFamily="34" charset="0"/>
              <a:buChar char="•"/>
            </a:pPr>
            <a:endParaRPr lang="ru-RU" sz="1400" dirty="0" smtClean="0"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261" y="661177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/>
              <a:t>* WMI-код - всемирный код изготовителя, первые три символа VIN-кода.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62953" y="2835373"/>
            <a:ext cx="569423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Условия: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Соответствие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WMI-кода производителя установленному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перечню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Год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производства ТС и/или шасси базового ТС – 2025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год и 4 квартал 2024 года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Срок поставки – до 28.11.2025г. Включительно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415" y="4682221"/>
            <a:ext cx="6295585" cy="18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6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9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5728</TotalTime>
  <Words>648</Words>
  <Application>Microsoft Office PowerPoint</Application>
  <PresentationFormat>Широкоэкранный</PresentationFormat>
  <Paragraphs>133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6" baseType="lpstr">
      <vt:lpstr>SB Sans Display (Основной текст)</vt:lpstr>
      <vt:lpstr>Arial</vt:lpstr>
      <vt:lpstr>Open Sans Semibold</vt:lpstr>
      <vt:lpstr>Calibri</vt:lpstr>
      <vt:lpstr>DejaVu Sans</vt:lpstr>
      <vt:lpstr>Verdana</vt:lpstr>
      <vt:lpstr>Sero Pro</vt:lpstr>
      <vt:lpstr>SB Sans Display Semibold</vt:lpstr>
      <vt:lpstr>Helvetica</vt:lpstr>
      <vt:lpstr>SB Sans Display Light</vt:lpstr>
      <vt:lpstr>Times New Roman</vt:lpstr>
      <vt:lpstr>SB Sans Display</vt:lpstr>
      <vt:lpstr>Calibri Light</vt:lpstr>
      <vt:lpstr>2_Тема Office</vt:lpstr>
      <vt:lpstr>Инструменты и сервисы финансирования для поддержки и развития малого и микро бизнеса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льготного кредитования при поддержке Республики Беларусь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Microsoft Office User</dc:creator>
  <cp:keywords/>
  <dc:description/>
  <cp:lastModifiedBy>Посеукова Наталья Анатольевна</cp:lastModifiedBy>
  <cp:revision>550</cp:revision>
  <dcterms:created xsi:type="dcterms:W3CDTF">2023-01-10T12:47:43Z</dcterms:created>
  <dcterms:modified xsi:type="dcterms:W3CDTF">2025-05-28T08:52:32Z</dcterms:modified>
  <cp:category/>
</cp:coreProperties>
</file>