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63" r:id="rId3"/>
    <p:sldId id="261" r:id="rId4"/>
    <p:sldId id="266" r:id="rId5"/>
    <p:sldId id="267" r:id="rId6"/>
    <p:sldId id="272" r:id="rId7"/>
    <p:sldId id="268" r:id="rId8"/>
    <p:sldId id="269" r:id="rId9"/>
    <p:sldId id="270" r:id="rId10"/>
    <p:sldId id="271" r:id="rId11"/>
    <p:sldId id="273" r:id="rId12"/>
    <p:sldId id="274" r:id="rId13"/>
    <p:sldId id="275" r:id="rId14"/>
    <p:sldId id="276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74"/>
    <a:srgbClr val="3A5896"/>
    <a:srgbClr val="385592"/>
    <a:srgbClr val="FFFFFF"/>
    <a:srgbClr val="173A8D"/>
    <a:srgbClr val="D6DEEA"/>
    <a:srgbClr val="9F9289"/>
    <a:srgbClr val="E2DEDB"/>
    <a:srgbClr val="F1F1F1"/>
    <a:srgbClr val="1D3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06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601377-E4F9-4366-93EC-A4D153AF5B9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A2B62E-6DB8-43DF-B340-5771654158E9}">
      <dgm:prSet phldrT="[Текст]"/>
      <dgm:spPr/>
      <dgm:t>
        <a:bodyPr/>
        <a:lstStyle/>
        <a:p>
          <a:r>
            <a:rPr lang="ru-RU" dirty="0" smtClean="0"/>
            <a:t>Рынок</a:t>
          </a:r>
          <a:endParaRPr lang="ru-RU" dirty="0"/>
        </a:p>
      </dgm:t>
    </dgm:pt>
    <dgm:pt modelId="{B7B6EE59-2F9F-4561-B4FC-B1BFEA7BDC71}" type="parTrans" cxnId="{5D8751D9-6678-44C0-9CC6-789557916E36}">
      <dgm:prSet/>
      <dgm:spPr/>
      <dgm:t>
        <a:bodyPr/>
        <a:lstStyle/>
        <a:p>
          <a:endParaRPr lang="ru-RU"/>
        </a:p>
      </dgm:t>
    </dgm:pt>
    <dgm:pt modelId="{34C27AC0-590B-425D-BC58-D3FDBF0E4092}" type="sibTrans" cxnId="{5D8751D9-6678-44C0-9CC6-789557916E36}">
      <dgm:prSet/>
      <dgm:spPr/>
      <dgm:t>
        <a:bodyPr/>
        <a:lstStyle/>
        <a:p>
          <a:endParaRPr lang="ru-RU"/>
        </a:p>
      </dgm:t>
    </dgm:pt>
    <dgm:pt modelId="{3CAB404E-98EA-4EF5-8E62-A1A07FFF7F7E}">
      <dgm:prSet phldrT="[Текст]"/>
      <dgm:spPr/>
      <dgm:t>
        <a:bodyPr/>
        <a:lstStyle/>
        <a:p>
          <a:r>
            <a:rPr lang="ru-RU" dirty="0" smtClean="0"/>
            <a:t>Будет ли пользоваться спросом услуга/продукт (цена и качество) в том объеме в котором запланирован?</a:t>
          </a:r>
          <a:endParaRPr lang="ru-RU" dirty="0"/>
        </a:p>
      </dgm:t>
    </dgm:pt>
    <dgm:pt modelId="{E6210801-E31D-43C9-BAD9-97598A70516D}" type="parTrans" cxnId="{8D07BD83-7994-4970-8D37-9A51258FEDEB}">
      <dgm:prSet/>
      <dgm:spPr/>
      <dgm:t>
        <a:bodyPr/>
        <a:lstStyle/>
        <a:p>
          <a:endParaRPr lang="ru-RU"/>
        </a:p>
      </dgm:t>
    </dgm:pt>
    <dgm:pt modelId="{5F121B38-5430-4CB2-BD47-5514343A08EE}" type="sibTrans" cxnId="{8D07BD83-7994-4970-8D37-9A51258FEDEB}">
      <dgm:prSet/>
      <dgm:spPr/>
      <dgm:t>
        <a:bodyPr/>
        <a:lstStyle/>
        <a:p>
          <a:endParaRPr lang="ru-RU"/>
        </a:p>
      </dgm:t>
    </dgm:pt>
    <dgm:pt modelId="{1DE81B36-2603-4CB8-ACDE-60D971C24ECD}">
      <dgm:prSet phldrT="[Текст]"/>
      <dgm:spPr/>
      <dgm:t>
        <a:bodyPr/>
        <a:lstStyle/>
        <a:p>
          <a:r>
            <a:rPr lang="ru-RU" dirty="0" smtClean="0"/>
            <a:t>Производство</a:t>
          </a:r>
          <a:endParaRPr lang="ru-RU" dirty="0"/>
        </a:p>
      </dgm:t>
    </dgm:pt>
    <dgm:pt modelId="{9D54D7ED-9589-4095-BE37-50FEF3B143CA}" type="parTrans" cxnId="{F0EACE5D-6032-430C-9388-1F8B1B32E36C}">
      <dgm:prSet/>
      <dgm:spPr/>
      <dgm:t>
        <a:bodyPr/>
        <a:lstStyle/>
        <a:p>
          <a:endParaRPr lang="ru-RU"/>
        </a:p>
      </dgm:t>
    </dgm:pt>
    <dgm:pt modelId="{31303C3B-0BCB-450B-9CB6-99BF9EF5E853}" type="sibTrans" cxnId="{F0EACE5D-6032-430C-9388-1F8B1B32E36C}">
      <dgm:prSet/>
      <dgm:spPr/>
      <dgm:t>
        <a:bodyPr/>
        <a:lstStyle/>
        <a:p>
          <a:endParaRPr lang="ru-RU"/>
        </a:p>
      </dgm:t>
    </dgm:pt>
    <dgm:pt modelId="{1A3CD787-AB36-4ED0-A35C-B442AFCE3F0A}">
      <dgm:prSet phldrT="[Текст]"/>
      <dgm:spPr/>
      <dgm:t>
        <a:bodyPr/>
        <a:lstStyle/>
        <a:p>
          <a:r>
            <a:rPr lang="ru-RU" dirty="0" smtClean="0"/>
            <a:t>Обеспечен ли проект ресурсами: земельный участок, помещения, финансовые ресурсы, коммунальная инфраструктура, сырье и материалы и пр.?</a:t>
          </a:r>
          <a:endParaRPr lang="ru-RU" dirty="0"/>
        </a:p>
      </dgm:t>
    </dgm:pt>
    <dgm:pt modelId="{86A0517D-4B4D-4444-BE58-150D444CF418}" type="parTrans" cxnId="{59D7784B-DD48-463A-A213-F16E20AA5628}">
      <dgm:prSet/>
      <dgm:spPr/>
      <dgm:t>
        <a:bodyPr/>
        <a:lstStyle/>
        <a:p>
          <a:endParaRPr lang="ru-RU"/>
        </a:p>
      </dgm:t>
    </dgm:pt>
    <dgm:pt modelId="{B036E85D-9C3E-4634-8319-6D609D5607E9}" type="sibTrans" cxnId="{59D7784B-DD48-463A-A213-F16E20AA5628}">
      <dgm:prSet/>
      <dgm:spPr/>
      <dgm:t>
        <a:bodyPr/>
        <a:lstStyle/>
        <a:p>
          <a:endParaRPr lang="ru-RU"/>
        </a:p>
      </dgm:t>
    </dgm:pt>
    <dgm:pt modelId="{E91850CA-0A80-4DE7-A113-49A380B709FB}">
      <dgm:prSet phldrT="[Текст]"/>
      <dgm:spPr/>
      <dgm:t>
        <a:bodyPr/>
        <a:lstStyle/>
        <a:p>
          <a:r>
            <a:rPr lang="ru-RU" dirty="0" smtClean="0"/>
            <a:t>Финансы</a:t>
          </a:r>
          <a:endParaRPr lang="ru-RU" dirty="0"/>
        </a:p>
      </dgm:t>
    </dgm:pt>
    <dgm:pt modelId="{14E7B54B-5E8F-42D7-96C7-204F68503A75}" type="parTrans" cxnId="{4C4F73CE-3A3D-4C87-8721-81DA2E0FC40B}">
      <dgm:prSet/>
      <dgm:spPr/>
      <dgm:t>
        <a:bodyPr/>
        <a:lstStyle/>
        <a:p>
          <a:endParaRPr lang="ru-RU"/>
        </a:p>
      </dgm:t>
    </dgm:pt>
    <dgm:pt modelId="{173CF0A7-EB51-4811-9FE8-B2B02E4AAF4A}" type="sibTrans" cxnId="{4C4F73CE-3A3D-4C87-8721-81DA2E0FC40B}">
      <dgm:prSet/>
      <dgm:spPr/>
      <dgm:t>
        <a:bodyPr/>
        <a:lstStyle/>
        <a:p>
          <a:endParaRPr lang="ru-RU"/>
        </a:p>
      </dgm:t>
    </dgm:pt>
    <dgm:pt modelId="{968E6E6B-CAE8-4A74-A9B2-D90FE0DEE918}">
      <dgm:prSet phldrT="[Текст]"/>
      <dgm:spPr/>
      <dgm:t>
        <a:bodyPr/>
        <a:lstStyle/>
        <a:p>
          <a:r>
            <a:rPr lang="ru-RU" dirty="0" smtClean="0"/>
            <a:t>Достаточно ли финансовых ресурсов и есть ли подтверждение их наличия?</a:t>
          </a:r>
          <a:endParaRPr lang="ru-RU" dirty="0"/>
        </a:p>
      </dgm:t>
    </dgm:pt>
    <dgm:pt modelId="{BB94A887-D27D-4A9E-AF3F-D1641186BF7D}" type="parTrans" cxnId="{8FC4A4AE-E190-422B-8D3D-7DFBA85A3B29}">
      <dgm:prSet/>
      <dgm:spPr/>
      <dgm:t>
        <a:bodyPr/>
        <a:lstStyle/>
        <a:p>
          <a:endParaRPr lang="ru-RU"/>
        </a:p>
      </dgm:t>
    </dgm:pt>
    <dgm:pt modelId="{DF26716C-D68C-4741-83A3-A2EC6C7062C9}" type="sibTrans" cxnId="{8FC4A4AE-E190-422B-8D3D-7DFBA85A3B29}">
      <dgm:prSet/>
      <dgm:spPr/>
      <dgm:t>
        <a:bodyPr/>
        <a:lstStyle/>
        <a:p>
          <a:endParaRPr lang="ru-RU"/>
        </a:p>
      </dgm:t>
    </dgm:pt>
    <dgm:pt modelId="{E39C4E5B-ABF7-411F-A381-9C307F2688F5}">
      <dgm:prSet phldrT="[Текст]"/>
      <dgm:spPr/>
      <dgm:t>
        <a:bodyPr/>
        <a:lstStyle/>
        <a:p>
          <a:r>
            <a:rPr lang="ru-RU" dirty="0" smtClean="0"/>
            <a:t>Придется ли использовать заемные средства</a:t>
          </a:r>
          <a:endParaRPr lang="ru-RU" dirty="0"/>
        </a:p>
      </dgm:t>
    </dgm:pt>
    <dgm:pt modelId="{F0E007DB-3707-4696-AD38-6A5EFC462DC3}" type="parTrans" cxnId="{FFD67C4E-1351-4A6C-B1D5-3165A99AE7AE}">
      <dgm:prSet/>
      <dgm:spPr/>
      <dgm:t>
        <a:bodyPr/>
        <a:lstStyle/>
        <a:p>
          <a:endParaRPr lang="ru-RU"/>
        </a:p>
      </dgm:t>
    </dgm:pt>
    <dgm:pt modelId="{ABF83B37-FD30-47A9-B67E-B695BD515C25}" type="sibTrans" cxnId="{FFD67C4E-1351-4A6C-B1D5-3165A99AE7AE}">
      <dgm:prSet/>
      <dgm:spPr/>
      <dgm:t>
        <a:bodyPr/>
        <a:lstStyle/>
        <a:p>
          <a:endParaRPr lang="ru-RU"/>
        </a:p>
      </dgm:t>
    </dgm:pt>
    <dgm:pt modelId="{9E226D05-FBEE-4607-BEBA-C3DBF77AFF6C}">
      <dgm:prSet phldrT="[Текст]"/>
      <dgm:spPr/>
      <dgm:t>
        <a:bodyPr/>
        <a:lstStyle/>
        <a:p>
          <a:r>
            <a:rPr lang="ru-RU" dirty="0" smtClean="0"/>
            <a:t>Будут ли кассовые разрывы?</a:t>
          </a:r>
          <a:endParaRPr lang="ru-RU" dirty="0"/>
        </a:p>
      </dgm:t>
    </dgm:pt>
    <dgm:pt modelId="{F813C5E9-C1C0-4191-8324-069B9E1447E1}" type="parTrans" cxnId="{8B337158-67B5-4051-9FE9-DFC2BF54D3E7}">
      <dgm:prSet/>
      <dgm:spPr/>
    </dgm:pt>
    <dgm:pt modelId="{C0A977F3-C66B-471B-A252-B4CB73594268}" type="sibTrans" cxnId="{8B337158-67B5-4051-9FE9-DFC2BF54D3E7}">
      <dgm:prSet/>
      <dgm:spPr/>
    </dgm:pt>
    <dgm:pt modelId="{83A17F5B-419B-4A8A-BE4C-C2DD4700381A}" type="pres">
      <dgm:prSet presAssocID="{CE601377-E4F9-4366-93EC-A4D153AF5B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8BCC29-FBA0-4618-A5CE-2EE4B90A9634}" type="pres">
      <dgm:prSet presAssocID="{B8A2B62E-6DB8-43DF-B340-5771654158E9}" presName="composite" presStyleCnt="0"/>
      <dgm:spPr/>
    </dgm:pt>
    <dgm:pt modelId="{62931F7D-5006-4927-9070-B23FB3039217}" type="pres">
      <dgm:prSet presAssocID="{B8A2B62E-6DB8-43DF-B340-5771654158E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0A264-119C-4B90-A384-6B347CCD768D}" type="pres">
      <dgm:prSet presAssocID="{B8A2B62E-6DB8-43DF-B340-5771654158E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2D8EBD-A28B-4266-870E-5E596D5895E6}" type="pres">
      <dgm:prSet presAssocID="{34C27AC0-590B-425D-BC58-D3FDBF0E4092}" presName="space" presStyleCnt="0"/>
      <dgm:spPr/>
    </dgm:pt>
    <dgm:pt modelId="{737A2403-B38A-45F1-800A-B0F263640BA7}" type="pres">
      <dgm:prSet presAssocID="{1DE81B36-2603-4CB8-ACDE-60D971C24ECD}" presName="composite" presStyleCnt="0"/>
      <dgm:spPr/>
    </dgm:pt>
    <dgm:pt modelId="{F80589D0-C1F6-45D1-AA51-2899DCFA5481}" type="pres">
      <dgm:prSet presAssocID="{1DE81B36-2603-4CB8-ACDE-60D971C24EC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5DF6A6-1786-4412-845B-57814AA0C767}" type="pres">
      <dgm:prSet presAssocID="{1DE81B36-2603-4CB8-ACDE-60D971C24EC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6E40E-743F-4077-A385-9CB44662D746}" type="pres">
      <dgm:prSet presAssocID="{31303C3B-0BCB-450B-9CB6-99BF9EF5E853}" presName="space" presStyleCnt="0"/>
      <dgm:spPr/>
    </dgm:pt>
    <dgm:pt modelId="{0D303C2B-F9E0-4B6B-BDD5-8FA2DF9AB02B}" type="pres">
      <dgm:prSet presAssocID="{E91850CA-0A80-4DE7-A113-49A380B709FB}" presName="composite" presStyleCnt="0"/>
      <dgm:spPr/>
    </dgm:pt>
    <dgm:pt modelId="{AAA2A96D-EF79-4C05-A515-A12821959C57}" type="pres">
      <dgm:prSet presAssocID="{E91850CA-0A80-4DE7-A113-49A380B709F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C674ED-4038-43A8-BF17-F85D2496791E}" type="pres">
      <dgm:prSet presAssocID="{E91850CA-0A80-4DE7-A113-49A380B709FB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D67C4E-1351-4A6C-B1D5-3165A99AE7AE}" srcId="{E91850CA-0A80-4DE7-A113-49A380B709FB}" destId="{E39C4E5B-ABF7-411F-A381-9C307F2688F5}" srcOrd="1" destOrd="0" parTransId="{F0E007DB-3707-4696-AD38-6A5EFC462DC3}" sibTransId="{ABF83B37-FD30-47A9-B67E-B695BD515C25}"/>
    <dgm:cxn modelId="{8FC4A4AE-E190-422B-8D3D-7DFBA85A3B29}" srcId="{E91850CA-0A80-4DE7-A113-49A380B709FB}" destId="{968E6E6B-CAE8-4A74-A9B2-D90FE0DEE918}" srcOrd="0" destOrd="0" parTransId="{BB94A887-D27D-4A9E-AF3F-D1641186BF7D}" sibTransId="{DF26716C-D68C-4741-83A3-A2EC6C7062C9}"/>
    <dgm:cxn modelId="{60744A96-21C0-427C-83A6-3DD5DD8CAA4C}" type="presOf" srcId="{1A3CD787-AB36-4ED0-A35C-B442AFCE3F0A}" destId="{205DF6A6-1786-4412-845B-57814AA0C767}" srcOrd="0" destOrd="0" presId="urn:microsoft.com/office/officeart/2005/8/layout/hList1"/>
    <dgm:cxn modelId="{7C7A5AF6-5B66-4881-B773-42F45F89B936}" type="presOf" srcId="{968E6E6B-CAE8-4A74-A9B2-D90FE0DEE918}" destId="{E9C674ED-4038-43A8-BF17-F85D2496791E}" srcOrd="0" destOrd="0" presId="urn:microsoft.com/office/officeart/2005/8/layout/hList1"/>
    <dgm:cxn modelId="{DDB54B08-98E1-4E72-B0CC-9346D1E1EFEE}" type="presOf" srcId="{B8A2B62E-6DB8-43DF-B340-5771654158E9}" destId="{62931F7D-5006-4927-9070-B23FB3039217}" srcOrd="0" destOrd="0" presId="urn:microsoft.com/office/officeart/2005/8/layout/hList1"/>
    <dgm:cxn modelId="{F0EACE5D-6032-430C-9388-1F8B1B32E36C}" srcId="{CE601377-E4F9-4366-93EC-A4D153AF5B93}" destId="{1DE81B36-2603-4CB8-ACDE-60D971C24ECD}" srcOrd="1" destOrd="0" parTransId="{9D54D7ED-9589-4095-BE37-50FEF3B143CA}" sibTransId="{31303C3B-0BCB-450B-9CB6-99BF9EF5E853}"/>
    <dgm:cxn modelId="{59D7784B-DD48-463A-A213-F16E20AA5628}" srcId="{1DE81B36-2603-4CB8-ACDE-60D971C24ECD}" destId="{1A3CD787-AB36-4ED0-A35C-B442AFCE3F0A}" srcOrd="0" destOrd="0" parTransId="{86A0517D-4B4D-4444-BE58-150D444CF418}" sibTransId="{B036E85D-9C3E-4634-8319-6D609D5607E9}"/>
    <dgm:cxn modelId="{5D8751D9-6678-44C0-9CC6-789557916E36}" srcId="{CE601377-E4F9-4366-93EC-A4D153AF5B93}" destId="{B8A2B62E-6DB8-43DF-B340-5771654158E9}" srcOrd="0" destOrd="0" parTransId="{B7B6EE59-2F9F-4561-B4FC-B1BFEA7BDC71}" sibTransId="{34C27AC0-590B-425D-BC58-D3FDBF0E4092}"/>
    <dgm:cxn modelId="{8B337158-67B5-4051-9FE9-DFC2BF54D3E7}" srcId="{E91850CA-0A80-4DE7-A113-49A380B709FB}" destId="{9E226D05-FBEE-4607-BEBA-C3DBF77AFF6C}" srcOrd="2" destOrd="0" parTransId="{F813C5E9-C1C0-4191-8324-069B9E1447E1}" sibTransId="{C0A977F3-C66B-471B-A252-B4CB73594268}"/>
    <dgm:cxn modelId="{61910609-75E6-4216-947D-1655439B5F40}" type="presOf" srcId="{3CAB404E-98EA-4EF5-8E62-A1A07FFF7F7E}" destId="{E3E0A264-119C-4B90-A384-6B347CCD768D}" srcOrd="0" destOrd="0" presId="urn:microsoft.com/office/officeart/2005/8/layout/hList1"/>
    <dgm:cxn modelId="{9306D30C-8290-4067-916F-9FCE55CE7CC1}" type="presOf" srcId="{1DE81B36-2603-4CB8-ACDE-60D971C24ECD}" destId="{F80589D0-C1F6-45D1-AA51-2899DCFA5481}" srcOrd="0" destOrd="0" presId="urn:microsoft.com/office/officeart/2005/8/layout/hList1"/>
    <dgm:cxn modelId="{8D07BD83-7994-4970-8D37-9A51258FEDEB}" srcId="{B8A2B62E-6DB8-43DF-B340-5771654158E9}" destId="{3CAB404E-98EA-4EF5-8E62-A1A07FFF7F7E}" srcOrd="0" destOrd="0" parTransId="{E6210801-E31D-43C9-BAD9-97598A70516D}" sibTransId="{5F121B38-5430-4CB2-BD47-5514343A08EE}"/>
    <dgm:cxn modelId="{4C4F73CE-3A3D-4C87-8721-81DA2E0FC40B}" srcId="{CE601377-E4F9-4366-93EC-A4D153AF5B93}" destId="{E91850CA-0A80-4DE7-A113-49A380B709FB}" srcOrd="2" destOrd="0" parTransId="{14E7B54B-5E8F-42D7-96C7-204F68503A75}" sibTransId="{173CF0A7-EB51-4811-9FE8-B2B02E4AAF4A}"/>
    <dgm:cxn modelId="{7995CE13-B696-496F-8BC4-A9B6A6D8987C}" type="presOf" srcId="{E91850CA-0A80-4DE7-A113-49A380B709FB}" destId="{AAA2A96D-EF79-4C05-A515-A12821959C57}" srcOrd="0" destOrd="0" presId="urn:microsoft.com/office/officeart/2005/8/layout/hList1"/>
    <dgm:cxn modelId="{0CE34699-5E6C-4191-9853-DDE6DDB7FCC0}" type="presOf" srcId="{CE601377-E4F9-4366-93EC-A4D153AF5B93}" destId="{83A17F5B-419B-4A8A-BE4C-C2DD4700381A}" srcOrd="0" destOrd="0" presId="urn:microsoft.com/office/officeart/2005/8/layout/hList1"/>
    <dgm:cxn modelId="{0860DAE1-3A8A-4BA8-93C6-892E01A48417}" type="presOf" srcId="{E39C4E5B-ABF7-411F-A381-9C307F2688F5}" destId="{E9C674ED-4038-43A8-BF17-F85D2496791E}" srcOrd="0" destOrd="1" presId="urn:microsoft.com/office/officeart/2005/8/layout/hList1"/>
    <dgm:cxn modelId="{34D487A7-651A-4EAB-AC69-8DFCAE9DE3B5}" type="presOf" srcId="{9E226D05-FBEE-4607-BEBA-C3DBF77AFF6C}" destId="{E9C674ED-4038-43A8-BF17-F85D2496791E}" srcOrd="0" destOrd="2" presId="urn:microsoft.com/office/officeart/2005/8/layout/hList1"/>
    <dgm:cxn modelId="{31466011-E5A2-4E5D-97B2-71A2C061A271}" type="presParOf" srcId="{83A17F5B-419B-4A8A-BE4C-C2DD4700381A}" destId="{188BCC29-FBA0-4618-A5CE-2EE4B90A9634}" srcOrd="0" destOrd="0" presId="urn:microsoft.com/office/officeart/2005/8/layout/hList1"/>
    <dgm:cxn modelId="{FA453805-E145-4CAC-A5A4-FEAA52168126}" type="presParOf" srcId="{188BCC29-FBA0-4618-A5CE-2EE4B90A9634}" destId="{62931F7D-5006-4927-9070-B23FB3039217}" srcOrd="0" destOrd="0" presId="urn:microsoft.com/office/officeart/2005/8/layout/hList1"/>
    <dgm:cxn modelId="{ED4A94A5-108B-4B50-9A4E-1CFAA0BEC08C}" type="presParOf" srcId="{188BCC29-FBA0-4618-A5CE-2EE4B90A9634}" destId="{E3E0A264-119C-4B90-A384-6B347CCD768D}" srcOrd="1" destOrd="0" presId="urn:microsoft.com/office/officeart/2005/8/layout/hList1"/>
    <dgm:cxn modelId="{BA878CCD-7E2D-4B9F-9129-AAC5BFB883F1}" type="presParOf" srcId="{83A17F5B-419B-4A8A-BE4C-C2DD4700381A}" destId="{162D8EBD-A28B-4266-870E-5E596D5895E6}" srcOrd="1" destOrd="0" presId="urn:microsoft.com/office/officeart/2005/8/layout/hList1"/>
    <dgm:cxn modelId="{48155D94-572C-4866-857B-B2BD7D63C0AA}" type="presParOf" srcId="{83A17F5B-419B-4A8A-BE4C-C2DD4700381A}" destId="{737A2403-B38A-45F1-800A-B0F263640BA7}" srcOrd="2" destOrd="0" presId="urn:microsoft.com/office/officeart/2005/8/layout/hList1"/>
    <dgm:cxn modelId="{860C858D-1CFA-4AAA-89B0-BA158AF15E35}" type="presParOf" srcId="{737A2403-B38A-45F1-800A-B0F263640BA7}" destId="{F80589D0-C1F6-45D1-AA51-2899DCFA5481}" srcOrd="0" destOrd="0" presId="urn:microsoft.com/office/officeart/2005/8/layout/hList1"/>
    <dgm:cxn modelId="{716A2DD5-EE73-45B1-8EA2-DD6C74E99355}" type="presParOf" srcId="{737A2403-B38A-45F1-800A-B0F263640BA7}" destId="{205DF6A6-1786-4412-845B-57814AA0C767}" srcOrd="1" destOrd="0" presId="urn:microsoft.com/office/officeart/2005/8/layout/hList1"/>
    <dgm:cxn modelId="{E278C197-C09F-4FDE-B6FF-3D946F827901}" type="presParOf" srcId="{83A17F5B-419B-4A8A-BE4C-C2DD4700381A}" destId="{5966E40E-743F-4077-A385-9CB44662D746}" srcOrd="3" destOrd="0" presId="urn:microsoft.com/office/officeart/2005/8/layout/hList1"/>
    <dgm:cxn modelId="{99AE4C79-79AF-425A-9665-8C7045DEBE88}" type="presParOf" srcId="{83A17F5B-419B-4A8A-BE4C-C2DD4700381A}" destId="{0D303C2B-F9E0-4B6B-BDD5-8FA2DF9AB02B}" srcOrd="4" destOrd="0" presId="urn:microsoft.com/office/officeart/2005/8/layout/hList1"/>
    <dgm:cxn modelId="{E7C4E833-BB50-40A1-87DF-BB8E4165D2D0}" type="presParOf" srcId="{0D303C2B-F9E0-4B6B-BDD5-8FA2DF9AB02B}" destId="{AAA2A96D-EF79-4C05-A515-A12821959C57}" srcOrd="0" destOrd="0" presId="urn:microsoft.com/office/officeart/2005/8/layout/hList1"/>
    <dgm:cxn modelId="{87C6A38D-A07F-42F4-91C7-E40779D7BC6A}" type="presParOf" srcId="{0D303C2B-F9E0-4B6B-BDD5-8FA2DF9AB02B}" destId="{E9C674ED-4038-43A8-BF17-F85D2496791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70000"/>
            <a:ext cx="7886699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33084"/>
            <a:ext cx="7886699" cy="1047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Основы бизнес-планирования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8528" y="3782147"/>
            <a:ext cx="6858000" cy="1655762"/>
          </a:xfrm>
        </p:spPr>
        <p:txBody>
          <a:bodyPr/>
          <a:lstStyle/>
          <a:p>
            <a:pPr algn="r"/>
            <a:r>
              <a:rPr lang="ru-RU" dirty="0" err="1" smtClean="0"/>
              <a:t>к.э.н</a:t>
            </a:r>
            <a:r>
              <a:rPr lang="ru-RU" dirty="0" smtClean="0"/>
              <a:t>. доцент кафедры экономики, туризма и прикладной информатики </a:t>
            </a:r>
          </a:p>
          <a:p>
            <a:pPr algn="r"/>
            <a:r>
              <a:rPr lang="ru-RU" dirty="0" smtClean="0"/>
              <a:t>Адарина Раиса Таановна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2"/>
          <a:ext cx="9144000" cy="6857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897"/>
                <a:gridCol w="3068080"/>
                <a:gridCol w="1204742"/>
                <a:gridCol w="1638451"/>
                <a:gridCol w="1226830"/>
                <a:gridCol w="1524000"/>
              </a:tblGrid>
              <a:tr h="61222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№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Наименование расходов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Величина в месяц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месяцев в году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Величина в год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Пояснения</a:t>
                      </a:r>
                    </a:p>
                  </a:txBody>
                  <a:tcPr marL="9525" marR="9525" marT="9525" marB="0" anchor="b"/>
                </a:tc>
              </a:tr>
              <a:tr h="456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Аренда помещения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612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Аренда оборудования/транспорта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2127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Расходы на техническое обслуживание оборудования/транспортных средств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56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Расходы на рекламу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56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Расходы на охрану объекта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56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Расходы на связь, интернет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56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Транспортные расходы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566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Расходы на отопление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612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Расходы электроэнергию на общехозяйственные нужды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612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Расходы на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вывоз ТКО/утилизацию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отходов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566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Итого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33084"/>
            <a:ext cx="7143749" cy="1047221"/>
          </a:xfrm>
        </p:spPr>
        <p:txBody>
          <a:bodyPr/>
          <a:lstStyle/>
          <a:p>
            <a:r>
              <a:rPr lang="ru-RU" dirty="0" smtClean="0"/>
              <a:t>Общие текущие расходы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40873" y="1270000"/>
            <a:ext cx="6470072" cy="4906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Это сумма прямых и накладных расходов. Не путать с инвестиционными расходами.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общие текущие расходы можно включить обязательные платежи (налоги, страховые взносы и пр.).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0982" y="133084"/>
            <a:ext cx="6894367" cy="1047221"/>
          </a:xfrm>
        </p:spPr>
        <p:txBody>
          <a:bodyPr/>
          <a:lstStyle/>
          <a:p>
            <a:r>
              <a:rPr lang="ru-RU" dirty="0" smtClean="0"/>
              <a:t>Финансовые результаты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10146" y="1256146"/>
          <a:ext cx="5555672" cy="481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5567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Выручка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- Общие текущие расходы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 Обязательные платежи</a:t>
                      </a:r>
                      <a:r>
                        <a:rPr lang="ru-RU" sz="2800" baseline="0" dirty="0" smtClean="0"/>
                        <a:t> в составе себестоимости</a:t>
                      </a:r>
                      <a:r>
                        <a:rPr lang="ru-RU" sz="2800" dirty="0" smtClean="0"/>
                        <a:t> 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aseline="0" dirty="0" smtClean="0"/>
                        <a:t> = Финансовый результат </a:t>
                      </a:r>
                      <a:r>
                        <a:rPr lang="ru-RU" sz="2800" dirty="0" smtClean="0"/>
                        <a:t> 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- Налог (для</a:t>
                      </a:r>
                      <a:r>
                        <a:rPr lang="ru-RU" sz="2800" baseline="0" dirty="0" smtClean="0"/>
                        <a:t> ИП налог с дохода, дохода за минусов расходов, патент) (для </a:t>
                      </a:r>
                      <a:r>
                        <a:rPr lang="ru-RU" sz="2800" baseline="0" dirty="0" err="1" smtClean="0"/>
                        <a:t>самозанятых</a:t>
                      </a:r>
                      <a:r>
                        <a:rPr lang="ru-RU" sz="2800" baseline="0" dirty="0" smtClean="0"/>
                        <a:t>  налог на профессиональный доход)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= Чистая прибыль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5564" y="133084"/>
            <a:ext cx="6949785" cy="1047221"/>
          </a:xfrm>
        </p:spPr>
        <p:txBody>
          <a:bodyPr/>
          <a:lstStyle/>
          <a:p>
            <a:r>
              <a:rPr lang="ru-RU" dirty="0" smtClean="0"/>
              <a:t>Срок окупаемости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99309" y="1270000"/>
            <a:ext cx="6622473" cy="4906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Это период в течение которого чистая накопленная прибыль становится равной вложенным инвестициям.</a:t>
            </a:r>
          </a:p>
          <a:p>
            <a:pPr>
              <a:buNone/>
            </a:pPr>
            <a:r>
              <a:rPr lang="ru-RU" dirty="0" smtClean="0"/>
              <a:t>Например вложено 250 тыс. рублей.</a:t>
            </a:r>
          </a:p>
          <a:p>
            <a:pPr>
              <a:buNone/>
            </a:pPr>
            <a:r>
              <a:rPr lang="ru-RU" dirty="0" smtClean="0"/>
              <a:t>Чистая прибыль накопленным итогом  становится равной 250 тыс. руб.  через 6 месяцев. Это значит, что срок окупаемости проекта равен 6 месяцев.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9418" y="133084"/>
            <a:ext cx="6935931" cy="1047221"/>
          </a:xfrm>
        </p:spPr>
        <p:txBody>
          <a:bodyPr/>
          <a:lstStyle/>
          <a:p>
            <a:r>
              <a:rPr lang="ru-RU" dirty="0" smtClean="0"/>
              <a:t>Рентабельность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16182" y="1270000"/>
            <a:ext cx="7199167" cy="4906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Это показатель  выгодности проекта относительно ваших текущих расходов. Например, за год вы расходуете на оказание услуг 380 тыс. руб. Это сумма прямых и накладных расходов. За это же время ваша чистая прибыль равна 95 тыс. руб. Значит рентабельность проекта за год равна:</a:t>
            </a:r>
          </a:p>
          <a:p>
            <a:pPr>
              <a:buNone/>
            </a:pPr>
            <a:r>
              <a:rPr lang="ru-RU" dirty="0" smtClean="0"/>
              <a:t>(95000/380000)*100%=25%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mtClean="0"/>
              <a:t>Значит на </a:t>
            </a:r>
            <a:r>
              <a:rPr lang="ru-RU" dirty="0" smtClean="0"/>
              <a:t>1 рубль текущих расходов вы заработали 25 копеек.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1709" y="526472"/>
            <a:ext cx="6963640" cy="110836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Что такое бизнес-планирование ?</a:t>
            </a:r>
            <a:br>
              <a:rPr lang="ru-RU" b="1" dirty="0" smtClean="0"/>
            </a:br>
            <a:r>
              <a:rPr lang="ru-RU" b="1" dirty="0" smtClean="0"/>
              <a:t>Что такое бизнес-план?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13164" y="1911927"/>
            <a:ext cx="7102185" cy="4265036"/>
          </a:xfrm>
        </p:spPr>
        <p:txBody>
          <a:bodyPr/>
          <a:lstStyle/>
          <a:p>
            <a:r>
              <a:rPr lang="ru-RU" dirty="0" smtClean="0"/>
              <a:t>Бизнес-планирование  - деятельность по </a:t>
            </a:r>
            <a:r>
              <a:rPr lang="ru-RU" i="1" dirty="0" smtClean="0"/>
              <a:t>планированию, прогнозированию и программированию</a:t>
            </a:r>
            <a:r>
              <a:rPr lang="ru-RU" dirty="0" smtClean="0"/>
              <a:t> </a:t>
            </a:r>
            <a:r>
              <a:rPr lang="ru-RU" b="1" dirty="0" smtClean="0"/>
              <a:t>реализации</a:t>
            </a:r>
            <a:r>
              <a:rPr lang="ru-RU" dirty="0" smtClean="0"/>
              <a:t> бизнес-идеи  в практику.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Бизнес-план – задокументированный результат бизнес-планирования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2464" y="329641"/>
            <a:ext cx="6037069" cy="1047221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Обязательные разделы</a:t>
            </a:r>
            <a:endParaRPr lang="en-US" dirty="0">
              <a:effectLst/>
            </a:endParaRPr>
          </a:p>
        </p:txBody>
      </p:sp>
      <p:grpSp>
        <p:nvGrpSpPr>
          <p:cNvPr id="95" name="Group 2"/>
          <p:cNvGrpSpPr>
            <a:grpSpLocks/>
          </p:cNvGrpSpPr>
          <p:nvPr/>
        </p:nvGrpSpPr>
        <p:grpSpPr bwMode="auto">
          <a:xfrm>
            <a:off x="1239217" y="4128479"/>
            <a:ext cx="8247067" cy="609600"/>
            <a:chOff x="367" y="1358"/>
            <a:chExt cx="5195" cy="384"/>
          </a:xfrm>
        </p:grpSpPr>
        <p:sp>
          <p:nvSpPr>
            <p:cNvPr id="96" name="Line 3"/>
            <p:cNvSpPr>
              <a:spLocks noChangeShapeType="1"/>
            </p:cNvSpPr>
            <p:nvPr/>
          </p:nvSpPr>
          <p:spPr bwMode="gray">
            <a:xfrm>
              <a:off x="367" y="1668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8" name="Text Box 5"/>
            <p:cNvSpPr txBox="1">
              <a:spLocks noChangeArrowheads="1"/>
            </p:cNvSpPr>
            <p:nvPr/>
          </p:nvSpPr>
          <p:spPr bwMode="gray">
            <a:xfrm>
              <a:off x="2256" y="1358"/>
              <a:ext cx="330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Продажи и маркетинг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99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100" name="Group 7"/>
          <p:cNvGrpSpPr>
            <a:grpSpLocks/>
          </p:cNvGrpSpPr>
          <p:nvPr/>
        </p:nvGrpSpPr>
        <p:grpSpPr bwMode="auto">
          <a:xfrm>
            <a:off x="2637805" y="1744054"/>
            <a:ext cx="5105400" cy="555625"/>
            <a:chOff x="1248" y="2030"/>
            <a:chExt cx="3216" cy="350"/>
          </a:xfrm>
        </p:grpSpPr>
        <p:sp>
          <p:nvSpPr>
            <p:cNvPr id="101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03" name="Text Box 10"/>
            <p:cNvSpPr txBox="1">
              <a:spLocks noChangeArrowheads="1"/>
            </p:cNvSpPr>
            <p:nvPr/>
          </p:nvSpPr>
          <p:spPr bwMode="gray">
            <a:xfrm>
              <a:off x="2256" y="2072"/>
              <a:ext cx="14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Резюме проекта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04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05" name="Group 12"/>
          <p:cNvGrpSpPr>
            <a:grpSpLocks/>
          </p:cNvGrpSpPr>
          <p:nvPr/>
        </p:nvGrpSpPr>
        <p:grpSpPr bwMode="auto">
          <a:xfrm>
            <a:off x="2637805" y="2582254"/>
            <a:ext cx="5557840" cy="555625"/>
            <a:chOff x="1248" y="2640"/>
            <a:chExt cx="3501" cy="350"/>
          </a:xfrm>
        </p:grpSpPr>
        <p:sp>
          <p:nvSpPr>
            <p:cNvPr id="106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08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249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Описание услуги, продукции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09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10" name="Group 17"/>
          <p:cNvGrpSpPr>
            <a:grpSpLocks/>
          </p:cNvGrpSpPr>
          <p:nvPr/>
        </p:nvGrpSpPr>
        <p:grpSpPr bwMode="auto">
          <a:xfrm>
            <a:off x="2637805" y="3420454"/>
            <a:ext cx="5105400" cy="555625"/>
            <a:chOff x="1248" y="3230"/>
            <a:chExt cx="3216" cy="350"/>
          </a:xfrm>
        </p:grpSpPr>
        <p:sp>
          <p:nvSpPr>
            <p:cNvPr id="111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13" name="Text Box 20"/>
            <p:cNvSpPr txBox="1">
              <a:spLocks noChangeArrowheads="1"/>
            </p:cNvSpPr>
            <p:nvPr/>
          </p:nvSpPr>
          <p:spPr bwMode="gray">
            <a:xfrm>
              <a:off x="2256" y="3272"/>
              <a:ext cx="215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Производственный план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14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115" name="Group 22"/>
          <p:cNvGrpSpPr>
            <a:grpSpLocks/>
          </p:cNvGrpSpPr>
          <p:nvPr/>
        </p:nvGrpSpPr>
        <p:grpSpPr bwMode="auto">
          <a:xfrm>
            <a:off x="2637805" y="5119082"/>
            <a:ext cx="5389566" cy="896938"/>
            <a:chOff x="1248" y="3230"/>
            <a:chExt cx="3395" cy="565"/>
          </a:xfrm>
        </p:grpSpPr>
        <p:sp>
          <p:nvSpPr>
            <p:cNvPr id="116" name="Line 23"/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4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18" name="Text Box 25"/>
            <p:cNvSpPr txBox="1">
              <a:spLocks noChangeArrowheads="1"/>
            </p:cNvSpPr>
            <p:nvPr/>
          </p:nvSpPr>
          <p:spPr bwMode="gray">
            <a:xfrm>
              <a:off x="2256" y="3272"/>
              <a:ext cx="2387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Финансовый план и оценка</a:t>
              </a:r>
            </a:p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 эффективности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19" name="Text Box 26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5</a:t>
              </a:r>
            </a:p>
          </p:txBody>
        </p:sp>
      </p:grpSp>
      <p:grpSp>
        <p:nvGrpSpPr>
          <p:cNvPr id="28" name="Group 22"/>
          <p:cNvGrpSpPr>
            <a:grpSpLocks/>
          </p:cNvGrpSpPr>
          <p:nvPr/>
        </p:nvGrpSpPr>
        <p:grpSpPr bwMode="auto">
          <a:xfrm>
            <a:off x="2637805" y="5961059"/>
            <a:ext cx="5105403" cy="555625"/>
            <a:chOff x="1248" y="3230"/>
            <a:chExt cx="3216" cy="350"/>
          </a:xfrm>
        </p:grpSpPr>
        <p:sp>
          <p:nvSpPr>
            <p:cNvPr id="29" name="Line 23"/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4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ln>
              <a:headEnd/>
              <a:tailEnd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" name="Text Box 25"/>
            <p:cNvSpPr txBox="1">
              <a:spLocks noChangeArrowheads="1"/>
            </p:cNvSpPr>
            <p:nvPr/>
          </p:nvSpPr>
          <p:spPr bwMode="gray">
            <a:xfrm>
              <a:off x="2256" y="3272"/>
              <a:ext cx="130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Риски проекта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32" name="Text Box 26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FFFFFF"/>
                  </a:solidFill>
                </a:rPr>
                <a:t>6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456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4218" y="133084"/>
            <a:ext cx="6631131" cy="1047221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Задайте себе такие вопросы?</a:t>
            </a:r>
            <a:endParaRPr lang="ru-RU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628650" y="1270000"/>
          <a:ext cx="78867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99309" y="1270000"/>
            <a:ext cx="6539346" cy="4906963"/>
          </a:xfrm>
        </p:spPr>
        <p:txBody>
          <a:bodyPr/>
          <a:lstStyle/>
          <a:p>
            <a:r>
              <a:rPr lang="ru-RU" dirty="0" smtClean="0"/>
              <a:t>Суть финансового плана очень проста – нужно спланировать будущие доходы и будущие расходы и сопоставить их. </a:t>
            </a:r>
          </a:p>
          <a:p>
            <a:r>
              <a:rPr lang="ru-RU" dirty="0" smtClean="0"/>
              <a:t>Определить финансовый результат по месяцам проекта.</a:t>
            </a:r>
          </a:p>
          <a:p>
            <a:r>
              <a:rPr lang="ru-RU" dirty="0" smtClean="0"/>
              <a:t>Выяснить выгоден ли проект лично для вас? Обладает ли он финансовой устойчивостью?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Инвестиционные расходы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85455" y="1270000"/>
            <a:ext cx="7129894" cy="4906963"/>
          </a:xfrm>
        </p:spPr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размер вложений, необходимый, для того чтобы проект начал производить и продавать услуг/продукт.</a:t>
            </a:r>
          </a:p>
          <a:p>
            <a:pPr>
              <a:buNone/>
            </a:pPr>
            <a:r>
              <a:rPr lang="ru-RU" dirty="0" smtClean="0"/>
              <a:t>Например:</a:t>
            </a:r>
          </a:p>
          <a:p>
            <a:pPr>
              <a:buNone/>
            </a:pPr>
            <a:r>
              <a:rPr lang="ru-RU" dirty="0" smtClean="0"/>
              <a:t>Расходы на оборудование, инвентарь, ремонт, подключение к каким-либо цифровым сервисам (сайтам), аренда в первый месяц и т.д.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42110"/>
          <a:ext cx="9144007" cy="53161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3659"/>
                <a:gridCol w="1552850"/>
                <a:gridCol w="845127"/>
                <a:gridCol w="803564"/>
                <a:gridCol w="290945"/>
                <a:gridCol w="346364"/>
                <a:gridCol w="415636"/>
                <a:gridCol w="540328"/>
                <a:gridCol w="512618"/>
                <a:gridCol w="568036"/>
                <a:gridCol w="568037"/>
                <a:gridCol w="568036"/>
                <a:gridCol w="374073"/>
                <a:gridCol w="429491"/>
                <a:gridCol w="443345"/>
                <a:gridCol w="581898"/>
              </a:tblGrid>
              <a:tr h="456197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Наименование услуг/товара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Ед.</a:t>
                      </a:r>
                      <a:r>
                        <a:rPr lang="ru-RU" baseline="0" dirty="0" smtClean="0"/>
                        <a:t> изм.</a:t>
                      </a:r>
                      <a:endParaRPr lang="ru-RU" dirty="0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2022 год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742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XII</a:t>
                      </a:r>
                      <a:endParaRPr lang="ru-RU" dirty="0"/>
                    </a:p>
                  </a:txBody>
                  <a:tcPr/>
                </a:tc>
              </a:tr>
              <a:tr h="56963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Услуга проживания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Сут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550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96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Выручка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Тыс.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96,0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30,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1044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92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96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Выручка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Тыс.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8611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 выручка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Тыс.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87927"/>
            <a:ext cx="7886699" cy="792378"/>
          </a:xfrm>
        </p:spPr>
        <p:txBody>
          <a:bodyPr/>
          <a:lstStyle/>
          <a:p>
            <a:r>
              <a:rPr lang="ru-RU" dirty="0" smtClean="0"/>
              <a:t>                    Прямые затраты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68582" y="1270000"/>
            <a:ext cx="6580909" cy="4906963"/>
          </a:xfrm>
        </p:spPr>
        <p:txBody>
          <a:bodyPr/>
          <a:lstStyle/>
          <a:p>
            <a:r>
              <a:rPr lang="ru-RU" dirty="0" smtClean="0"/>
              <a:t>       затрат которые зависят от объема оказания услуг/производства продукции</a:t>
            </a:r>
          </a:p>
          <a:p>
            <a:pPr>
              <a:buNone/>
            </a:pPr>
            <a:r>
              <a:rPr lang="ru-RU" dirty="0" smtClean="0"/>
              <a:t>Например:</a:t>
            </a:r>
          </a:p>
          <a:p>
            <a:pPr>
              <a:buNone/>
            </a:pPr>
            <a:r>
              <a:rPr lang="ru-RU" dirty="0" smtClean="0"/>
              <a:t>Выпечка (мука, сахар, масло и пр.).</a:t>
            </a:r>
          </a:p>
          <a:p>
            <a:pPr>
              <a:buNone/>
            </a:pPr>
            <a:r>
              <a:rPr lang="ru-RU" dirty="0" smtClean="0"/>
              <a:t>Экскурсии (ГСМ, входные билеты).</a:t>
            </a:r>
          </a:p>
          <a:p>
            <a:pPr>
              <a:buNone/>
            </a:pPr>
            <a:r>
              <a:rPr lang="ru-RU" dirty="0" smtClean="0"/>
              <a:t>Парикмахерские услуги (шампуни, краски, бальзамы)</a:t>
            </a:r>
          </a:p>
          <a:p>
            <a:pPr>
              <a:buNone/>
            </a:pPr>
            <a:r>
              <a:rPr lang="ru-RU" dirty="0" smtClean="0"/>
              <a:t>Газосварочные работы (электроды)</a:t>
            </a:r>
          </a:p>
          <a:p>
            <a:pPr>
              <a:buNone/>
            </a:pPr>
            <a:r>
              <a:rPr lang="ru-RU" dirty="0" smtClean="0"/>
              <a:t>и т.д.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11564"/>
          <a:ext cx="7886700" cy="4347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8291"/>
                <a:gridCol w="896389"/>
                <a:gridCol w="1577340"/>
                <a:gridCol w="1577340"/>
                <a:gridCol w="157734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Услуга/продукция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ед. изм.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норма расхода на единицу продукции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цена за единицу сырья и пр., руб.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стоимость сырья и пр. на единицу продукции, тыс. руб.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сырье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сырье 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сырье 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сырье 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гсм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электроэнергия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прочее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Итого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562</TotalTime>
  <Words>646</Words>
  <Application>Microsoft Office PowerPoint</Application>
  <PresentationFormat>Экран (4:3)</PresentationFormat>
  <Paragraphs>231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Основы бизнес-планирования</vt:lpstr>
      <vt:lpstr>Что такое бизнес-планирование ? Что такое бизнес-план?</vt:lpstr>
      <vt:lpstr> Обязательные разделы</vt:lpstr>
      <vt:lpstr>Задайте себе такие вопросы?</vt:lpstr>
      <vt:lpstr>Презентация PowerPoint</vt:lpstr>
      <vt:lpstr>          Инвестиционные расходы</vt:lpstr>
      <vt:lpstr>Презентация PowerPoint</vt:lpstr>
      <vt:lpstr>                    Прямые затраты</vt:lpstr>
      <vt:lpstr>Презентация PowerPoint</vt:lpstr>
      <vt:lpstr>Презентация PowerPoint</vt:lpstr>
      <vt:lpstr>Общие текущие расходы</vt:lpstr>
      <vt:lpstr>Финансовые результаты</vt:lpstr>
      <vt:lpstr>Срок окупаемости проекта:</vt:lpstr>
      <vt:lpstr>Рентабельность проекта:</vt:lpstr>
      <vt:lpstr>Спасибо за внимание</vt:lpstr>
    </vt:vector>
  </TitlesOfParts>
  <Company>PJSC "New Engineering Technologies"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SN122019043</cp:lastModifiedBy>
  <cp:revision>107</cp:revision>
  <dcterms:created xsi:type="dcterms:W3CDTF">2016-11-18T14:12:19Z</dcterms:created>
  <dcterms:modified xsi:type="dcterms:W3CDTF">2022-02-15T07:04:28Z</dcterms:modified>
</cp:coreProperties>
</file>