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3"/>
  </p:notesMasterIdLst>
  <p:sldIdLst>
    <p:sldId id="256" r:id="rId2"/>
    <p:sldId id="266" r:id="rId3"/>
    <p:sldId id="284" r:id="rId4"/>
    <p:sldId id="282" r:id="rId5"/>
    <p:sldId id="283" r:id="rId6"/>
    <p:sldId id="285" r:id="rId7"/>
    <p:sldId id="298" r:id="rId8"/>
    <p:sldId id="299" r:id="rId9"/>
    <p:sldId id="268" r:id="rId10"/>
    <p:sldId id="265" r:id="rId11"/>
    <p:sldId id="318" r:id="rId12"/>
    <p:sldId id="270" r:id="rId13"/>
    <p:sldId id="302" r:id="rId14"/>
    <p:sldId id="301" r:id="rId15"/>
    <p:sldId id="303" r:id="rId16"/>
    <p:sldId id="287" r:id="rId17"/>
    <p:sldId id="288" r:id="rId18"/>
    <p:sldId id="289" r:id="rId19"/>
    <p:sldId id="271" r:id="rId20"/>
    <p:sldId id="290" r:id="rId21"/>
    <p:sldId id="297" r:id="rId22"/>
    <p:sldId id="272" r:id="rId23"/>
    <p:sldId id="300" r:id="rId24"/>
    <p:sldId id="275" r:id="rId25"/>
    <p:sldId id="276" r:id="rId26"/>
    <p:sldId id="278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264" r:id="rId38"/>
    <p:sldId id="267" r:id="rId39"/>
    <p:sldId id="291" r:id="rId40"/>
    <p:sldId id="292" r:id="rId41"/>
    <p:sldId id="296" r:id="rId42"/>
    <p:sldId id="294" r:id="rId43"/>
    <p:sldId id="295" r:id="rId44"/>
    <p:sldId id="258" r:id="rId45"/>
    <p:sldId id="293" r:id="rId46"/>
    <p:sldId id="274" r:id="rId47"/>
    <p:sldId id="314" r:id="rId48"/>
    <p:sldId id="319" r:id="rId49"/>
    <p:sldId id="315" r:id="rId50"/>
    <p:sldId id="316" r:id="rId51"/>
    <p:sldId id="259" r:id="rId52"/>
    <p:sldId id="260" r:id="rId53"/>
    <p:sldId id="261" r:id="rId54"/>
    <p:sldId id="262" r:id="rId55"/>
    <p:sldId id="263" r:id="rId56"/>
    <p:sldId id="320" r:id="rId57"/>
    <p:sldId id="323" r:id="rId58"/>
    <p:sldId id="279" r:id="rId59"/>
    <p:sldId id="321" r:id="rId60"/>
    <p:sldId id="324" r:id="rId61"/>
    <p:sldId id="280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>
      <p:cViewPr varScale="1">
        <p:scale>
          <a:sx n="74" d="100"/>
          <a:sy n="74" d="100"/>
        </p:scale>
        <p:origin x="144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D0EFC-0037-400A-AD63-71E7C6942670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D3009-C48D-4D44-AEEE-229FDFDC0A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975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 smtClean="0"/>
              <a:t>. </a:t>
            </a:r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7A0E8C5-8164-4816-9078-97B68BA0EE86}" type="slidenum">
              <a:rPr lang="ru-RU" smtClean="0"/>
              <a:pPr/>
              <a:t>17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45508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D3009-C48D-4D44-AEEE-229FDFDC0A75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897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D3009-C48D-4D44-AEEE-229FDFDC0A75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163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8CB1AC-1885-460D-AB0C-2332855CF001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1D5BD4-4299-4136-8D33-82975586D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8CB1AC-1885-460D-AB0C-2332855CF001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1D5BD4-4299-4136-8D33-82975586D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8CB1AC-1885-460D-AB0C-2332855CF001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1D5BD4-4299-4136-8D33-82975586D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8CB1AC-1885-460D-AB0C-2332855CF001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1D5BD4-4299-4136-8D33-82975586D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8CB1AC-1885-460D-AB0C-2332855CF001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1D5BD4-4299-4136-8D33-82975586D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8CB1AC-1885-460D-AB0C-2332855CF001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1D5BD4-4299-4136-8D33-82975586D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8CB1AC-1885-460D-AB0C-2332855CF001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1D5BD4-4299-4136-8D33-82975586D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8CB1AC-1885-460D-AB0C-2332855CF001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1D5BD4-4299-4136-8D33-82975586D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8CB1AC-1885-460D-AB0C-2332855CF001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1D5BD4-4299-4136-8D33-82975586D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8CB1AC-1885-460D-AB0C-2332855CF001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1D5BD4-4299-4136-8D33-82975586D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8CB1AC-1885-460D-AB0C-2332855CF001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1D5BD4-4299-4136-8D33-82975586D2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58CB1AC-1885-460D-AB0C-2332855CF001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31D5BD4-4299-4136-8D33-82975586D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roslav.ru/menstruaciya-lechenie-travami-recept.bolezn" TargetMode="External"/><Relationship Id="rId2" Type="http://schemas.openxmlformats.org/officeDocument/2006/relationships/hyperlink" Target="http://www.staroslav.ru/narushenie-menstrualnogo-cikla-lechenie-travami-recept.bolezn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00109"/>
            <a:ext cx="7772400" cy="150019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Натуральная продукция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из растительного сырья Горного Алтая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4414" y="3143248"/>
            <a:ext cx="6557986" cy="24955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User\Downloads\s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714620"/>
            <a:ext cx="6643734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Содержимое 3" descr="P101016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1250354"/>
            <a:ext cx="3932238" cy="2949179"/>
          </a:xfrm>
        </p:spPr>
      </p:pic>
      <p:pic>
        <p:nvPicPr>
          <p:cNvPr id="7" name="Содержимое 6" descr="P90909-10034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250950"/>
            <a:ext cx="3930650" cy="2947988"/>
          </a:xfrm>
        </p:spPr>
      </p:pic>
      <p:sp>
        <p:nvSpPr>
          <p:cNvPr id="8" name="Прямоугольник 7"/>
          <p:cNvSpPr/>
          <p:nvPr/>
        </p:nvSpPr>
        <p:spPr>
          <a:xfrm>
            <a:off x="2286000" y="4429132"/>
            <a:ext cx="5357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Разработана новая технология консервирования пантов при температуре  45-60  градусов </a:t>
            </a:r>
            <a:endParaRPr lang="ru-RU" dirty="0"/>
          </a:p>
        </p:txBody>
      </p:sp>
      <p:pic>
        <p:nvPicPr>
          <p:cNvPr id="6" name="Содержимое 5" descr="Изображение 02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6100" y="0"/>
            <a:ext cx="79121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P91013-1329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4429" y="530224"/>
            <a:ext cx="3666133" cy="4888177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68459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Тибетская аптека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Китае существует обычай включать в приданое каждой девушке хотя бы кусочек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</a:rPr>
              <a:t>панта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, а богатые люди платят тысячи за красивые, целые рога, с лобной костью, которую отделывают серебром или золотом и в таком виде панты дают в приданое при выдаче дочерей замуж, как эмблему плодородия. В Южном Китае  из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</a:rPr>
              <a:t>пант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 аптекари приготовляют лекарство в виде вытяжки и мелкого порошка.  Для получения порошка, сушеные панты распиливают на тонкие пластинки, подсушивают их на сковородке  и толкут"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214950"/>
            <a:ext cx="8183880" cy="78581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Сухой   пантовый  бальзам подарочный</a:t>
            </a:r>
            <a:endParaRPr lang="ru-RU" dirty="0"/>
          </a:p>
        </p:txBody>
      </p:sp>
      <p:pic>
        <p:nvPicPr>
          <p:cNvPr id="8" name="Содержимое 7" descr="P90827-14280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75435" y="530225"/>
            <a:ext cx="3292079" cy="4389438"/>
          </a:xfrm>
        </p:spPr>
      </p:pic>
      <p:pic>
        <p:nvPicPr>
          <p:cNvPr id="7" name="Содержимое 6" descr="P90527-12345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14350" y="1250354"/>
            <a:ext cx="4238370" cy="317877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Содержимое 7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881578"/>
          </a:xfrm>
        </p:spPr>
        <p:txBody>
          <a:bodyPr>
            <a:normAutofit fontScale="92500" lnSpcReduction="20000"/>
          </a:bodyPr>
          <a:lstStyle/>
          <a:p>
            <a:endParaRPr lang="ru-RU" sz="1600" dirty="0" smtClean="0"/>
          </a:p>
          <a:p>
            <a:endParaRPr lang="ru-RU" sz="1600" dirty="0" smtClean="0"/>
          </a:p>
          <a:p>
            <a:r>
              <a:rPr lang="ru-RU" sz="1600" dirty="0" smtClean="0"/>
              <a:t>Рекомендуется мужчинам  для сохранения половой активности и здоровья. </a:t>
            </a:r>
          </a:p>
          <a:p>
            <a:r>
              <a:rPr lang="ru-RU" sz="1600" dirty="0" smtClean="0"/>
              <a:t>Активные компоненты: </a:t>
            </a:r>
            <a:r>
              <a:rPr lang="ru-RU" sz="1600" b="1" dirty="0" smtClean="0"/>
              <a:t>Панты марала</a:t>
            </a:r>
            <a:r>
              <a:rPr lang="ru-RU" sz="1600" dirty="0" smtClean="0"/>
              <a:t> чрезвычайно полезны для мужского организма: они улучшают кровоток, восстанавливают мышцы после сильных перегрузок, способствуют регенерации тканей, дают общее омоложение организма. Наличие </a:t>
            </a:r>
            <a:r>
              <a:rPr lang="ru-RU" sz="1600" dirty="0" err="1" smtClean="0"/>
              <a:t>стероидных</a:t>
            </a:r>
            <a:r>
              <a:rPr lang="ru-RU" sz="1600" dirty="0" smtClean="0"/>
              <a:t> гормонов непосредственно влияет на репродуктивную систему мужчин, повышается качество, количество и активность сперматозоидов.</a:t>
            </a:r>
          </a:p>
          <a:p>
            <a:r>
              <a:rPr lang="ru-RU" sz="1600" b="1" dirty="0" smtClean="0"/>
              <a:t>Маралий корень</a:t>
            </a:r>
            <a:r>
              <a:rPr lang="ru-RU" sz="1600" dirty="0" smtClean="0"/>
              <a:t>  для мужчин стал надёжным помощников в решении непростых проблем в интимной жизни,  настои корня восстанавливают мужскую силу, избавляют от депрессивного состояния, стимулируют работоспособность и снижают физическую усталость.</a:t>
            </a:r>
          </a:p>
          <a:p>
            <a:r>
              <a:rPr lang="ru-RU" sz="1600" b="1" dirty="0" smtClean="0"/>
              <a:t>Красный корень </a:t>
            </a:r>
            <a:r>
              <a:rPr lang="ru-RU" sz="1600" dirty="0" smtClean="0"/>
              <a:t>благодаря своему составу красный корень используется в качестве иммуностимулирующего, болеутоляющего применяют его  и против опухолевидных образований. Его регулярный прием укрепляет систему сосудов, нервов и сердца,  восстанавливает функции ЖКТ, стимулирует организм.  </a:t>
            </a:r>
          </a:p>
          <a:p>
            <a:r>
              <a:rPr lang="ru-RU" sz="1600" dirty="0" smtClean="0"/>
              <a:t> </a:t>
            </a:r>
            <a:r>
              <a:rPr lang="ru-RU" sz="1600" b="1" dirty="0" smtClean="0"/>
              <a:t>Золотой корень</a:t>
            </a:r>
            <a:r>
              <a:rPr lang="ru-RU" sz="1600" dirty="0" smtClean="0"/>
              <a:t> способствует расщеплению жировой ткани, активируют также функцию щитовидной железы, повышает содержание глюкозы и кислорода в крови, что дает резерв для лучшей работы мозга и мышечной ткани, при умственных и физических нагрузках. Его назначают и практически здоровым людям, при понижении работоспособности, после перенесенной болезни, синдроме хронической усталости.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92869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Сухой пантовый бальзам для мужчин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07224" y="1142984"/>
            <a:ext cx="3931920" cy="857256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Мужской </a:t>
            </a:r>
            <a:endParaRPr lang="ru-RU" dirty="0"/>
          </a:p>
        </p:txBody>
      </p:sp>
      <p:pic>
        <p:nvPicPr>
          <p:cNvPr id="34819" name="Содержимое 6" descr="P81112-100918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009650" y="2201863"/>
            <a:ext cx="2933700" cy="3913187"/>
          </a:xfrm>
        </p:spPr>
      </p:pic>
      <p:pic>
        <p:nvPicPr>
          <p:cNvPr id="34820" name="Содержимое 7" descr="P81112-100846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5202238" y="2201863"/>
            <a:ext cx="2933700" cy="3913187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2920" y="500042"/>
            <a:ext cx="8183880" cy="71438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Сухие пантовые бальзамы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3"/>
          </p:nvPr>
        </p:nvSpPr>
        <p:spPr>
          <a:xfrm>
            <a:off x="4652169" y="1071546"/>
            <a:ext cx="3931920" cy="928694"/>
          </a:xfrm>
          <a:noFill/>
        </p:spPr>
        <p:txBody>
          <a:bodyPr/>
          <a:lstStyle/>
          <a:p>
            <a:pPr>
              <a:defRPr/>
            </a:pPr>
            <a:r>
              <a:rPr lang="ru-RU" dirty="0" smtClean="0"/>
              <a:t>женский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Содержимое 1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4310074"/>
          </a:xfrm>
        </p:spPr>
        <p:txBody>
          <a:bodyPr>
            <a:normAutofit fontScale="92500" lnSpcReduction="20000"/>
          </a:bodyPr>
          <a:lstStyle/>
          <a:p>
            <a:r>
              <a:rPr lang="ru-RU" sz="1600" dirty="0" smtClean="0"/>
              <a:t>Рекомендуется женщинам для здоровья и сохранение красоты</a:t>
            </a:r>
          </a:p>
          <a:p>
            <a:r>
              <a:rPr lang="ru-RU" sz="1600" b="1" dirty="0" smtClean="0"/>
              <a:t>Сочетание комплекса трав, содержащие женские фитогормоны и панты алтайского марала, позволяют бальзаму нормализовать функционирование женского гормонального фона.</a:t>
            </a:r>
            <a:endParaRPr lang="ru-RU" sz="1600" dirty="0" smtClean="0"/>
          </a:p>
          <a:p>
            <a:r>
              <a:rPr lang="ru-RU" sz="1600" b="1" dirty="0" smtClean="0"/>
              <a:t>Красная щетка </a:t>
            </a:r>
            <a:r>
              <a:rPr lang="ru-RU" sz="1600" dirty="0" smtClean="0"/>
              <a:t>обладает высочайшими иммунными </a:t>
            </a:r>
            <a:r>
              <a:rPr lang="ru-RU" sz="1600" dirty="0" err="1" smtClean="0"/>
              <a:t>адаптогенами</a:t>
            </a:r>
            <a:r>
              <a:rPr lang="ru-RU" sz="1600" dirty="0" smtClean="0"/>
              <a:t> свойствами для восстановления организма, это одно из лучших средств для поднятия иммунитета и профилактики раковых заболеваний.  Главным полезным компонентом красной щетки являются фитогормоны — природные аналоги женских гормонов.  </a:t>
            </a:r>
          </a:p>
          <a:p>
            <a:r>
              <a:rPr lang="ru-RU" sz="1600" b="1" dirty="0" smtClean="0"/>
              <a:t>Корень пиона </a:t>
            </a:r>
            <a:r>
              <a:rPr lang="ru-RU" sz="1600" dirty="0" smtClean="0"/>
              <a:t>в корневищах  содержится большое количество различных активных веществ,  используется при кистозных образованиях, заживляет эрозию шейки матки. При климаксе способствует снижению многих неприятных симптомов, связанных с этим трудным в жизни женщины периодом. Действуя на гормональном уровне, она способствует восстановлению уровня эстрогенов, снимает психологический дискомфорт и мягко успокаивает.  </a:t>
            </a:r>
          </a:p>
          <a:p>
            <a:r>
              <a:rPr lang="ru-RU" sz="1600" b="1" dirty="0" smtClean="0"/>
              <a:t>Боровая матка</a:t>
            </a:r>
            <a:r>
              <a:rPr lang="ru-RU" sz="1600" dirty="0" smtClean="0"/>
              <a:t> регулирует </a:t>
            </a:r>
            <a:r>
              <a:rPr lang="ru-RU" sz="1600" u="sng" dirty="0" smtClean="0">
                <a:hlinkClick r:id="rId2"/>
              </a:rPr>
              <a:t>нарушение </a:t>
            </a:r>
            <a:r>
              <a:rPr lang="ru-RU" sz="1600" u="sng" dirty="0" smtClean="0">
                <a:hlinkClick r:id="rId3"/>
              </a:rPr>
              <a:t>менструального цикл</a:t>
            </a:r>
            <a:r>
              <a:rPr lang="ru-RU" sz="1600" u="sng" dirty="0" smtClean="0"/>
              <a:t>а</a:t>
            </a:r>
            <a:r>
              <a:rPr lang="ru-RU" sz="1600" dirty="0" smtClean="0"/>
              <a:t>, помогает справиться с излишней обильностью и болезненностью </a:t>
            </a:r>
            <a:r>
              <a:rPr lang="ru-RU" sz="1600" dirty="0" smtClean="0">
                <a:hlinkClick r:id="rId3"/>
              </a:rPr>
              <a:t>месячных</a:t>
            </a:r>
            <a:r>
              <a:rPr lang="ru-RU" sz="1600" dirty="0" smtClean="0"/>
              <a:t>, наладить овуляцию.  В листьях и стеблях боровой матки содержатся фитогормоны, крайне важные для женского здоровья - </a:t>
            </a:r>
            <a:r>
              <a:rPr lang="ru-RU" sz="1600" dirty="0" err="1" smtClean="0"/>
              <a:t>фитопрогестерон</a:t>
            </a:r>
            <a:r>
              <a:rPr lang="ru-RU" sz="1600" dirty="0" smtClean="0"/>
              <a:t> и </a:t>
            </a:r>
            <a:r>
              <a:rPr lang="ru-RU" sz="1600" dirty="0" err="1" smtClean="0"/>
              <a:t>фитоэстроген</a:t>
            </a:r>
            <a:r>
              <a:rPr lang="ru-RU" sz="1600" dirty="0" smtClean="0"/>
              <a:t>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71438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Сухой пантовый бальзам для женщин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107157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>
                <a:solidFill>
                  <a:schemeClr val="accent5">
                    <a:lumMod val="50000"/>
                  </a:schemeClr>
                </a:solidFill>
              </a:rPr>
              <a:t> ВЗЯТИЕ   КРОВИ  У МАРАЛУХ</a:t>
            </a:r>
          </a:p>
        </p:txBody>
      </p:sp>
      <p:pic>
        <p:nvPicPr>
          <p:cNvPr id="19459" name="Picture 2" descr="C:\Documents and Settings\Admin\Мои документы\пантовое оленеводство\Командировки\15EB~1\Абай СПК Абайский декабрь 2008\Спк Абай\DSC050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743200"/>
            <a:ext cx="3886200" cy="2914650"/>
          </a:xfrm>
          <a:noFill/>
        </p:spPr>
      </p:pic>
      <p:pic>
        <p:nvPicPr>
          <p:cNvPr id="19460" name="Picture 3" descr="C:\Documents and Settings\Admin\Мои документы\пантовое оленеводство\Командировки\15EB~1\Абай СПК Абайский декабрь 2008\Спк Абай\DSC060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60913" y="2811463"/>
            <a:ext cx="3770312" cy="28257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95288" y="1009650"/>
          <a:ext cx="8388933" cy="52576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91482"/>
                <a:gridCol w="1797451"/>
              </a:tblGrid>
              <a:tr h="1283889">
                <a:tc>
                  <a:txBody>
                    <a:bodyPr/>
                    <a:lstStyle/>
                    <a:p>
                      <a:pPr marL="9017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 smtClean="0">
                          <a:solidFill>
                            <a:srgbClr val="FFFF00"/>
                          </a:solidFill>
                          <a:effectLst/>
                        </a:rPr>
                        <a:t>Факторы</a:t>
                      </a:r>
                      <a:r>
                        <a:rPr lang="ru-RU" sz="2000" dirty="0" smtClean="0">
                          <a:solidFill>
                            <a:srgbClr val="FFFF00"/>
                          </a:solidFill>
                          <a:effectLst/>
                        </a:rPr>
                        <a:t> роста</a:t>
                      </a:r>
                      <a:endParaRPr lang="ru-RU" sz="20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B050"/>
                          </a:solidFill>
                          <a:effectLst/>
                        </a:rPr>
                        <a:t>В 1 гр. </a:t>
                      </a:r>
                      <a:r>
                        <a:rPr lang="ru-RU" sz="2000" dirty="0" smtClean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ru-RU" sz="2000" dirty="0">
                          <a:solidFill>
                            <a:srgbClr val="00B050"/>
                          </a:solidFill>
                          <a:effectLst/>
                        </a:rPr>
                        <a:t>крови марала</a:t>
                      </a:r>
                      <a:endParaRPr lang="ru-RU" sz="20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chemeClr val="accent2"/>
                    </a:solidFill>
                  </a:tcPr>
                </a:tc>
              </a:tr>
              <a:tr h="630944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B050"/>
                          </a:solidFill>
                          <a:effectLst/>
                        </a:rPr>
                        <a:t>Инсулиноподобный фактор роста 1 (</a:t>
                      </a:r>
                      <a:r>
                        <a:rPr lang="en-US" sz="2000" dirty="0">
                          <a:solidFill>
                            <a:srgbClr val="00B050"/>
                          </a:solidFill>
                          <a:effectLst/>
                        </a:rPr>
                        <a:t>IGF</a:t>
                      </a:r>
                      <a:r>
                        <a:rPr lang="ru-RU" sz="2000" dirty="0">
                          <a:solidFill>
                            <a:srgbClr val="00B050"/>
                          </a:solidFill>
                          <a:effectLst/>
                        </a:rPr>
                        <a:t>1) (</a:t>
                      </a:r>
                      <a:r>
                        <a:rPr lang="ru-RU" sz="2000" dirty="0" err="1">
                          <a:solidFill>
                            <a:srgbClr val="00B050"/>
                          </a:solidFill>
                          <a:effectLst/>
                        </a:rPr>
                        <a:t>нг</a:t>
                      </a:r>
                      <a:r>
                        <a:rPr lang="ru-RU" sz="2000" dirty="0">
                          <a:solidFill>
                            <a:srgbClr val="00B050"/>
                          </a:solidFill>
                          <a:effectLst/>
                        </a:rPr>
                        <a:t>/г)</a:t>
                      </a:r>
                      <a:endParaRPr lang="ru-RU" sz="20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B050"/>
                          </a:solidFill>
                          <a:effectLst/>
                        </a:rPr>
                        <a:t>267-680</a:t>
                      </a:r>
                      <a:endParaRPr lang="ru-RU" sz="20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630944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Инсулиноподобный фактор роста 2 (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IGF</a:t>
                      </a: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2) (</a:t>
                      </a:r>
                      <a:r>
                        <a:rPr lang="ru-RU" sz="2000" dirty="0" err="1">
                          <a:solidFill>
                            <a:srgbClr val="FFFF00"/>
                          </a:solidFill>
                          <a:effectLst/>
                        </a:rPr>
                        <a:t>нг</a:t>
                      </a: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/г)</a:t>
                      </a:r>
                      <a:endParaRPr lang="ru-RU" sz="20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B050"/>
                          </a:solidFill>
                          <a:effectLst/>
                        </a:rPr>
                        <a:t>384-1832</a:t>
                      </a:r>
                      <a:endParaRPr lang="ru-RU" sz="20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630944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Альфа-трансформирующий фактор роста (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TGF</a:t>
                      </a: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-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a</a:t>
                      </a: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) (</a:t>
                      </a:r>
                      <a:r>
                        <a:rPr lang="ru-RU" sz="2000" dirty="0" err="1">
                          <a:solidFill>
                            <a:srgbClr val="FFFF00"/>
                          </a:solidFill>
                          <a:effectLst/>
                        </a:rPr>
                        <a:t>нг</a:t>
                      </a: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/г)</a:t>
                      </a:r>
                      <a:endParaRPr lang="ru-RU" sz="20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B050"/>
                          </a:solidFill>
                          <a:effectLst/>
                        </a:rPr>
                        <a:t>182-364</a:t>
                      </a:r>
                      <a:endParaRPr lang="ru-RU" sz="20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630944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err="1">
                          <a:solidFill>
                            <a:srgbClr val="FFFF00"/>
                          </a:solidFill>
                          <a:effectLst/>
                        </a:rPr>
                        <a:t>Бетта</a:t>
                      </a: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-трансформирующий фактор роста (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TGF</a:t>
                      </a: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-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P</a:t>
                      </a: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) (</a:t>
                      </a:r>
                      <a:r>
                        <a:rPr lang="ru-RU" sz="2000" dirty="0" err="1">
                          <a:solidFill>
                            <a:srgbClr val="FFFF00"/>
                          </a:solidFill>
                          <a:effectLst/>
                        </a:rPr>
                        <a:t>нг</a:t>
                      </a: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/г)</a:t>
                      </a:r>
                      <a:endParaRPr lang="ru-RU" sz="20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B050"/>
                          </a:solidFill>
                          <a:effectLst/>
                        </a:rPr>
                        <a:t>42-764</a:t>
                      </a:r>
                      <a:endParaRPr lang="ru-RU" sz="20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468523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err="1" smtClean="0">
                          <a:solidFill>
                            <a:srgbClr val="FFFF00"/>
                          </a:solidFill>
                          <a:effectLst/>
                        </a:rPr>
                        <a:t>Эпидермальный</a:t>
                      </a:r>
                      <a:r>
                        <a:rPr lang="ru-RU" sz="2000" dirty="0" smtClean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фактор роста (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EGF</a:t>
                      </a: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) (</a:t>
                      </a:r>
                      <a:r>
                        <a:rPr lang="ru-RU" sz="2000" dirty="0" err="1">
                          <a:solidFill>
                            <a:srgbClr val="FFFF00"/>
                          </a:solidFill>
                          <a:effectLst/>
                        </a:rPr>
                        <a:t>пг</a:t>
                      </a: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/г)</a:t>
                      </a:r>
                      <a:endParaRPr lang="ru-RU" sz="20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B050"/>
                          </a:solidFill>
                          <a:effectLst/>
                        </a:rPr>
                        <a:t>13-108</a:t>
                      </a:r>
                      <a:endParaRPr lang="ru-RU" sz="20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04471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B050"/>
                          </a:solidFill>
                          <a:effectLst/>
                        </a:rPr>
                        <a:t>Фактор роста нервов (</a:t>
                      </a:r>
                      <a:r>
                        <a:rPr lang="en-US" sz="2000" dirty="0">
                          <a:solidFill>
                            <a:srgbClr val="00B050"/>
                          </a:solidFill>
                          <a:effectLst/>
                        </a:rPr>
                        <a:t>NGF</a:t>
                      </a:r>
                      <a:r>
                        <a:rPr lang="ru-RU" sz="2000" dirty="0">
                          <a:solidFill>
                            <a:srgbClr val="00B050"/>
                          </a:solidFill>
                          <a:effectLst/>
                        </a:rPr>
                        <a:t>) (</a:t>
                      </a:r>
                      <a:r>
                        <a:rPr lang="ru-RU" sz="2000" dirty="0" err="1">
                          <a:solidFill>
                            <a:srgbClr val="00B050"/>
                          </a:solidFill>
                          <a:effectLst/>
                        </a:rPr>
                        <a:t>пг</a:t>
                      </a:r>
                      <a:r>
                        <a:rPr lang="ru-RU" sz="2000" dirty="0">
                          <a:solidFill>
                            <a:srgbClr val="00B050"/>
                          </a:solidFill>
                          <a:effectLst/>
                        </a:rPr>
                        <a:t>/г)</a:t>
                      </a:r>
                      <a:endParaRPr lang="ru-RU" sz="20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B050"/>
                          </a:solidFill>
                          <a:effectLst/>
                        </a:rPr>
                        <a:t>64-522</a:t>
                      </a:r>
                      <a:endParaRPr lang="ru-RU" sz="20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</a:tr>
              <a:tr h="3073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2000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2000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22559" name="Text Box 3"/>
          <p:cNvSpPr txBox="1">
            <a:spLocks noChangeArrowheads="1"/>
          </p:cNvSpPr>
          <p:nvPr/>
        </p:nvSpPr>
        <p:spPr bwMode="auto">
          <a:xfrm>
            <a:off x="11113" y="404813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/>
              <a:t>Содержание факторов роста</a:t>
            </a:r>
          </a:p>
        </p:txBody>
      </p:sp>
      <p:sp>
        <p:nvSpPr>
          <p:cNvPr id="22560" name="Rectangle 3"/>
          <p:cNvSpPr>
            <a:spLocks noChangeArrowheads="1"/>
          </p:cNvSpPr>
          <p:nvPr/>
        </p:nvSpPr>
        <p:spPr bwMode="auto">
          <a:xfrm>
            <a:off x="3779838" y="6415088"/>
            <a:ext cx="52197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81000" indent="-381000" algn="r" eaLnBrk="0" hangingPunct="0">
              <a:lnSpc>
                <a:spcPct val="80000"/>
              </a:lnSpc>
              <a:spcBef>
                <a:spcPct val="20000"/>
              </a:spcBef>
            </a:pPr>
            <a:endParaRPr lang="ru-RU" alt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2920" y="785794"/>
            <a:ext cx="8183880" cy="785818"/>
          </a:xfrm>
        </p:spPr>
        <p:txBody>
          <a:bodyPr/>
          <a:lstStyle/>
          <a:p>
            <a:pPr>
              <a:defRPr/>
            </a:pP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Пантогематоген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жидкий</a:t>
            </a:r>
            <a:endParaRPr lang="ru-RU" dirty="0"/>
          </a:p>
        </p:txBody>
      </p:sp>
      <p:pic>
        <p:nvPicPr>
          <p:cNvPr id="21507" name="Содержимое 6" descr="P81107-123902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73113" y="1524000"/>
            <a:ext cx="3429000" cy="4572000"/>
          </a:xfrm>
        </p:spPr>
      </p:pic>
      <p:sp>
        <p:nvSpPr>
          <p:cNvPr id="21508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238" cy="4572000"/>
          </a:xfrm>
        </p:spPr>
        <p:txBody>
          <a:bodyPr>
            <a:normAutofit fontScale="92500" lnSpcReduction="10000"/>
          </a:bodyPr>
          <a:lstStyle/>
          <a:p>
            <a:r>
              <a:rPr lang="ru-RU" sz="1600" dirty="0" err="1" smtClean="0"/>
              <a:t>Пантогематоген</a:t>
            </a:r>
            <a:r>
              <a:rPr lang="ru-RU" sz="1600" dirty="0" smtClean="0"/>
              <a:t>  увеличивает половую потенцию, повышает умственную и физическую работоспособность, снижает уровень холестерина в крови, укрепляет иммунитет. Содержащиеся в крови марала </a:t>
            </a:r>
            <a:r>
              <a:rPr lang="ru-RU" sz="1600" dirty="0" err="1" smtClean="0"/>
              <a:t>фосфолипиды</a:t>
            </a:r>
            <a:r>
              <a:rPr lang="ru-RU" sz="1600" dirty="0" smtClean="0"/>
              <a:t> и громоподобные вещества способствуют восстановлению гормонального баланса и профилактике воспалительных заболеваний половой сферы у мужчин и женщин. Средство для активного укрепления иммунитета и восстановления после длительных тяжелых заболеваний и увеличивает выносливость при физических нагрузках.</a:t>
            </a:r>
          </a:p>
          <a:p>
            <a:r>
              <a:rPr lang="ru-RU" sz="1600" dirty="0" smtClean="0"/>
              <a:t>Состав: кровь марала, сахарный сироп, сироп шиповника, вода.</a:t>
            </a:r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err="1" smtClean="0"/>
              <a:t>Пантогематоген</a:t>
            </a:r>
            <a:r>
              <a:rPr lang="ru-RU" sz="2400" dirty="0" smtClean="0"/>
              <a:t> берется в период роста пантов во время срезки  </a:t>
            </a:r>
            <a:endParaRPr lang="ru-RU" sz="2400" dirty="0"/>
          </a:p>
        </p:txBody>
      </p:sp>
      <p:pic>
        <p:nvPicPr>
          <p:cNvPr id="5" name="Содержимое 4" descr="P90602-15482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571480"/>
            <a:ext cx="3292079" cy="4389438"/>
          </a:xfrm>
        </p:spPr>
      </p:pic>
      <p:pic>
        <p:nvPicPr>
          <p:cNvPr id="6" name="Содержимое 5" descr="P90912-14120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14705" y="530224"/>
            <a:ext cx="3352809" cy="4470411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N75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428604"/>
            <a:ext cx="7905806" cy="592935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785794"/>
            <a:ext cx="8183880" cy="1071570"/>
          </a:xfrm>
        </p:spPr>
        <p:txBody>
          <a:bodyPr>
            <a:noAutofit/>
          </a:bodyPr>
          <a:lstStyle/>
          <a:p>
            <a:r>
              <a:rPr lang="ru-RU" sz="4000" dirty="0" smtClean="0"/>
              <a:t>Пантовая продукция Горного Алтая</a:t>
            </a:r>
            <a:endParaRPr lang="ru-RU" sz="4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0000" lnSpcReduction="20000"/>
          </a:bodyPr>
          <a:lstStyle/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2800" i="1" dirty="0" smtClean="0"/>
              <a:t>Инсулиноподобный фактор роста 1 (</a:t>
            </a:r>
            <a:r>
              <a:rPr lang="en-US" sz="2800" i="1" dirty="0" smtClean="0"/>
              <a:t>IGF</a:t>
            </a:r>
            <a:r>
              <a:rPr lang="ru-RU" sz="2800" i="1" dirty="0" smtClean="0"/>
              <a:t>1) и инсулиноподобный фактор роста 2 (</a:t>
            </a:r>
            <a:r>
              <a:rPr lang="en-US" sz="2800" i="1" dirty="0" smtClean="0"/>
              <a:t>IGF</a:t>
            </a:r>
            <a:r>
              <a:rPr lang="ru-RU" sz="2800" i="1" dirty="0" smtClean="0"/>
              <a:t>2) </a:t>
            </a:r>
            <a:r>
              <a:rPr lang="ru-RU" sz="2800" dirty="0" smtClean="0"/>
              <a:t>– активизируют работу клеток организма, усиливают пролиферацию и восстановление клеток всех тканей, в первую очередь хрящевой и костной, .</a:t>
            </a:r>
            <a:br>
              <a:rPr lang="ru-RU" sz="2800" dirty="0" smtClean="0"/>
            </a:br>
            <a:endParaRPr lang="ru-RU" sz="2800" dirty="0" smtClean="0"/>
          </a:p>
          <a:p>
            <a:r>
              <a:rPr lang="ru-RU" sz="2800" i="1" dirty="0" err="1" smtClean="0"/>
              <a:t>Альфа-трансформирующий</a:t>
            </a:r>
            <a:r>
              <a:rPr lang="ru-RU" sz="2800" i="1" dirty="0" smtClean="0"/>
              <a:t> фактор роста (</a:t>
            </a:r>
            <a:r>
              <a:rPr lang="en-US" sz="2800" i="1" dirty="0" smtClean="0"/>
              <a:t>TGF</a:t>
            </a:r>
            <a:r>
              <a:rPr lang="ru-RU" sz="2800" i="1" dirty="0" smtClean="0"/>
              <a:t>-</a:t>
            </a:r>
            <a:r>
              <a:rPr lang="en-US" sz="2800" i="1" dirty="0" smtClean="0"/>
              <a:t>a</a:t>
            </a:r>
            <a:r>
              <a:rPr lang="ru-RU" sz="2800" i="1" dirty="0" smtClean="0"/>
              <a:t>) и </a:t>
            </a:r>
            <a:r>
              <a:rPr lang="ru-RU" sz="2800" i="1" dirty="0" err="1" smtClean="0"/>
              <a:t>бетта-трансформирующий</a:t>
            </a:r>
            <a:r>
              <a:rPr lang="ru-RU" sz="2800" i="1" dirty="0" smtClean="0"/>
              <a:t> фактор роста (</a:t>
            </a:r>
            <a:r>
              <a:rPr lang="en-US" sz="2800" i="1" dirty="0" smtClean="0"/>
              <a:t>TGF</a:t>
            </a:r>
            <a:r>
              <a:rPr lang="ru-RU" sz="2800" i="1" dirty="0" smtClean="0"/>
              <a:t>-</a:t>
            </a:r>
            <a:r>
              <a:rPr lang="en-US" sz="2800" i="1" dirty="0" smtClean="0"/>
              <a:t>P</a:t>
            </a:r>
            <a:r>
              <a:rPr lang="ru-RU" sz="2800" i="1" dirty="0" smtClean="0"/>
              <a:t>)</a:t>
            </a:r>
            <a:r>
              <a:rPr lang="ru-RU" sz="2800" dirty="0" smtClean="0"/>
              <a:t> - стимулируют синтез ДНК и протеинов в фибробластах. Они участвуют в синтезе и регенерации соединительной, хрящевой и костной ткани. </a:t>
            </a:r>
            <a:br>
              <a:rPr lang="ru-RU" sz="2800" dirty="0" smtClean="0"/>
            </a:br>
            <a:endParaRPr lang="ru-RU" sz="2800" dirty="0" smtClean="0"/>
          </a:p>
          <a:p>
            <a:r>
              <a:rPr lang="ru-RU" sz="2800" i="1" dirty="0" err="1" smtClean="0"/>
              <a:t>Епидермальный</a:t>
            </a:r>
            <a:r>
              <a:rPr lang="ru-RU" sz="2800" i="1" dirty="0" smtClean="0"/>
              <a:t> фактор роста (</a:t>
            </a:r>
            <a:r>
              <a:rPr lang="en-US" sz="2800" i="1" dirty="0" smtClean="0"/>
              <a:t>EGF</a:t>
            </a:r>
            <a:r>
              <a:rPr lang="ru-RU" sz="2800" i="1" dirty="0" smtClean="0"/>
              <a:t>)</a:t>
            </a:r>
            <a:r>
              <a:rPr lang="ru-RU" sz="2800" dirty="0" smtClean="0"/>
              <a:t> - ускоряет пролиферацию тканей, влияет на хемотаксис клеток (перемещение клеток из здоровых неповрежденных тканей в пораженные участки), ускоряет </a:t>
            </a:r>
            <a:r>
              <a:rPr lang="ru-RU" sz="2800" dirty="0" err="1" smtClean="0"/>
              <a:t>эпителизацию</a:t>
            </a:r>
            <a:r>
              <a:rPr lang="ru-RU" sz="2800" dirty="0" smtClean="0"/>
              <a:t>, регулирует рост клеток.</a:t>
            </a:r>
            <a:br>
              <a:rPr lang="ru-RU" sz="2800" dirty="0" smtClean="0"/>
            </a:br>
            <a:r>
              <a:rPr lang="ru-RU" sz="2800" i="1" dirty="0" smtClean="0"/>
              <a:t>Фактор роста нервов (</a:t>
            </a:r>
            <a:r>
              <a:rPr lang="en-US" sz="2800" i="1" dirty="0" smtClean="0"/>
              <a:t>NGF</a:t>
            </a:r>
            <a:r>
              <a:rPr lang="ru-RU" sz="2800" i="1" dirty="0" smtClean="0"/>
              <a:t>) </a:t>
            </a:r>
            <a:r>
              <a:rPr lang="ru-RU" sz="2800" dirty="0" smtClean="0"/>
              <a:t>- регуляторный белок, играет важную роль в процессе созревания, дифференцировки и установления контактов между развивающимися нейронами центральной и периферической нервной системы</a:t>
            </a:r>
            <a:endParaRPr lang="ru-RU" dirty="0"/>
          </a:p>
        </p:txBody>
      </p:sp>
      <p:pic>
        <p:nvPicPr>
          <p:cNvPr id="5" name="Picture 4" descr="Kur10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6150" y="1250950"/>
            <a:ext cx="3930650" cy="29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24" name="Picture 4" descr="IMG_907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16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4" descr="август 2010 7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Шебалинский</a:t>
            </a:r>
            <a:r>
              <a:rPr lang="ru-RU" dirty="0" smtClean="0"/>
              <a:t> питомник «Королевский марал»</a:t>
            </a:r>
            <a:endParaRPr lang="ru-RU" dirty="0"/>
          </a:p>
        </p:txBody>
      </p:sp>
      <p:pic>
        <p:nvPicPr>
          <p:cNvPr id="5" name="Содержимое 4" descr="P90526-21065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4429" y="530225"/>
            <a:ext cx="3292079" cy="4389438"/>
          </a:xfrm>
        </p:spPr>
      </p:pic>
      <p:pic>
        <p:nvPicPr>
          <p:cNvPr id="6" name="Содержимое 5" descr="IMG-20190303-WA0013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29124" y="1000108"/>
            <a:ext cx="3930650" cy="2947988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57200" y="1400175"/>
            <a:ext cx="4040188" cy="7620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Панты в меду</a:t>
            </a:r>
            <a:endParaRPr lang="ru-RU" dirty="0"/>
          </a:p>
        </p:txBody>
      </p:sp>
      <p:pic>
        <p:nvPicPr>
          <p:cNvPr id="33795" name="Содержимое 6" descr="P81104-184440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9113" y="2201863"/>
            <a:ext cx="3913187" cy="3913187"/>
          </a:xfrm>
        </p:spPr>
      </p:pic>
      <p:sp>
        <p:nvSpPr>
          <p:cNvPr id="4" name="Содержимое 3"/>
          <p:cNvSpPr>
            <a:spLocks noGrp="1"/>
          </p:cNvSpPr>
          <p:nvPr>
            <p:ph sz="quarter" idx="4"/>
          </p:nvPr>
        </p:nvSpPr>
        <p:spPr>
          <a:xfrm>
            <a:off x="4649788" y="2201863"/>
            <a:ext cx="4038600" cy="3913187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В мёде  с пантами содержатся сахара, протеины, органические кислоты, ферменты, витамины, биогенные стимуляторы и т.д. Комплекс этих веществ повышает жизнеспособность организма, стабили­зирует артериальное давление, повышает работоспособность, уменьшает вязкость крови, улучшает показатели липидного об­мена, способствуя профилактике </a:t>
            </a:r>
            <a:r>
              <a:rPr lang="ru-RU" sz="1800" dirty="0" err="1" smtClean="0">
                <a:solidFill>
                  <a:schemeClr val="accent5">
                    <a:lumMod val="50000"/>
                  </a:schemeClr>
                </a:solidFill>
              </a:rPr>
              <a:t>сердечно-сосудистых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5">
                    <a:lumMod val="50000"/>
                  </a:schemeClr>
                </a:solidFill>
              </a:rPr>
              <a:t>заболений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3"/>
          </p:nvPr>
        </p:nvSpPr>
        <p:spPr>
          <a:xfrm>
            <a:off x="4648200" y="1400175"/>
            <a:ext cx="4040188" cy="7620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020646"/>
            <a:ext cx="8183880" cy="1051560"/>
          </a:xfrm>
        </p:spPr>
        <p:txBody>
          <a:bodyPr/>
          <a:lstStyle/>
          <a:p>
            <a:r>
              <a:rPr lang="ru-RU" dirty="0" smtClean="0"/>
              <a:t>Панты  в меду</a:t>
            </a:r>
            <a:endParaRPr lang="ru-RU" dirty="0"/>
          </a:p>
        </p:txBody>
      </p:sp>
      <p:pic>
        <p:nvPicPr>
          <p:cNvPr id="5" name="Содержимое 4" descr="IMG-20190624-WA000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4350" y="1250354"/>
            <a:ext cx="3932238" cy="2949179"/>
          </a:xfrm>
        </p:spPr>
      </p:pic>
      <p:pic>
        <p:nvPicPr>
          <p:cNvPr id="6" name="Содержимое 5" descr="P90912-14363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5435" y="530225"/>
            <a:ext cx="3292079" cy="4389438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Барсучий жир</a:t>
            </a:r>
            <a:endParaRPr lang="ru-RU" dirty="0"/>
          </a:p>
        </p:txBody>
      </p:sp>
      <p:pic>
        <p:nvPicPr>
          <p:cNvPr id="5" name="Содержимое 4" descr="P90831-0744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4429" y="530225"/>
            <a:ext cx="3292079" cy="4389438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Ускоряет процесс обмена веществ в организме, обладает противовоспалительным, бактерицидным действием. Повышает уровень гемоглобина в крови</a:t>
            </a:r>
            <a:endParaRPr lang="ru-RU" sz="1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Медвежий жир</a:t>
            </a: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3"/>
          </p:nvPr>
        </p:nvSpPr>
        <p:spPr>
          <a:noFill/>
        </p:spPr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0968" name="Содержимое 6"/>
          <p:cNvSpPr>
            <a:spLocks noGrp="1"/>
          </p:cNvSpPr>
          <p:nvPr>
            <p:ph sz="quarter" idx="4"/>
          </p:nvPr>
        </p:nvSpPr>
        <p:spPr>
          <a:xfrm>
            <a:off x="4649788" y="1500175"/>
            <a:ext cx="4038600" cy="4143403"/>
          </a:xfrm>
        </p:spPr>
        <p:txBody>
          <a:bodyPr>
            <a:normAutofit/>
          </a:bodyPr>
          <a:lstStyle/>
          <a:p>
            <a:r>
              <a:rPr lang="ru-RU" sz="1400" dirty="0" smtClean="0"/>
              <a:t>Медвежий жир –   с высокой  пищевой ценностью и биологической активностью позволяют медведям пережить тяжелые зимние месяцы в спячке без пищи и воды.  </a:t>
            </a:r>
          </a:p>
          <a:p>
            <a:r>
              <a:rPr lang="ru-RU" sz="1400" dirty="0" smtClean="0"/>
              <a:t>В состав медвежьего жира входят:  аминокислоты и нуклеиновые кислоты,  незаменимые аминокислоты, </a:t>
            </a:r>
            <a:r>
              <a:rPr lang="ru-RU" sz="1400" dirty="0" err="1" smtClean="0"/>
              <a:t>тритерпеновые</a:t>
            </a:r>
            <a:r>
              <a:rPr lang="ru-RU" sz="1400" dirty="0" smtClean="0"/>
              <a:t> гликозиды, </a:t>
            </a:r>
            <a:r>
              <a:rPr lang="ru-RU" sz="1400" dirty="0" err="1" smtClean="0"/>
              <a:t>гинзенозиды</a:t>
            </a:r>
            <a:r>
              <a:rPr lang="ru-RU" sz="1400" dirty="0" smtClean="0"/>
              <a:t>, </a:t>
            </a:r>
            <a:r>
              <a:rPr lang="ru-RU" sz="1400" dirty="0" err="1" smtClean="0"/>
              <a:t>цитамины</a:t>
            </a:r>
            <a:r>
              <a:rPr lang="ru-RU" sz="1400" dirty="0" smtClean="0"/>
              <a:t> и другие биологически активные </a:t>
            </a:r>
            <a:r>
              <a:rPr lang="ru-RU" sz="1400" dirty="0" err="1" smtClean="0"/>
              <a:t>вещества,витамины</a:t>
            </a:r>
            <a:r>
              <a:rPr lang="ru-RU" sz="1400" dirty="0" smtClean="0"/>
              <a:t> – группы В, А, Е, полиненасыщенные жирные кислоты – омега-3, омега-6, омега-9,микро- и макроэлементы – железо, кальций, медь и др.</a:t>
            </a:r>
            <a:endParaRPr lang="ru-RU" dirty="0" smtClean="0"/>
          </a:p>
        </p:txBody>
      </p:sp>
      <p:pic>
        <p:nvPicPr>
          <p:cNvPr id="1026" name="Picture 2" descr="C:\Users\User\Desktop\DCIM\P00406-08381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4840" y="1447800"/>
            <a:ext cx="3164283" cy="3981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type="subTitle" idx="1"/>
          </p:nvPr>
        </p:nvSpPr>
        <p:spPr>
          <a:xfrm>
            <a:off x="428625" y="1643050"/>
            <a:ext cx="8305800" cy="4357718"/>
          </a:xfrm>
        </p:spPr>
        <p:txBody>
          <a:bodyPr>
            <a:normAutofit fontScale="92500" lnSpcReduction="10000"/>
          </a:bodyPr>
          <a:lstStyle/>
          <a:p>
            <a:pPr algn="just"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cs typeface="Aharoni" pitchFamily="2" charset="-79"/>
              </a:rPr>
              <a:t>Благодаря набору ценнейших витаминов и микроэлементов  ОБЛЕПИХОВОЕ МАСЛО применяют в качестве наружного и внутреннего средства.  Обладает биостимулирующими, восстанавливающими, противовоспалительными, противомикробными свойствами. Прекрасный источник восполнения нехватки витаминов в организме (витамины группы В (В1, В2, B3, B6, В9), А, Е, К, Р). </a:t>
            </a:r>
          </a:p>
          <a:p>
            <a:pPr algn="just"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cs typeface="Aharoni" pitchFamily="2" charset="-79"/>
              </a:rPr>
              <a:t>В состав облепихового масла входят жизненно-важные биологически активные вещества: аскорбиновая кислота (витамин С),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  <a:cs typeface="Aharoni" pitchFamily="2" charset="-79"/>
              </a:rPr>
              <a:t>биофлавоноиды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cs typeface="Aharoni" pitchFamily="2" charset="-79"/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  <a:cs typeface="Aharoni" pitchFamily="2" charset="-79"/>
              </a:rPr>
              <a:t>фолиевая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cs typeface="Aharoni" pitchFamily="2" charset="-79"/>
              </a:rPr>
              <a:t> кислота, а также кремний, титан, железо, магний и другие полезные вещества.</a:t>
            </a:r>
          </a:p>
          <a:p>
            <a:pPr algn="just">
              <a:defRPr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cs typeface="Aharoni" pitchFamily="2" charset="-79"/>
              </a:rPr>
              <a:t>Действие облепихового масла: 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cs typeface="Aharoni" pitchFamily="2" charset="-79"/>
              </a:rPr>
              <a:t>обладает прекрасным ранозаживляющим действием;  высокой биологической активностью и бактерицидными свойствами; оказывает болеутоляющее действие; повышает эластичность кровеносных сосудов, улучшает кровоснабжение и сердечную деятельность; понижает уровень холестерина в крови; обладает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  <a:cs typeface="Aharoni" pitchFamily="2" charset="-79"/>
              </a:rPr>
              <a:t>антимикробным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cs typeface="Aharoni" pitchFamily="2" charset="-79"/>
              </a:rPr>
              <a:t> и общеукрепляющим  действием; укрепляет иммунитет, нормализует и восстанавливает работу печени; препятствует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  <a:cs typeface="Aharoni" pitchFamily="2" charset="-79"/>
              </a:rPr>
              <a:t>тромбообразованию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cs typeface="Aharoni" pitchFamily="2" charset="-79"/>
              </a:rPr>
              <a:t>; нормализует обменные процессы в организме; улучшает работу поджелудочной и щитовидной желез; улучшает зрение; полезно мужчинам для сохранения мужской силы.</a:t>
            </a:r>
            <a:br>
              <a:rPr lang="ru-RU" sz="1600" dirty="0" smtClean="0">
                <a:solidFill>
                  <a:schemeClr val="accent6">
                    <a:lumMod val="50000"/>
                  </a:schemeClr>
                </a:solidFill>
                <a:cs typeface="Aharoni" pitchFamily="2" charset="-79"/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cs typeface="Aharoni" pitchFamily="2" charset="-79"/>
              </a:rPr>
              <a:t> </a:t>
            </a:r>
            <a:endParaRPr lang="ru-RU" sz="1600" dirty="0">
              <a:solidFill>
                <a:schemeClr val="accent6">
                  <a:lumMod val="50000"/>
                </a:schemeClr>
              </a:solidFill>
              <a:cs typeface="Aharoni" pitchFamily="2" charset="-79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428860" y="714356"/>
            <a:ext cx="5429288" cy="50006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Облепиховое масло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1538" y="533400"/>
            <a:ext cx="7439046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4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44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700" dirty="0" smtClean="0">
                <a:solidFill>
                  <a:schemeClr val="accent6">
                    <a:lumMod val="50000"/>
                  </a:schemeClr>
                </a:solidFill>
              </a:rPr>
              <a:t>ЖИВИЦА КЕДРОВАЯ (30%) НА КЕДРОВОМ МАСЛЕ  </a:t>
            </a:r>
            <a:endParaRPr lang="ru-RU" sz="27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5143504" y="1428736"/>
            <a:ext cx="2971800" cy="42061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defRPr/>
            </a:pP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Нормализует обмен веществ, снижает уровень холестерина в крови, </a:t>
            </a:r>
          </a:p>
          <a:p>
            <a:pPr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выводит из организма токсичные  элементы и радионуклиды, </a:t>
            </a:r>
          </a:p>
          <a:p>
            <a:pPr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оказывает восстанавливающее, ранозаживляющее, защитное, </a:t>
            </a:r>
          </a:p>
          <a:p>
            <a:pPr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питательное действие на кожу, снижает риск простуд, </a:t>
            </a:r>
          </a:p>
          <a:p>
            <a:pPr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воспалительных процессов, восстанавливает пищеварительную </a:t>
            </a:r>
          </a:p>
          <a:p>
            <a:pPr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систему при воспалении и инфекциях.</a:t>
            </a:r>
          </a:p>
          <a:p>
            <a:pPr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Масло кедровое получено из ядер кедрового ореха. Содержит </a:t>
            </a:r>
          </a:p>
          <a:p>
            <a:pPr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уникальный комплекс витаминов, минералов, белков, жиров, </a:t>
            </a:r>
          </a:p>
          <a:p>
            <a:pPr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полиненасыщенных жирных кислот. Кедровая живица – природный компонент, </a:t>
            </a:r>
          </a:p>
          <a:p>
            <a:pPr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обладающий интенсивным ранозаживляющим, антибактериальным, противовоспалительным, противогрибковым действием.</a:t>
            </a:r>
          </a:p>
          <a:p>
            <a:pPr>
              <a:defRPr/>
            </a:pP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СОСТАВ: масло кедровое – 70%, кедровая живица – 30%.</a:t>
            </a:r>
          </a:p>
          <a:p>
            <a:pPr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User\Desktop\DCIM\P00414-2002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573120" y="65079994"/>
            <a:ext cx="2428892" cy="6848992"/>
          </a:xfrm>
          <a:prstGeom prst="rect">
            <a:avLst/>
          </a:prstGeom>
          <a:noFill/>
        </p:spPr>
      </p:pic>
      <p:pic>
        <p:nvPicPr>
          <p:cNvPr id="2051" name="Picture 3" descr="C:\Users\User\Desktop\DCIM\P00414-200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000240"/>
            <a:ext cx="3071816" cy="400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2920" y="1643050"/>
            <a:ext cx="8183880" cy="3786214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Рекомендуется  при профилактике вирусных, простудных, </a:t>
            </a:r>
          </a:p>
          <a:p>
            <a:pPr>
              <a:defRPr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воспалительных процессов, положительно действует: при </a:t>
            </a:r>
          </a:p>
          <a:p>
            <a:pPr>
              <a:defRPr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желудочно-кишечных расстройствах, при долго незаживающих </a:t>
            </a:r>
          </a:p>
          <a:p>
            <a:pPr>
              <a:defRPr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ранах, при болях в спине и суставах, при выпадении волос, </a:t>
            </a:r>
          </a:p>
          <a:p>
            <a:pPr>
              <a:defRPr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себорее.</a:t>
            </a:r>
          </a:p>
          <a:p>
            <a:pPr>
              <a:defRPr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Прополис содержит более 50 органических компонентов и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</a:rPr>
              <a:t>ми-неральных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элементов (калий, кальций, фосфор, натрий, магний, </a:t>
            </a:r>
          </a:p>
          <a:p>
            <a:pPr>
              <a:defRPr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железо, марганец, цинк, медь, кремний, селен, и др., в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</a:rPr>
              <a:t>повышен-ном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количестве — цинк и марганец), около 10 жизненно-важных</a:t>
            </a:r>
          </a:p>
          <a:p>
            <a:pPr>
              <a:defRPr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витаминов, в том числе В1, В2, В6, витамин А, Е, 17 аминокислот. </a:t>
            </a:r>
          </a:p>
          <a:p>
            <a:pPr>
              <a:defRPr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Прополис оказывает выраженное противовоспалительное,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</a:rPr>
              <a:t>анти-микробное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</a:rPr>
              <a:t>противоинфекционное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действие. </a:t>
            </a:r>
          </a:p>
          <a:p>
            <a:pPr>
              <a:defRPr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СОСТАВ: масло кедровое – 60%, кедровая живица – 30%, </a:t>
            </a:r>
          </a:p>
          <a:p>
            <a:pPr>
              <a:defRPr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прополис – 10%.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2920" y="714356"/>
            <a:ext cx="8183880" cy="92869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ЖИВИЦА КЕДРОВАЯ (30%) НА КЕДРОВОМ </a:t>
            </a:r>
            <a:b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МАСЛЕ С ПРОПОЛИСОМ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AutoShape 2"/>
          <p:cNvSpPr>
            <a:spLocks noGrp="1" noChangeArrowheads="1"/>
          </p:cNvSpPr>
          <p:nvPr>
            <p:ph type="title"/>
          </p:nvPr>
        </p:nvSpPr>
        <p:spPr>
          <a:xfrm>
            <a:off x="502920" y="1785926"/>
            <a:ext cx="8183880" cy="35719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Одомашнивание марала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" y="1428736"/>
            <a:ext cx="8183880" cy="4000528"/>
          </a:xfrm>
        </p:spPr>
        <p:txBody>
          <a:bodyPr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 Л.Н.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</a:rPr>
              <a:t>Мукаева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  датировала появление нового хозяйственного промысла с 1792 года.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По устным преданиям староверов первые маралы были приручены братьями Шараповыми из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</a:rPr>
              <a:t>бухтарминской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 деревни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</a:rPr>
              <a:t>Фыкалки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2920" y="1928802"/>
            <a:ext cx="8183880" cy="3857652"/>
          </a:xfrm>
        </p:spPr>
        <p:txBody>
          <a:bodyPr/>
          <a:lstStyle/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Рекомендуется при перенесённых хирургических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вмешатель-ствах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, травмах, депрессивном состоянии, упадке сил, аденоме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простаты и предстательной железы, болезненном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мочеиспускании, импотенции.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Бобровая струя – природный компонент, обладает интенсивным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восстановительным, болеутоляющим, тонизирующим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действия-ми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. Бобровая струя дополняет действие кедрового масла и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живицы восстановительными свойствами.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СОСТАВ: масло кедровое – 60%, кедровая живица – 30%,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бобровая струя – 10%.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2920" y="285728"/>
            <a:ext cx="8183880" cy="142876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ЖИВИЦА КЕДРОВАЯ (30%) НА КЕДРОВОМ МАСЛЕ С БОБРОВОЙ СТРУЁЙ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2920" y="1071546"/>
            <a:ext cx="8183880" cy="392909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endParaRPr lang="ru-RU" sz="1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endParaRPr lang="ru-RU" sz="1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endParaRPr lang="ru-RU" sz="1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endParaRPr lang="ru-RU" sz="1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endParaRPr lang="ru-RU" sz="1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Рекомендуется при неблагоприятных изменениях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опорно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-двигательного аппарата, при нарушениях органов пищеварения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(гастриты, язва,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дисбактериоз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, пищевые и лекарственные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отравления), при неблагоприятных изменениях на коже (сыпь, </a:t>
            </a:r>
          </a:p>
          <a:p>
            <a:pPr>
              <a:defRPr/>
            </a:pP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акне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, фурункулы, покраснение, псориаз и т.д.), при облысении,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выпадении волос, перхоти.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Мумие - это природный органоминеральный комплекс, который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имеет в составе порядка  30  химических элементов, столько же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микро- и макроэлементов, 6 аминокислот, а также практически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все витамины, эфирные масла, пчелиный яд и прочие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составляющие, полезные для здоровья человека.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СОСТАВ: масло кедровое – 60%, кедровая живица – 30%, мумиё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очищенное – 10%.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2920" y="1071546"/>
            <a:ext cx="8183880" cy="78581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ЖИВИЦА КЕДРОВАЯ (30%) НА КЕДРОВОМ МАСЛЕ С МУМИЁ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2920" y="2571744"/>
            <a:ext cx="8183880" cy="2786082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Рекомендуется для предупреждения неблагоприятных изменений </a:t>
            </a:r>
          </a:p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опорно-двигательного аппарата, вызванных возрастом и тяжёлыми физическими нагрузками.</a:t>
            </a:r>
          </a:p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Сабельник обладает выраженным противовоспалительным, </a:t>
            </a:r>
          </a:p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болеутоляющим действием на проблемные зоны опорно-двигательного аппарата, суставы.</a:t>
            </a:r>
          </a:p>
          <a:p>
            <a:pPr>
              <a:defRPr/>
            </a:pP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СОСТАВ: масло кедровое – 60%, кедровая живица – 30%, трава и </a:t>
            </a:r>
          </a:p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корневище сабельника болотного – 10%.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2920" y="1571612"/>
            <a:ext cx="8183880" cy="4286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ЖИВИЦА КЕДРОВАЯ (30%) НА КЕДРОВОМ МАСЛЕ С САБЕЛЬНИКОМ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2920" y="2928934"/>
            <a:ext cx="8183880" cy="2643206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ru-RU" sz="43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4300" dirty="0" smtClean="0">
                <a:solidFill>
                  <a:schemeClr val="accent6">
                    <a:lumMod val="50000"/>
                  </a:schemeClr>
                </a:solidFill>
              </a:rPr>
              <a:t>Рекомендуется при кашле различного происхождения, при всех </a:t>
            </a:r>
          </a:p>
          <a:p>
            <a:pPr>
              <a:defRPr/>
            </a:pPr>
            <a:r>
              <a:rPr lang="ru-RU" sz="4300" dirty="0" smtClean="0">
                <a:solidFill>
                  <a:schemeClr val="accent6">
                    <a:lumMod val="50000"/>
                  </a:schemeClr>
                </a:solidFill>
              </a:rPr>
              <a:t>видах инфекционно-воспалительных процессов горла, верхних </a:t>
            </a:r>
          </a:p>
          <a:p>
            <a:pPr>
              <a:defRPr/>
            </a:pPr>
            <a:r>
              <a:rPr lang="ru-RU" sz="4300" dirty="0" smtClean="0">
                <a:solidFill>
                  <a:schemeClr val="accent6">
                    <a:lumMod val="50000"/>
                  </a:schemeClr>
                </a:solidFill>
              </a:rPr>
              <a:t>дыхательных путей, лёгких, а также при повреждениях на коже и </a:t>
            </a:r>
          </a:p>
          <a:p>
            <a:pPr>
              <a:defRPr/>
            </a:pPr>
            <a:r>
              <a:rPr lang="ru-RU" sz="4300" dirty="0" err="1" smtClean="0">
                <a:solidFill>
                  <a:schemeClr val="accent6">
                    <a:lumMod val="50000"/>
                  </a:schemeClr>
                </a:solidFill>
              </a:rPr>
              <a:t>сердечно-сосудистых</a:t>
            </a:r>
            <a:r>
              <a:rPr lang="ru-RU" sz="4300" dirty="0" smtClean="0">
                <a:solidFill>
                  <a:schemeClr val="accent6">
                    <a:lumMod val="50000"/>
                  </a:schemeClr>
                </a:solidFill>
              </a:rPr>
              <a:t> изменениях.</a:t>
            </a:r>
          </a:p>
          <a:p>
            <a:pPr>
              <a:defRPr/>
            </a:pPr>
            <a:r>
              <a:rPr lang="ru-RU" sz="4300" dirty="0" smtClean="0">
                <a:solidFill>
                  <a:schemeClr val="accent6">
                    <a:lumMod val="50000"/>
                  </a:schemeClr>
                </a:solidFill>
              </a:rPr>
              <a:t>Барсучий жир обладает общеукрепляющим, </a:t>
            </a:r>
            <a:r>
              <a:rPr lang="ru-RU" sz="4300" dirty="0" err="1" smtClean="0">
                <a:solidFill>
                  <a:schemeClr val="accent6">
                    <a:lumMod val="50000"/>
                  </a:schemeClr>
                </a:solidFill>
              </a:rPr>
              <a:t>противовоспали-тельным</a:t>
            </a:r>
            <a:r>
              <a:rPr lang="ru-RU" sz="4300" dirty="0" smtClean="0">
                <a:solidFill>
                  <a:schemeClr val="accent6">
                    <a:lumMod val="50000"/>
                  </a:schemeClr>
                </a:solidFill>
              </a:rPr>
              <a:t>, иммуностимулирующим действием, ускоряет процессы </a:t>
            </a:r>
          </a:p>
          <a:p>
            <a:pPr>
              <a:defRPr/>
            </a:pPr>
            <a:r>
              <a:rPr lang="ru-RU" sz="4300" dirty="0" smtClean="0">
                <a:solidFill>
                  <a:schemeClr val="accent6">
                    <a:lumMod val="50000"/>
                  </a:schemeClr>
                </a:solidFill>
              </a:rPr>
              <a:t>восстановления тканей, предотвращает развитие атеросклероза.</a:t>
            </a:r>
          </a:p>
          <a:p>
            <a:pPr>
              <a:defRPr/>
            </a:pPr>
            <a:r>
              <a:rPr lang="ru-RU" sz="4300" dirty="0" smtClean="0">
                <a:solidFill>
                  <a:schemeClr val="accent6">
                    <a:lumMod val="50000"/>
                  </a:schemeClr>
                </a:solidFill>
              </a:rPr>
              <a:t>Барсучий жир – интенсивное природное средство для быстрой и </a:t>
            </a:r>
          </a:p>
          <a:p>
            <a:pPr>
              <a:defRPr/>
            </a:pPr>
            <a:r>
              <a:rPr lang="ru-RU" sz="4300" dirty="0" smtClean="0">
                <a:solidFill>
                  <a:schemeClr val="accent6">
                    <a:lumMod val="50000"/>
                  </a:schemeClr>
                </a:solidFill>
              </a:rPr>
              <a:t>эффективной помощи при кашле различного происхождения, </a:t>
            </a:r>
          </a:p>
          <a:p>
            <a:pPr>
              <a:defRPr/>
            </a:pPr>
            <a:r>
              <a:rPr lang="ru-RU" sz="4300" dirty="0" smtClean="0">
                <a:solidFill>
                  <a:schemeClr val="accent6">
                    <a:lumMod val="50000"/>
                  </a:schemeClr>
                </a:solidFill>
              </a:rPr>
              <a:t>включая кашель курильщика, трахеитах, бронхитах, </a:t>
            </a:r>
            <a:r>
              <a:rPr lang="ru-RU" sz="4300" dirty="0" err="1" smtClean="0">
                <a:solidFill>
                  <a:schemeClr val="accent6">
                    <a:lumMod val="50000"/>
                  </a:schemeClr>
                </a:solidFill>
              </a:rPr>
              <a:t>бронхопнев-моний</a:t>
            </a:r>
            <a:r>
              <a:rPr lang="ru-RU" sz="4300" dirty="0" smtClean="0">
                <a:solidFill>
                  <a:schemeClr val="accent6">
                    <a:lumMod val="50000"/>
                  </a:schemeClr>
                </a:solidFill>
              </a:rPr>
              <a:t>, некоторых видов астмы, а также язвы желудка и </a:t>
            </a:r>
          </a:p>
          <a:p>
            <a:pPr>
              <a:defRPr/>
            </a:pPr>
            <a:r>
              <a:rPr lang="ru-RU" sz="4300" dirty="0" smtClean="0">
                <a:solidFill>
                  <a:schemeClr val="accent6">
                    <a:lumMod val="50000"/>
                  </a:schemeClr>
                </a:solidFill>
              </a:rPr>
              <a:t>двенадцатиперстной кишки, псориазе, экземах.</a:t>
            </a:r>
          </a:p>
          <a:p>
            <a:pPr>
              <a:defRPr/>
            </a:pPr>
            <a:endParaRPr lang="ru-RU" sz="43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4300" dirty="0" smtClean="0">
                <a:solidFill>
                  <a:schemeClr val="accent6">
                    <a:lumMod val="50000"/>
                  </a:schemeClr>
                </a:solidFill>
              </a:rPr>
              <a:t>СОСТАВ: масло кедровое – 60%, кедровая живица – 30%, жир </a:t>
            </a:r>
          </a:p>
          <a:p>
            <a:pPr>
              <a:defRPr/>
            </a:pPr>
            <a:r>
              <a:rPr lang="ru-RU" sz="4300" dirty="0" smtClean="0">
                <a:solidFill>
                  <a:schemeClr val="accent6">
                    <a:lumMod val="50000"/>
                  </a:schemeClr>
                </a:solidFill>
              </a:rPr>
              <a:t>барсука – 10%.</a:t>
            </a:r>
          </a:p>
          <a:p>
            <a:pPr>
              <a:defRPr/>
            </a:pPr>
            <a:r>
              <a:rPr lang="ru-RU" sz="4300" dirty="0" smtClean="0"/>
              <a:t> </a:t>
            </a:r>
          </a:p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2920" y="1714488"/>
            <a:ext cx="8183880" cy="78581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ЖИВИЦА КЕДРОВАЯ (30%) НА КЕДРОВОМ МАСЛЕ С </a:t>
            </a:r>
            <a:b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БАРСУЧЬИМ ЖИРОМ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2920" y="1857364"/>
            <a:ext cx="8183880" cy="3357586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Рекомендуется при инфекционных, воспалительных и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бактериальных процессах пищеварительной системы, при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внутренних и наружных кровотечениях, при изменениях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лимфатической системы, при бессоннице, нарушении памяти,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умственной активности, депрессиях, при нарушении зрения, при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повышенном содержании сахара в крови, при заболеваниях кожи.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Каменное масло – природный компонент, обладающий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эффективной ранозаживляющей, антибактериальной и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противовоспалительной активностью, кровоостанавливающим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действием при местном и внутреннем применении.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СОСТАВ: масло кедровое – 60%, кедровая живица – 30%,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каменное масло – 10%.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2920" y="642918"/>
            <a:ext cx="8183880" cy="92869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ЖИВИЦА КЕДРОВАЯ (30%) НА КЕДРОВОМ МАСЛЕ С </a:t>
            </a:r>
            <a:b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КАМЕННЫМ МАСЛОМ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2920" y="1643050"/>
            <a:ext cx="8183880" cy="342902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Рекомендуется для нормализации гормонального фона, при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увеличении щитовидной железы, при новообразованиях  и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изменениях в области щитовидной железы.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Лапчатка белая оказывает положительное регулирующее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действие на функции щитовидной железы, препятствует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диффузным изменениям, способствует рассасыванию узлов и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предотвращению токсических изменений организма.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СОСТАВ: масло кедровое — 60%, кедровая живица — 30%,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трава лапчатки белой — 10%.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2920" y="714356"/>
            <a:ext cx="8183880" cy="50006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ЖИВИЦА КЕДРОВАЯ (30%) НА КЕДРОВОМ МАСЛЕ С </a:t>
            </a:r>
            <a:b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ЛАПЧАТКОЙ БЕЛОЙ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2920" y="500042"/>
            <a:ext cx="8183880" cy="157163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Заготовка трав в высокогорных районах Горного Алтая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4275" name="Содержимое 4" descr="DSCN1393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2287588"/>
            <a:ext cx="4059238" cy="3044825"/>
          </a:xfrm>
        </p:spPr>
      </p:pic>
      <p:pic>
        <p:nvPicPr>
          <p:cNvPr id="54276" name="Содержимое 6" descr="биохимические провинции джазатор 2012 475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648200" y="2214563"/>
            <a:ext cx="4059238" cy="30718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Пантовый  чай</a:t>
            </a:r>
            <a:endParaRPr lang="ru-RU" dirty="0"/>
          </a:p>
        </p:txBody>
      </p:sp>
      <p:pic>
        <p:nvPicPr>
          <p:cNvPr id="4" name="Содержимое 3" descr="DSC0351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1250655"/>
            <a:ext cx="3932238" cy="2948577"/>
          </a:xfrm>
        </p:spPr>
      </p:pic>
      <p:pic>
        <p:nvPicPr>
          <p:cNvPr id="7" name="Содержимое 6" descr="P90912-14354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5435" y="530225"/>
            <a:ext cx="3292079" cy="4389438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2920" y="4572008"/>
            <a:ext cx="8183880" cy="10715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Пантовое варенье из сосновых шишек</a:t>
            </a:r>
            <a:endParaRPr lang="ru-RU" dirty="0"/>
          </a:p>
        </p:txBody>
      </p:sp>
      <p:pic>
        <p:nvPicPr>
          <p:cNvPr id="7" name="Содержимое 6" descr="P90916-16143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14942" y="1571612"/>
            <a:ext cx="3285069" cy="2463802"/>
          </a:xfrm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514352" y="1214422"/>
            <a:ext cx="4343400" cy="3357586"/>
          </a:xfrm>
        </p:spPr>
        <p:txBody>
          <a:bodyPr>
            <a:normAutofit fontScale="70000" lnSpcReduction="20000"/>
          </a:bodyPr>
          <a:lstStyle/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Уникальный  экологически чистый  продукт из сосновых шишек с добавлением  пантового порошка  обладает изысканным вкусом и  целебными свойствами, повышает иммунитет при простудных заболеваниях,  укрепляет десны.  Содержит макроэлементы, микроэлементы и витамины.</a:t>
            </a:r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502920" y="642918"/>
            <a:ext cx="8183880" cy="64294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ИЗГОТОВЛЕНИЕ КОСМЕТИКИ </a:t>
            </a:r>
          </a:p>
        </p:txBody>
      </p:sp>
      <p:pic>
        <p:nvPicPr>
          <p:cNvPr id="23555" name="Picture 2" descr="C:\Documents and Settings\Admin\Мои документы\пантовое оленеводство\ООО Марал-Толусома\фото.2010 Толусома\фото.2010 Толусома\IMGP036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287588"/>
            <a:ext cx="4059238" cy="3044825"/>
          </a:xfrm>
          <a:noFill/>
        </p:spPr>
      </p:pic>
      <p:sp>
        <p:nvSpPr>
          <p:cNvPr id="23556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238" cy="45720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Медово-пантовая маска  прекрасно очищает, питает и тонизирует кожу любого типа, придаёт коже эластичность и разглаживает мелкие мор­щинки, улучшает рельеф кожи и цвет лица. Медово-пантовая маска - это не только приятная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S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РА-процедура, это настоящий глубокий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детокс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вашей кожи.  Пантовые  маски –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натуральное средство ухода за кожей лица, шеи, декольте и тела,  улучшают состояние кожи, обладают заживляющим эффектом.  Предназначено для предотвращения старения кожи на клеточном уровне, восстановления ее упругости и эластичности. В ее основе уникальный природный комплекс биологически активных веществ, полученный из сырья животного происхождения с помощью современных технологий</a:t>
            </a:r>
          </a:p>
          <a:p>
            <a:pPr>
              <a:defRPr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71625"/>
            <a:ext cx="8229600" cy="4572000"/>
          </a:xfrm>
        </p:spPr>
        <p:txBody>
          <a:bodyPr>
            <a:normAutofit fontScale="925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В Онгудае первыми организовали маральники </a:t>
            </a:r>
            <a:r>
              <a:rPr lang="ru-RU" sz="3600" dirty="0" err="1" smtClean="0">
                <a:solidFill>
                  <a:schemeClr val="accent5">
                    <a:lumMod val="50000"/>
                  </a:schemeClr>
                </a:solidFill>
              </a:rPr>
              <a:t>Манжины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 и Сапоговы в 1886 году. Особый интерес представлял маральник </a:t>
            </a:r>
            <a:r>
              <a:rPr lang="ru-RU" sz="3600" dirty="0" err="1" smtClean="0">
                <a:solidFill>
                  <a:schemeClr val="accent5">
                    <a:lumMod val="50000"/>
                  </a:schemeClr>
                </a:solidFill>
              </a:rPr>
              <a:t>Манжиных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, сформированный  исключительно из диких маралов, отловленных в тайге силами членов семьи.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2920" y="857232"/>
            <a:ext cx="8183880" cy="50006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Пантовые маски для лица и тела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580" name="Содержимое 6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238" cy="4572000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 черной смородиной</a:t>
            </a:r>
          </a:p>
          <a:p>
            <a:pPr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 кофе</a:t>
            </a:r>
          </a:p>
          <a:p>
            <a:pPr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 алтайской облепихой</a:t>
            </a:r>
          </a:p>
          <a:p>
            <a:pPr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 китайским лимонником</a:t>
            </a:r>
          </a:p>
          <a:p>
            <a:pPr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 брусникой</a:t>
            </a:r>
          </a:p>
          <a:p>
            <a:pPr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 медом</a:t>
            </a:r>
          </a:p>
        </p:txBody>
      </p:sp>
      <p:pic>
        <p:nvPicPr>
          <p:cNvPr id="7" name="Содержимое 6" descr="P90911-11381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41016" y="1928813"/>
            <a:ext cx="2678906" cy="35718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2920" y="1500174"/>
            <a:ext cx="8183880" cy="2571768"/>
          </a:xfrm>
        </p:spPr>
        <p:txBody>
          <a:bodyPr>
            <a:normAutofit fontScale="70000" lnSpcReduction="20000"/>
          </a:bodyPr>
          <a:lstStyle/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ru-RU" altLang="ru-RU" sz="2800" b="1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Антиоксидантное</a:t>
            </a:r>
            <a:r>
              <a:rPr lang="ru-RU" altLang="ru-RU" sz="2800" b="1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действие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ru-RU" altLang="ru-RU" sz="2800" b="1" dirty="0" smtClean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ru-RU" altLang="ru-RU" sz="2800" b="1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Наличие стволовых клеток и факторов роста (</a:t>
            </a:r>
            <a:r>
              <a:rPr lang="en-US" altLang="ru-RU" sz="2800" b="1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IGF, EGF, NGF) </a:t>
            </a:r>
            <a:endParaRPr lang="ru-RU" altLang="ru-RU" sz="2800" b="1" dirty="0" smtClean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ru-RU" altLang="ru-RU" sz="2800" b="1" dirty="0" smtClean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ru-RU" altLang="ru-RU" sz="2800" b="1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Антиостеопорозный</a:t>
            </a:r>
            <a:r>
              <a:rPr lang="ru-RU" altLang="ru-RU" sz="2800" b="1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эффект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ru-RU" altLang="ru-RU" sz="2800" b="1" dirty="0" smtClean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ru-RU" altLang="ru-RU" sz="2800" b="1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Повышение  функции надпочечников  и половых гормонов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ru-RU" altLang="ru-RU" sz="2800" b="1" dirty="0" smtClean="0">
              <a:cs typeface="Arial" pitchFamily="34" charset="0"/>
            </a:endParaRPr>
          </a:p>
          <a:p>
            <a:pPr eaLnBrk="1" hangingPunct="1">
              <a:defRPr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2920" y="285728"/>
            <a:ext cx="8183880" cy="92869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Эффективность пантов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2920" y="500042"/>
            <a:ext cx="8183880" cy="928694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Пантовый крем для рук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1857364"/>
            <a:ext cx="4059238" cy="4238636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ПАНТОВЫЙ  КРЕМ  БАЛЬЗАМ ДЛЯ РУК С КЕДРОВЫМ МАСЛОМ</a:t>
            </a:r>
            <a:r>
              <a:rPr lang="ru-RU" b="1" dirty="0" smtClean="0"/>
              <a:t> 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Крем  бальзам  интенсивно увлажняет, придает мягкость коже рук и восстанавливает структуру, благодаря натуральным природным компонентам, входящим в его состав. Масло сибирского кедра богато полиненасыщенными жирными кислотами и витаминами. Стимулирует защитные функции кожи.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857364"/>
            <a:ext cx="4059238" cy="3929090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ПАНТОВЫЙ КРЕМ  БАЛЬЗАМ ДЛЯ РУК </a:t>
            </a:r>
          </a:p>
          <a:p>
            <a:pPr>
              <a:defRPr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 С  ОБЛЕПИХОВЫМ  МАСЛОМ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Пантовый крем с облепиховым  маслом обладает заживляющим эффектом. Интенсивно питает кожу повышает  эластичность быстро впитывается. помогает  восстановить эластичность и гладкость даже увядающей кожи; устранить сухость и шелушение, что особенно актуально в холодное время года;  используется  при лечении ожогов, обморожениях, пролежнях, трещинах, геморрое.</a:t>
            </a:r>
          </a:p>
          <a:p>
            <a:pPr>
              <a:defRPr/>
            </a:pP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785794"/>
            <a:ext cx="8183880" cy="785818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Пантовые мази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238" cy="457200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ПАНТОВОЯ   МАЗЬ ПРИ ВАРИКОЗЕ</a:t>
            </a:r>
          </a:p>
          <a:p>
            <a:pPr>
              <a:defRPr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Улучшает кровообращение сосудов, снимает  отек, ускоряет процессы восстановления.</a:t>
            </a:r>
          </a:p>
          <a:p>
            <a:pPr>
              <a:defRPr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Состав: панты марала, кедровое масло, пихтовое масло, живица кедровая,  барсучий жир, воск пчелиный,  каштан конский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8802"/>
            <a:ext cx="4059238" cy="3357586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ПАНТОВОЯ   МАЗЬ ДЛЯ МЫШЦ И СУСТАВОВ</a:t>
            </a:r>
          </a:p>
          <a:p>
            <a:pPr>
              <a:defRPr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Снимает болевой синдром, согревает и тонизирует, улучшает кровообращение сосудов, снимает усталость и скованность, ускоряет процессы восстановления.</a:t>
            </a:r>
          </a:p>
          <a:p>
            <a:pPr>
              <a:defRPr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Состав: панты марала, кедровое масло, пихтовое масло, экстракт сабельника, камфорное масло, эфирное масло можжевельника, эфирное масло эвкалипта, воск пчелиный, репейное масло, мята.  </a:t>
            </a:r>
          </a:p>
          <a:p>
            <a:pPr>
              <a:defRPr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Пантовые шампуни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4" name="Содержимое 3" descr="P10102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1250354"/>
            <a:ext cx="3932238" cy="2949179"/>
          </a:xfrm>
        </p:spPr>
      </p:pic>
      <p:pic>
        <p:nvPicPr>
          <p:cNvPr id="6" name="Содержимое 5" descr="P90831-07460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5435" y="530225"/>
            <a:ext cx="3292079" cy="4389438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2920" y="857232"/>
            <a:ext cx="8183880" cy="64294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mtClean="0">
                <a:solidFill>
                  <a:schemeClr val="accent5">
                    <a:lumMod val="50000"/>
                  </a:schemeClr>
                </a:solidFill>
              </a:rPr>
              <a:t> пантовые шампуни</a:t>
            </a:r>
            <a:endParaRPr lang="ru-RU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627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1785926"/>
            <a:ext cx="4059238" cy="4310074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Дикая малина</a:t>
            </a: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Для поврежденных и сухих волос. </a:t>
            </a:r>
          </a:p>
          <a:p>
            <a:pPr>
              <a:defRPr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Черная смородина</a:t>
            </a: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Рекомендуется для ослабленных и сухих волос</a:t>
            </a:r>
          </a:p>
          <a:p>
            <a:pPr>
              <a:defRPr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Можжевельник</a:t>
            </a: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Шампунь на основе пантового отвара  против перхоти</a:t>
            </a:r>
          </a:p>
          <a:p>
            <a:pPr>
              <a:defRPr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Репейное масло </a:t>
            </a:r>
          </a:p>
          <a:p>
            <a:pPr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смягчает волосы и восстанавливает поврежденную структуру, питает по всей длине,  укрепляет корни и кончики волос, предотвращает выпадение.</a:t>
            </a:r>
          </a:p>
          <a:p>
            <a:pPr>
              <a:defRPr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облепиха</a:t>
            </a: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Для всех типов волос.  Бережно очищает кожу головы и укрепляет структуру волос</a:t>
            </a:r>
          </a:p>
          <a:p>
            <a:pPr>
              <a:defRPr/>
            </a:pPr>
            <a:endParaRPr lang="ru-RU" sz="1600" dirty="0" smtClean="0"/>
          </a:p>
        </p:txBody>
      </p:sp>
      <p:sp>
        <p:nvSpPr>
          <p:cNvPr id="26628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785926"/>
            <a:ext cx="4059238" cy="4310074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Шиповник</a:t>
            </a: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Рекомендуется для ослабленных и окрашенных волос</a:t>
            </a:r>
          </a:p>
          <a:p>
            <a:pPr>
              <a:defRPr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Кедровый</a:t>
            </a: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 увлажняет и питает ломкие </a:t>
            </a:r>
          </a:p>
          <a:p>
            <a:pPr>
              <a:defRPr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Мята</a:t>
            </a: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Для нормальных и жирных волос</a:t>
            </a:r>
          </a:p>
          <a:p>
            <a:pPr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Ромашка </a:t>
            </a:r>
          </a:p>
          <a:p>
            <a:pPr>
              <a:defRPr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оказывает воздействие на процессы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регенирации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обновления кож и волос,</a:t>
            </a:r>
          </a:p>
          <a:p>
            <a:pPr>
              <a:defRPr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Крапива</a:t>
            </a:r>
          </a:p>
          <a:p>
            <a:pPr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питает и укрепляет корни волос,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</a:t>
            </a: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редотвращает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перхоть, спутывание  </a:t>
            </a:r>
          </a:p>
          <a:p>
            <a:pPr>
              <a:defRPr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Мумиё </a:t>
            </a:r>
          </a:p>
          <a:p>
            <a:pPr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усиливает процессы регенерации кожи головы, стимулирует рос волос.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4 Кокс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946" y="0"/>
            <a:ext cx="7334269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2920" y="1571612"/>
            <a:ext cx="8183880" cy="4357718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dirty="0" smtClean="0"/>
              <a:t> 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Учитывая  популярность применения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фитобочек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, мы разработали серию банных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фитосборов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с пантами марала в дозе 30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гр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, удобных в применении. Травы входящие в состав сбора, в сочетании с пантовым компонентом способствуют повышению общей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резистентности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организма. Как известно, наибольшее усвоение всех веществ человек получает через вдыхание паров. Сборы предназначены для проведения банных процедур и принятия ванн с оздоровительным эффектом. Поэтому не лишним будет добавить в воду, которой поливают камни, немного такого отвара, чтобы травяной пар распределился по парной комнате. В таких условиях нужно дышать глубоко и равномерно, чтобы насытить организм полезными веществами. Комбинируя способы лечения лекарственными растениями в бане, вы укрепляете свои внутренние органы и нервную систему. После такой бани вы почувствуете себя заново родившимся, а мысли станут ясными и прозрачными.</a:t>
            </a:r>
          </a:p>
          <a:p>
            <a:pPr>
              <a:defRPr/>
            </a:pPr>
            <a:endParaRPr lang="ru-RU" sz="1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64294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</a:rPr>
              <a:t>ПАНТОВЫЕ  СБОРЫ ДЛЯ ФИТОБОЧЕК И САУН</a:t>
            </a:r>
            <a:endParaRPr lang="ru-RU" sz="2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Пантовые </a:t>
            </a:r>
            <a:r>
              <a:rPr lang="ru-RU" dirty="0" err="1" smtClean="0"/>
              <a:t>фитосборы</a:t>
            </a:r>
            <a:endParaRPr lang="ru-RU" dirty="0"/>
          </a:p>
        </p:txBody>
      </p:sp>
      <p:pic>
        <p:nvPicPr>
          <p:cNvPr id="5" name="Содержимое 4" descr="P90912-14134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4429" y="530225"/>
            <a:ext cx="3292079" cy="4389438"/>
          </a:xfrm>
        </p:spPr>
      </p:pic>
      <p:pic>
        <p:nvPicPr>
          <p:cNvPr id="8" name="Содержимое 7" descr="P90912-14140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5435" y="530225"/>
            <a:ext cx="3292079" cy="4389438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chemeClr val="accent5">
                    <a:lumMod val="50000"/>
                  </a:schemeClr>
                </a:solidFill>
              </a:rPr>
              <a:t>Курильский чай</a:t>
            </a:r>
            <a:endParaRPr lang="ru-RU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1443" name="Содержимое 4" descr="биохимические провинции джазатор 2012 249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457450"/>
            <a:ext cx="4059238" cy="2705100"/>
          </a:xfrm>
        </p:spPr>
      </p:pic>
      <p:pic>
        <p:nvPicPr>
          <p:cNvPr id="61444" name="Содержимое 5" descr="биохимические провинции джазатор 2012 137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457450"/>
            <a:ext cx="4059238" cy="27051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268" name="Picture 4" descr="IMG_00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4" descr="IMG_00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Золотой </a:t>
            </a:r>
            <a:r>
              <a:rPr lang="ru-RU" smtClean="0">
                <a:solidFill>
                  <a:schemeClr val="accent5">
                    <a:lumMod val="50000"/>
                  </a:schemeClr>
                </a:solidFill>
              </a:rPr>
              <a:t>корень 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9395" name="Содержимое 5" descr="биохимические провинции джазатор 2012 18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457450"/>
            <a:ext cx="4059238" cy="2705100"/>
          </a:xfrm>
        </p:spPr>
      </p:pic>
      <p:pic>
        <p:nvPicPr>
          <p:cNvPr id="59396" name="Содержимое 6" descr="биохимические провинции джазатор 2012 226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457450"/>
            <a:ext cx="4059238" cy="27051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Продукты на основе пихты сибирской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400" dirty="0" smtClean="0"/>
              <a:t>Пихта сибирская растение которое отличается чрезмерной выносливостью и устойчивостью к неблагоприятным факторам круглый год  несмотря на экстремальное воздействие температур в диапазоне от -45 до +50. Благодаря этому удивительному факту ученые исследуют воздействие продуктов этого дерева на иммунную систему человека начиная с 1930-х годов</a:t>
            </a:r>
          </a:p>
          <a:p>
            <a:pPr>
              <a:buNone/>
            </a:pPr>
            <a:r>
              <a:rPr lang="ru-RU" sz="2400" dirty="0"/>
              <a:t> </a:t>
            </a:r>
            <a:r>
              <a:rPr lang="ru-RU" sz="2400" dirty="0" smtClean="0"/>
              <a:t>    Настои, отвары,  экстракты из хвои пихты укрепляют и иммунитет  в период  сезонных эпидемий, а также служат средством профилактики  авитаминозов человека.</a:t>
            </a:r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314" y="785794"/>
            <a:ext cx="2857520" cy="3857652"/>
          </a:xfrm>
        </p:spPr>
        <p:txBody>
          <a:bodyPr>
            <a:normAutofit/>
          </a:bodyPr>
          <a:lstStyle/>
          <a:p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3640452" cy="418795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Масло пихтовое (</a:t>
            </a:r>
            <a:r>
              <a:rPr lang="ru-RU" dirty="0" err="1" smtClean="0"/>
              <a:t>Камфора</a:t>
            </a:r>
            <a:r>
              <a:rPr lang="ru-RU" dirty="0" smtClean="0"/>
              <a:t>)</a:t>
            </a:r>
          </a:p>
          <a:p>
            <a:r>
              <a:rPr lang="ru-RU" dirty="0" smtClean="0"/>
              <a:t>Водный  экстракт пихты сибирской (</a:t>
            </a:r>
            <a:r>
              <a:rPr lang="ru-RU" dirty="0" err="1" smtClean="0"/>
              <a:t>флорента</a:t>
            </a:r>
            <a:r>
              <a:rPr lang="ru-RU" dirty="0" smtClean="0"/>
              <a:t>)</a:t>
            </a:r>
          </a:p>
          <a:p>
            <a:r>
              <a:rPr lang="ru-RU" dirty="0" smtClean="0"/>
              <a:t>Концентрированный конденсат пихты сибирской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C:\Users\User\AppData\Local\Temp\Rar$DI00.547\P90216-1732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57486" y="17645162"/>
            <a:ext cx="3571864" cy="6858000"/>
          </a:xfrm>
          <a:prstGeom prst="rect">
            <a:avLst/>
          </a:prstGeom>
          <a:noFill/>
        </p:spPr>
      </p:pic>
      <p:pic>
        <p:nvPicPr>
          <p:cNvPr id="1027" name="Picture 3" descr="C:\Users\User\AppData\Local\Temp\Rar$DI00.547\P90216-173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71480"/>
            <a:ext cx="2857520" cy="4071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Описание продукции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600" dirty="0" smtClean="0"/>
              <a:t>Масло пихтовое является компонентом</a:t>
            </a:r>
            <a:endParaRPr lang="ru-RU" sz="2600" dirty="0"/>
          </a:p>
          <a:p>
            <a:pPr>
              <a:buNone/>
            </a:pPr>
            <a:r>
              <a:rPr lang="ru-RU" sz="2600" dirty="0" smtClean="0"/>
              <a:t>отдушек для косметических изделий, бытовой химии</a:t>
            </a:r>
          </a:p>
          <a:p>
            <a:pPr>
              <a:buNone/>
            </a:pPr>
            <a:r>
              <a:rPr lang="ru-RU" sz="2600" dirty="0" smtClean="0"/>
              <a:t>Служит ингалятором дыхательных путей при простуде</a:t>
            </a:r>
          </a:p>
          <a:p>
            <a:pPr>
              <a:buNone/>
            </a:pPr>
            <a:r>
              <a:rPr lang="ru-RU" sz="2600" dirty="0" smtClean="0"/>
              <a:t>Применяется при    </a:t>
            </a:r>
            <a:r>
              <a:rPr lang="ru-RU" sz="2600" dirty="0" err="1" smtClean="0"/>
              <a:t>радикулите,полиартрите,остеохондрозе</a:t>
            </a:r>
            <a:endParaRPr lang="ru-RU" sz="2600" dirty="0" smtClean="0"/>
          </a:p>
          <a:p>
            <a:pPr>
              <a:buNone/>
            </a:pPr>
            <a:r>
              <a:rPr lang="ru-RU" sz="2600" dirty="0" smtClean="0"/>
              <a:t>Профилактика </a:t>
            </a:r>
            <a:r>
              <a:rPr lang="ru-RU" sz="2600" dirty="0" err="1" smtClean="0"/>
              <a:t>парадонтоза</a:t>
            </a:r>
            <a:r>
              <a:rPr lang="ru-RU" sz="2600" dirty="0" smtClean="0"/>
              <a:t> </a:t>
            </a:r>
            <a:endParaRPr lang="ru-RU" sz="2600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5" descr="405_bi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14876" y="857232"/>
            <a:ext cx="3810000" cy="28575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Флорента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4318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    Представляет собой водный экстракт пихты сибирской.</a:t>
            </a:r>
          </a:p>
          <a:p>
            <a:pPr>
              <a:buNone/>
            </a:pPr>
            <a:r>
              <a:rPr lang="ru-RU" dirty="0" smtClean="0"/>
              <a:t>    Служит для</a:t>
            </a:r>
            <a:r>
              <a:rPr lang="en-US" dirty="0" smtClean="0"/>
              <a:t>:</a:t>
            </a:r>
          </a:p>
          <a:p>
            <a:r>
              <a:rPr lang="ru-RU" dirty="0" smtClean="0"/>
              <a:t>Профилактики заболеваний сердечно сосудистой системы</a:t>
            </a:r>
          </a:p>
          <a:p>
            <a:r>
              <a:rPr lang="ru-RU" dirty="0" smtClean="0"/>
              <a:t>Повышения моторики кишечника, что способствует улучшению работы ЖКТ</a:t>
            </a:r>
          </a:p>
          <a:p>
            <a:r>
              <a:rPr lang="ru-RU" dirty="0" smtClean="0"/>
              <a:t>Сводит к минимуму последствия похмельного синдрома</a:t>
            </a:r>
          </a:p>
          <a:p>
            <a:r>
              <a:rPr lang="ru-RU" dirty="0" smtClean="0"/>
              <a:t>Входит в состав кремов и мазей т.к.является натуральным природным антиоксидантом, защищающим кожу от  неблагоприятного воздействия окружающей среды, также способствует заживлению ран и ожогов без  грубых рубцовых  изменений.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r>
              <a:rPr lang="ru-RU" dirty="0" smtClean="0"/>
              <a:t>Концентрат пихты сибирской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71612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2000" dirty="0" smtClean="0"/>
              <a:t>На основе данного продукта можно готовить</a:t>
            </a:r>
          </a:p>
          <a:p>
            <a:pPr>
              <a:buNone/>
            </a:pPr>
            <a:r>
              <a:rPr lang="ru-RU" sz="2000" dirty="0" smtClean="0"/>
              <a:t>      различные  напитки и коктейли, благодаря высокому содержанию натуральных природных правых сахаров.</a:t>
            </a:r>
          </a:p>
          <a:p>
            <a:pPr>
              <a:buNone/>
            </a:pPr>
            <a:r>
              <a:rPr lang="ru-RU" sz="2000" dirty="0" smtClean="0"/>
              <a:t>      Входит в состав кремов и мазей, являясь ярко выраженным природным антиоксидантом, обладает ранозаживляющим эффектом.</a:t>
            </a:r>
          </a:p>
          <a:p>
            <a:pPr>
              <a:buNone/>
            </a:pPr>
            <a:r>
              <a:rPr lang="ru-RU" sz="2000" dirty="0" smtClean="0"/>
              <a:t> </a:t>
            </a:r>
            <a:endParaRPr lang="ru-RU" sz="20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Экстракт пихты сибирской</a:t>
            </a:r>
            <a:endParaRPr lang="ru-RU" dirty="0"/>
          </a:p>
        </p:txBody>
      </p:sp>
      <p:pic>
        <p:nvPicPr>
          <p:cNvPr id="4" name="Содержимое 3" descr="P00401-1601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b="1" dirty="0" smtClean="0"/>
              <a:t>ЭКСТРАКТ ПИХТЫСИБИРСКОЙ</a:t>
            </a:r>
            <a:endParaRPr lang="ru-RU" dirty="0" smtClean="0"/>
          </a:p>
          <a:p>
            <a:r>
              <a:rPr lang="ru-RU" b="1" dirty="0" smtClean="0"/>
              <a:t> </a:t>
            </a:r>
            <a:endParaRPr lang="ru-RU" dirty="0" smtClean="0"/>
          </a:p>
          <a:p>
            <a:r>
              <a:rPr lang="ru-RU" b="1" dirty="0" smtClean="0"/>
              <a:t>Экологически чистый растительный препарат,  изготовлен путём водного экстрагирования из хвои пихты сибирской.   Содержит поливитаминные комплексы, фитонциды, </a:t>
            </a:r>
            <a:r>
              <a:rPr lang="ru-RU" b="1" dirty="0" err="1" smtClean="0"/>
              <a:t>хлорофиллин</a:t>
            </a:r>
            <a:r>
              <a:rPr lang="ru-RU" b="1" dirty="0" smtClean="0"/>
              <a:t>, </a:t>
            </a:r>
            <a:r>
              <a:rPr lang="ru-RU" b="1" dirty="0" err="1" smtClean="0"/>
              <a:t>биофлаваноиды</a:t>
            </a:r>
            <a:r>
              <a:rPr lang="ru-RU" b="1" dirty="0" smtClean="0"/>
              <a:t>, целый ряд микроэлементов.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Стимулирует систему кроветворения,   обладает выраженными противовоспалительными, радиозащитными, </a:t>
            </a:r>
            <a:r>
              <a:rPr lang="ru-RU" b="1" dirty="0" err="1" smtClean="0"/>
              <a:t>гепатозащитными</a:t>
            </a:r>
            <a:r>
              <a:rPr lang="ru-RU" b="1" dirty="0" smtClean="0"/>
              <a:t> и регенерирующими свойствами.  Способствует выработке в крови веществ противовирусной защиты (интерферонов). Активизирует  </a:t>
            </a:r>
            <a:r>
              <a:rPr lang="ru-RU" b="1" dirty="0" err="1" smtClean="0"/>
              <a:t>ферментообразующую</a:t>
            </a:r>
            <a:r>
              <a:rPr lang="ru-RU" b="1" dirty="0" smtClean="0"/>
              <a:t>  способность  желез желудочно-кишечного тракта.  Оказывает положительное влияние на синтез гормона инсулина.</a:t>
            </a:r>
            <a:endParaRPr lang="ru-RU" dirty="0" smtClean="0"/>
          </a:p>
          <a:p>
            <a:r>
              <a:rPr lang="ru-RU" b="1" dirty="0" smtClean="0"/>
              <a:t>Состав: Водный экстракт пихты сибирской без консервантов</a:t>
            </a:r>
            <a:br>
              <a:rPr lang="ru-RU" b="1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Содержимое 3" descr="IMG_774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8662" y="285728"/>
            <a:ext cx="7429524" cy="495301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b="1" dirty="0" smtClean="0"/>
              <a:t>БИОАКТИВАТОР  ПИХТА СИБИРСКАЯ </a:t>
            </a:r>
            <a:endParaRPr lang="ru-RU" dirty="0" smtClean="0"/>
          </a:p>
          <a:p>
            <a:r>
              <a:rPr lang="ru-RU" dirty="0" smtClean="0"/>
              <a:t>Владельцам загородных домов и частных коттеджей , гостевых домов не понаслышке знакома проблемы выгребных ям и септиков. В первую очередь это неприятный запах, а в летнее время к нему присоединяются еще и мухи, просто кишащие на участке.</a:t>
            </a:r>
          </a:p>
          <a:p>
            <a:r>
              <a:rPr lang="ru-RU" dirty="0" smtClean="0"/>
              <a:t>Раствором обрабатывать  раз в неделю дачный туалет, яму вместо неприятного гнилостного запаха появляется ненавязчивый хвойный.  Средство  для септиков от  содержит в себе живые бактериальные культуры в состоянии спячки, а также ферменты, микроэлементы и эфирные масла для их жизнедеятельности. Через несколько часов после попадания в привычную среду эти бактерии для септиков «пробуждаются» и начинают свою работу – переработку отходов. Параллельно они активно размножаются. Этот биологический реагент эффективен для туалетов накопительного типа, где на большое количество биологических отходов приходится немного воды. Действующие вещества в составе концентрата: микроорганизмы (в «спящем» состоянии), питающиеся фекалиями и прочими отходами, а также пищевые энзимы, ускоряющие реакции разложения в биосистемах. Для активизации бактерий достаточно добавить содержимое  в емкость с фекалиями и залить небольшим количеством воды.</a:t>
            </a:r>
          </a:p>
          <a:p>
            <a:r>
              <a:rPr lang="ru-RU" b="1" dirty="0" smtClean="0"/>
              <a:t>Преимущества:</a:t>
            </a:r>
            <a:endParaRPr lang="ru-RU" dirty="0" smtClean="0"/>
          </a:p>
          <a:p>
            <a:pPr lvl="0"/>
            <a:r>
              <a:rPr lang="ru-RU" dirty="0" smtClean="0"/>
              <a:t>Устраняют неприятный запах;</a:t>
            </a:r>
          </a:p>
          <a:p>
            <a:pPr lvl="0"/>
            <a:r>
              <a:rPr lang="ru-RU" dirty="0" err="1" smtClean="0"/>
              <a:t>Биоактиватор</a:t>
            </a:r>
            <a:r>
              <a:rPr lang="ru-RU" dirty="0" smtClean="0"/>
              <a:t> пихты сибирской  безопасен для   человека,  животных и окружающей среды.  Не содержат едких веществ;</a:t>
            </a:r>
          </a:p>
          <a:p>
            <a:pPr lvl="0"/>
            <a:r>
              <a:rPr lang="ru-RU" dirty="0" smtClean="0"/>
              <a:t>После окончания процесса переработки содержимое септика или выгребной ямы без труда можно утилизировать в качестве натурального удобрения.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lnSpc>
                <a:spcPct val="95000"/>
              </a:lnSpc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Панты оленей – единственный орган млекопитающих, который может ПОСТОЯННО регенерировать с высокой скоростью роста! </a:t>
            </a:r>
          </a:p>
          <a:p>
            <a:pPr algn="just" eaLnBrk="1" hangingPunct="1">
              <a:lnSpc>
                <a:spcPct val="95000"/>
              </a:lnSpc>
              <a:buFont typeface="Wingdings" pitchFamily="2" charset="2"/>
              <a:buNone/>
              <a:defRPr/>
            </a:pPr>
            <a:r>
              <a:rPr lang="ru-RU" sz="2400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 За счет каких механизмов в пантах происходит полный цикл жизни целого организма – дифференциация стволовых клеток, развитие, беспрецедентный по скорости рост, </a:t>
            </a:r>
            <a:r>
              <a:rPr lang="ru-RU" sz="2400" i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апоптоз</a:t>
            </a:r>
            <a:r>
              <a:rPr lang="ru-RU" sz="2400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 (самоуничтожение) и сбрасывание рогов? </a:t>
            </a:r>
          </a:p>
          <a:p>
            <a:pPr algn="just" eaLnBrk="1" hangingPunct="1">
              <a:lnSpc>
                <a:spcPct val="95000"/>
              </a:lnSpc>
              <a:buFont typeface="Wingdings" pitchFamily="2" charset="2"/>
              <a:buNone/>
              <a:defRPr/>
            </a:pPr>
            <a:r>
              <a:rPr lang="ru-RU" sz="2400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 . Как олени находят достаточное количество кальция для того, чтобы отрастить такие массивные рога за короткий период?</a:t>
            </a:r>
            <a:endParaRPr lang="ru-RU" sz="2400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eaLnBrk="1" hangingPunct="1">
              <a:defRPr/>
            </a:pP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mtClean="0">
                <a:solidFill>
                  <a:schemeClr val="accent5">
                    <a:lumMod val="50000"/>
                  </a:schemeClr>
                </a:solidFill>
              </a:rPr>
              <a:t>Панты  молодые неокостеневшие рога марала</a:t>
            </a:r>
            <a:endParaRPr lang="ru-RU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113226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sz="3400" b="1" dirty="0" smtClean="0"/>
          </a:p>
          <a:p>
            <a:pPr algn="ctr"/>
            <a:endParaRPr lang="ru-RU" sz="4200" b="1" dirty="0" smtClean="0"/>
          </a:p>
          <a:p>
            <a:pPr algn="ctr"/>
            <a:r>
              <a:rPr lang="ru-RU" sz="4200" b="1" dirty="0" smtClean="0"/>
              <a:t>БАЛЬЗАМ    ПИХТЫ  СИБИРСКОЙ</a:t>
            </a:r>
          </a:p>
          <a:p>
            <a:pPr algn="ctr"/>
            <a:r>
              <a:rPr lang="ru-RU" sz="4200" b="1" dirty="0" smtClean="0"/>
              <a:t>Защита от вредителей</a:t>
            </a:r>
          </a:p>
          <a:p>
            <a:pPr algn="ctr">
              <a:buNone/>
            </a:pPr>
            <a:endParaRPr lang="ru-RU" sz="4200" b="1" dirty="0" smtClean="0"/>
          </a:p>
          <a:p>
            <a:r>
              <a:rPr lang="ru-RU" sz="4200" dirty="0" smtClean="0"/>
              <a:t>Представляет собой природный экологически чистый регулятор роста растений, повышающий устойчивость культур к болезням и неблагоприятным условиям окружающей среды. Природные соединения, входящие в состав средства, воздействуют на клеточное вещество растений, активизируя гены </a:t>
            </a:r>
            <a:r>
              <a:rPr lang="ru-RU" sz="4200" dirty="0" err="1" smtClean="0"/>
              <a:t>стрессоустойчивости</a:t>
            </a:r>
            <a:r>
              <a:rPr lang="ru-RU" sz="4200" dirty="0" smtClean="0"/>
              <a:t>, повышая сопротивляемость растений к экстремальным воздействиям вредной среды.</a:t>
            </a:r>
          </a:p>
          <a:p>
            <a:pPr fontAlgn="base"/>
            <a:r>
              <a:rPr lang="ru-RU" sz="4200" dirty="0" smtClean="0"/>
              <a:t> Содержит хвойные </a:t>
            </a:r>
            <a:r>
              <a:rPr lang="ru-RU" sz="4200" dirty="0" err="1" smtClean="0"/>
              <a:t>тритерпеновые</a:t>
            </a:r>
            <a:r>
              <a:rPr lang="ru-RU" sz="4200" dirty="0" smtClean="0"/>
              <a:t> смоляные и жирные кислоты, фенольные соединения, принимающие участие в дыхании растений, и полный комплекс макро- и микроэлементов, необходимых для питания растений и оптимизации обменных процессов в растительной клетке. Абиетиновая кислота, входящая в состав средства, является известным регулятором роста растений, способствует делению клеток. Биопрепарат совместим с известными пестицидами, гербицидами, фунгицидами, инсектицидами, приводит к взаимному усилению действия и снижению затрат на обработку посевов. </a:t>
            </a:r>
          </a:p>
          <a:p>
            <a:pPr fontAlgn="base"/>
            <a:r>
              <a:rPr lang="ru-RU" sz="4200" b="1" dirty="0" smtClean="0"/>
              <a:t>Методика применения: </a:t>
            </a:r>
            <a:r>
              <a:rPr lang="ru-RU" sz="4200" dirty="0" smtClean="0"/>
              <a:t>путем распыления на вегетативную часть растений — листья, цветки, завязки, и замачивания посадочного материала — семян  100 мл удобрения развести в 3 литрах воды, для опрыскивания одной сотки овощей.   Семена замачивают в </a:t>
            </a:r>
            <a:r>
              <a:rPr lang="ru-RU" sz="4200" dirty="0" err="1" smtClean="0"/>
              <a:t>в</a:t>
            </a:r>
            <a:r>
              <a:rPr lang="ru-RU" sz="4200" dirty="0" smtClean="0"/>
              <a:t> необходимом объеме рабочего раствора на 2 ч или опрыскивают, после чего дают семенам высохнуть.   Опрыскивание растений производить в безветренную сухую погоду в утреннее или вечернее время, обеспечивая равномерное смачивание листьев.</a:t>
            </a:r>
            <a:br>
              <a:rPr lang="ru-RU" sz="4200" dirty="0" smtClean="0"/>
            </a:br>
            <a:r>
              <a:rPr lang="ru-RU" sz="4200" dirty="0" smtClean="0"/>
              <a:t>1. Для обработки одной 1 сотки томата, перца, капусты растворить  100 мл препарата в 3 литрах воды и полученным рабочим раствором опрыскать зеленую массу растений. Обработку повторять через 7–10 дней и завершить за 15 дней до уборки урожая. Расход рабочего раствора – 3л на 100 метров в квадрате на одну обработку. Для лука, чеснока, фасоли, картофеля и других корнеплодов дозу увеличить в два раза, для огурцов, кабачков, патиссонов и иных бахчевых культур – дозу уменьшить в два раза.</a:t>
            </a:r>
            <a:br>
              <a:rPr lang="ru-RU" sz="4200" dirty="0" smtClean="0"/>
            </a:br>
            <a:r>
              <a:rPr lang="ru-RU" sz="4200" dirty="0" smtClean="0"/>
              <a:t>2. Для обработки одной 1 сотки плодово-ягодных культур растворить 50 мл препарата в 2 литрах воды, провести две обработки осенью и две весной.</a:t>
            </a:r>
            <a:br>
              <a:rPr lang="ru-RU" sz="4200" dirty="0" smtClean="0"/>
            </a:br>
            <a:r>
              <a:rPr lang="ru-RU" sz="4200" dirty="0" smtClean="0"/>
              <a:t>3. Для луковичных – 10 мл разводится в 100 мл воды. Луковицы растений опрыскиваются стандартным распылителем, сохнут одни сутки при комнатной температуре, затем высаживаются в грунт. </a:t>
            </a:r>
          </a:p>
          <a:p>
            <a:r>
              <a:rPr lang="ru-RU" sz="4200" b="1" dirty="0" smtClean="0"/>
              <a:t>Действие </a:t>
            </a:r>
            <a:r>
              <a:rPr lang="ru-RU" sz="4200" b="1" dirty="0" err="1" smtClean="0"/>
              <a:t>биосредства</a:t>
            </a:r>
            <a:r>
              <a:rPr lang="ru-RU" sz="4200" b="1" dirty="0" smtClean="0"/>
              <a:t> на растения:</a:t>
            </a:r>
            <a:r>
              <a:rPr lang="ru-RU" sz="4200" dirty="0" smtClean="0"/>
              <a:t>  Обладает ростостимулирующими, бактерицидными и </a:t>
            </a:r>
            <a:r>
              <a:rPr lang="ru-RU" sz="4200" dirty="0" err="1" smtClean="0"/>
              <a:t>фунгицидными</a:t>
            </a:r>
            <a:r>
              <a:rPr lang="ru-RU" sz="4200" dirty="0" smtClean="0"/>
              <a:t> свойствами. Повышает всхожесть семян,  увеличивает их массу. Обеспечивает увеличение массы корневой системы, кустистости, высоты и массы  растений. Ускоряет созревание и повышает урожайность плодоовощной продукции:</a:t>
            </a:r>
          </a:p>
          <a:p>
            <a:pPr fontAlgn="base"/>
            <a:r>
              <a:rPr lang="ru-RU" sz="4200" dirty="0" smtClean="0"/>
              <a:t>Улучшает качество и </a:t>
            </a:r>
            <a:r>
              <a:rPr lang="ru-RU" sz="4200" dirty="0" err="1" smtClean="0"/>
              <a:t>лежкость</a:t>
            </a:r>
            <a:r>
              <a:rPr lang="ru-RU" sz="4200" dirty="0" smtClean="0"/>
              <a:t> при хранении</a:t>
            </a:r>
          </a:p>
          <a:p>
            <a:pPr fontAlgn="base"/>
            <a:r>
              <a:rPr lang="ru-RU" sz="4200" dirty="0" smtClean="0"/>
              <a:t> </a:t>
            </a:r>
          </a:p>
          <a:p>
            <a:pPr fontAlgn="base"/>
            <a:r>
              <a:rPr lang="ru-RU" sz="4200" dirty="0" smtClean="0"/>
              <a:t>500 мл</a:t>
            </a:r>
          </a:p>
          <a:p>
            <a:pPr fontAlgn="base"/>
            <a:r>
              <a:rPr lang="ru-RU" b="1" dirty="0" smtClean="0"/>
              <a:t> </a:t>
            </a:r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857232"/>
            <a:ext cx="8183880" cy="785818"/>
          </a:xfrm>
        </p:spPr>
        <p:txBody>
          <a:bodyPr/>
          <a:lstStyle/>
          <a:p>
            <a:r>
              <a:rPr lang="ru-RU" dirty="0" smtClean="0"/>
              <a:t>Мумиё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1714488"/>
            <a:ext cx="8183880" cy="3714776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Мумиё обладает уникальным составом, </a:t>
            </a:r>
          </a:p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благодаря которому спектр его полезных </a:t>
            </a:r>
          </a:p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свойств достаточно широк. Оказывает </a:t>
            </a:r>
          </a:p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отличное иммуномодулирующее воздействие, </a:t>
            </a:r>
          </a:p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стимулирует процессы регенерации, </a:t>
            </a:r>
          </a:p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справляется с различными воспалительными </a:t>
            </a:r>
          </a:p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процессами.  Потребление  мумиё помогает </a:t>
            </a:r>
          </a:p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уничтожить бактерии и вирусы, обладает </a:t>
            </a:r>
          </a:p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замечательными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фунгицидными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и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антисеп-тическими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свойствами. </a:t>
            </a:r>
          </a:p>
          <a:p>
            <a:pPr>
              <a:defRPr/>
            </a:pP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СОСТАВ: мумиё очищенное.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chemeClr val="accent6">
                    <a:lumMod val="50000"/>
                  </a:schemeClr>
                </a:solidFill>
              </a:rPr>
              <a:t>Нарезка слайсов</a:t>
            </a:r>
            <a:endParaRPr lang="ru-RU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1747" name="Содержимое 6" descr="P81016-12215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287588"/>
            <a:ext cx="4059238" cy="3044825"/>
          </a:xfrm>
        </p:spPr>
      </p:pic>
      <p:pic>
        <p:nvPicPr>
          <p:cNvPr id="31748" name="Содержимое 7" descr="P81109-11424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64113" y="1524000"/>
            <a:ext cx="3429000" cy="39052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Сырые панты</a:t>
            </a:r>
            <a:endParaRPr lang="ru-RU" dirty="0"/>
          </a:p>
        </p:txBody>
      </p:sp>
      <p:pic>
        <p:nvPicPr>
          <p:cNvPr id="32771" name="Содержимое 7" descr="P80906-205938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643188"/>
            <a:ext cx="4038600" cy="3028950"/>
          </a:xfrm>
        </p:spPr>
      </p:pic>
      <p:pic>
        <p:nvPicPr>
          <p:cNvPr id="32772" name="Содержимое 8" descr="P81101-183602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649788" y="2643188"/>
            <a:ext cx="4038600" cy="302895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357322"/>
          </a:xfrm>
        </p:spPr>
        <p:txBody>
          <a:bodyPr>
            <a:noAutofit/>
          </a:bodyPr>
          <a:lstStyle/>
          <a:p>
            <a:pPr>
              <a:defRPr/>
            </a:pP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3"/>
          </p:nvPr>
        </p:nvSpPr>
        <p:spPr>
          <a:noFill/>
        </p:spPr>
        <p:txBody>
          <a:bodyPr/>
          <a:lstStyle/>
          <a:p>
            <a:pPr>
              <a:defRPr/>
            </a:pPr>
            <a:r>
              <a:rPr lang="ru-RU" dirty="0" smtClean="0"/>
              <a:t>Сухие панты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Слайсы пантов</a:t>
            </a:r>
            <a:endParaRPr lang="ru-RU" dirty="0"/>
          </a:p>
        </p:txBody>
      </p:sp>
      <p:pic>
        <p:nvPicPr>
          <p:cNvPr id="7" name="Содержимое 6" descr="P90918-09083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1250354"/>
            <a:ext cx="3932238" cy="2949179"/>
          </a:xfrm>
        </p:spPr>
      </p:pic>
      <p:pic>
        <p:nvPicPr>
          <p:cNvPr id="8" name="Содержимое 7" descr="P90909-10051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250950"/>
            <a:ext cx="3930650" cy="2947988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3058</TotalTime>
  <Words>2716</Words>
  <Application>Microsoft Office PowerPoint</Application>
  <PresentationFormat>Экран (4:3)</PresentationFormat>
  <Paragraphs>342</Paragraphs>
  <Slides>61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9" baseType="lpstr">
      <vt:lpstr>Aharoni</vt:lpstr>
      <vt:lpstr>Arial</vt:lpstr>
      <vt:lpstr>Calibri</vt:lpstr>
      <vt:lpstr>Times New Roman</vt:lpstr>
      <vt:lpstr>Verdana</vt:lpstr>
      <vt:lpstr>Wingdings</vt:lpstr>
      <vt:lpstr>Wingdings 2</vt:lpstr>
      <vt:lpstr>Аспект</vt:lpstr>
      <vt:lpstr>Натуральная продукция из растительного сырья Горного Алтая</vt:lpstr>
      <vt:lpstr>Пантовая продукция Горного Алтая</vt:lpstr>
      <vt:lpstr>Одомашнивание марала</vt:lpstr>
      <vt:lpstr>Презентация PowerPoint</vt:lpstr>
      <vt:lpstr>Презентация PowerPoint</vt:lpstr>
      <vt:lpstr>Панты  молодые неокостеневшие рога марала</vt:lpstr>
      <vt:lpstr>Нарезка слайсов</vt:lpstr>
      <vt:lpstr>Презентация PowerPoint</vt:lpstr>
      <vt:lpstr>Слайсы пантов</vt:lpstr>
      <vt:lpstr> </vt:lpstr>
      <vt:lpstr>Презентация PowerPoint</vt:lpstr>
      <vt:lpstr>Сухой   пантовый  бальзам подарочный</vt:lpstr>
      <vt:lpstr>Сухой пантовый бальзам для мужчин</vt:lpstr>
      <vt:lpstr> Сухие пантовые бальзамы</vt:lpstr>
      <vt:lpstr>Сухой пантовый бальзам для женщин</vt:lpstr>
      <vt:lpstr> ВЗЯТИЕ   КРОВИ  У МАРАЛУХ</vt:lpstr>
      <vt:lpstr>Презентация PowerPoint</vt:lpstr>
      <vt:lpstr>Пантогематоген жидкий</vt:lpstr>
      <vt:lpstr>Пантогематоген берется в период роста пантов во время срезки  </vt:lpstr>
      <vt:lpstr>Презентация PowerPoint</vt:lpstr>
      <vt:lpstr>Презентация PowerPoint</vt:lpstr>
      <vt:lpstr>Шебалинский питомник «Королевский марал»</vt:lpstr>
      <vt:lpstr>Презентация PowerPoint</vt:lpstr>
      <vt:lpstr>Панты  в меду</vt:lpstr>
      <vt:lpstr>Барсучий жир</vt:lpstr>
      <vt:lpstr> </vt:lpstr>
      <vt:lpstr>Облепиховое масло</vt:lpstr>
      <vt:lpstr> ЖИВИЦА КЕДРОВАЯ (30%) НА КЕДРОВОМ МАСЛЕ  </vt:lpstr>
      <vt:lpstr>ЖИВИЦА КЕДРОВАЯ (30%) НА КЕДРОВОМ  МАСЛЕ С ПРОПОЛИСОМ</vt:lpstr>
      <vt:lpstr>ЖИВИЦА КЕДРОВАЯ (30%) НА КЕДРОВОМ МАСЛЕ С БОБРОВОЙ СТРУЁЙ</vt:lpstr>
      <vt:lpstr>ЖИВИЦА КЕДРОВАЯ (30%) НА КЕДРОВОМ МАСЛЕ С МУМИЁ</vt:lpstr>
      <vt:lpstr>ЖИВИЦА КЕДРОВАЯ (30%) НА КЕДРОВОМ МАСЛЕ С САБЕЛЬНИКОМ</vt:lpstr>
      <vt:lpstr>ЖИВИЦА КЕДРОВАЯ (30%) НА КЕДРОВОМ МАСЛЕ С  БАРСУЧЬИМ ЖИРОМ</vt:lpstr>
      <vt:lpstr>ЖИВИЦА КЕДРОВАЯ (30%) НА КЕДРОВОМ МАСЛЕ С  КАМЕННЫМ МАСЛОМ</vt:lpstr>
      <vt:lpstr>ЖИВИЦА КЕДРОВАЯ (30%) НА КЕДРОВОМ МАСЛЕ С  ЛАПЧАТКОЙ БЕЛОЙ</vt:lpstr>
      <vt:lpstr>Заготовка трав в высокогорных районах Горного Алтая</vt:lpstr>
      <vt:lpstr>Пантовый  чай</vt:lpstr>
      <vt:lpstr>Пантовое варенье из сосновых шишек</vt:lpstr>
      <vt:lpstr> ИЗГОТОВЛЕНИЕ КОСМЕТИКИ </vt:lpstr>
      <vt:lpstr>Пантовые маски для лица и тела</vt:lpstr>
      <vt:lpstr>Эффективность пантов</vt:lpstr>
      <vt:lpstr>Пантовый крем для рук</vt:lpstr>
      <vt:lpstr>Пантовые мази</vt:lpstr>
      <vt:lpstr>Пантовые шампуни </vt:lpstr>
      <vt:lpstr> пантовые шампуни</vt:lpstr>
      <vt:lpstr>Презентация PowerPoint</vt:lpstr>
      <vt:lpstr> ПАНТОВЫЕ  СБОРЫ ДЛЯ ФИТОБОЧЕК И САУН</vt:lpstr>
      <vt:lpstr>Пантовые фитосборы</vt:lpstr>
      <vt:lpstr>Курильский чай</vt:lpstr>
      <vt:lpstr> Золотой корень  </vt:lpstr>
      <vt:lpstr>Продукты на основе пихты сибирской</vt:lpstr>
      <vt:lpstr>Презентация PowerPoint</vt:lpstr>
      <vt:lpstr>Описание продукции</vt:lpstr>
      <vt:lpstr>Флорента</vt:lpstr>
      <vt:lpstr>Концентрат пихты сибирской</vt:lpstr>
      <vt:lpstr>Экстракт пихты сибирской</vt:lpstr>
      <vt:lpstr>Презентация PowerPoint</vt:lpstr>
      <vt:lpstr> </vt:lpstr>
      <vt:lpstr>Презентация PowerPoint</vt:lpstr>
      <vt:lpstr>Презентация PowerPoint</vt:lpstr>
      <vt:lpstr>Мумиё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Натуральная продукция из растительного сырья Горного Алтая</dc:title>
  <dc:creator>User</dc:creator>
  <cp:lastModifiedBy>Zavhoz</cp:lastModifiedBy>
  <cp:revision>120</cp:revision>
  <dcterms:created xsi:type="dcterms:W3CDTF">2019-09-28T10:47:59Z</dcterms:created>
  <dcterms:modified xsi:type="dcterms:W3CDTF">2020-11-17T07:40:46Z</dcterms:modified>
</cp:coreProperties>
</file>