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18"/>
  </p:notesMasterIdLst>
  <p:sldIdLst>
    <p:sldId id="321" r:id="rId2"/>
    <p:sldId id="330" r:id="rId3"/>
    <p:sldId id="335" r:id="rId4"/>
    <p:sldId id="324" r:id="rId5"/>
    <p:sldId id="336" r:id="rId6"/>
    <p:sldId id="332" r:id="rId7"/>
    <p:sldId id="338" r:id="rId8"/>
    <p:sldId id="323" r:id="rId9"/>
    <p:sldId id="325" r:id="rId10"/>
    <p:sldId id="334" r:id="rId11"/>
    <p:sldId id="337" r:id="rId12"/>
    <p:sldId id="326" r:id="rId13"/>
    <p:sldId id="327" r:id="rId14"/>
    <p:sldId id="328" r:id="rId15"/>
    <p:sldId id="329" r:id="rId16"/>
    <p:sldId id="331" r:id="rId17"/>
  </p:sldIdLst>
  <p:sldSz cx="9144000" cy="6858000" type="screen4x3"/>
  <p:notesSz cx="6797675" cy="9874250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7CC"/>
    <a:srgbClr val="0B246B"/>
    <a:srgbClr val="0088B8"/>
    <a:srgbClr val="3B75BA"/>
    <a:srgbClr val="105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794" autoAdjust="0"/>
  </p:normalViewPr>
  <p:slideViewPr>
    <p:cSldViewPr>
      <p:cViewPr varScale="1">
        <p:scale>
          <a:sx n="106" d="100"/>
          <a:sy n="106" d="100"/>
        </p:scale>
        <p:origin x="-2124" y="-9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7CC52FCD-E4A8-4706-BDF5-733BE0F106F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010D08A8-398B-496C-9E81-84678CEA5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3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4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3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3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9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9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9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9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6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ашева\Desktop\Attachments_elena-yalbacheva@bk.ru_2019-07-29_06-20-09\Заставк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C2E4-E27B-41F5-B939-C96B6653747F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744-84E2-4FBD-B6B3-F02B063873F7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050F-D842-45C2-85B7-EF62D0CABFCA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57B6-D972-4DE1-9886-C4F2148D62F4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40-8356-4321-BAD2-B5F7989C3F61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0609-D1A3-4A95-A2C1-D8958B6FAD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56C3-7F24-400F-9450-5BE840EC3D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7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9563-D35B-4D64-BAEB-61752D5717C2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42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ond-RA@yandex.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mspra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51237"/>
            <a:ext cx="756084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Микрокредитная компания,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некоммерческая организация</a:t>
            </a:r>
          </a:p>
          <a:p>
            <a:pPr algn="ctr"/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«Фонд </a:t>
            </a: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lang="ru-RU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</a:p>
          <a:p>
            <a:pPr algn="ctr"/>
            <a:r>
              <a:rPr lang="ru-RU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Республики Алтай»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71" y="1288199"/>
            <a:ext cx="1555267" cy="146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0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49289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Гарантийный Фонд Республики Алтай</a:t>
            </a:r>
          </a:p>
        </p:txBody>
      </p:sp>
    </p:spTree>
    <p:extLst>
      <p:ext uri="{BB962C8B-B14F-4D97-AF65-F5344CB8AC3E}">
        <p14:creationId xmlns:p14="http://schemas.microsoft.com/office/powerpoint/2010/main" val="9349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412776"/>
            <a:ext cx="816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программ поручительства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132856"/>
            <a:ext cx="8136904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Поручительство покрывает  до 70% размера основного долга по кредиту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7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размер поручительства 7 900 000 рублей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размер поручительства на взаимосвязанных заемщиков 11 900 000 рублей</a:t>
            </a:r>
          </a:p>
          <a:p>
            <a:endParaRPr lang="ru-RU" sz="17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срок поручительства до 15 лет</a:t>
            </a:r>
          </a:p>
          <a:p>
            <a:endParaRPr lang="ru-RU" sz="1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Возможность предоставления поручительств начинающим юридическим лицам, предпринимателям и «</a:t>
            </a:r>
            <a:r>
              <a:rPr lang="ru-RU" sz="17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гражданам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Минимальный размер вознаграждения за предоставление </a:t>
            </a:r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поручительства, возможность рассрочки оплаты вознаграждения </a:t>
            </a:r>
            <a:endParaRPr lang="ru-RU" sz="1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Возможность задействовать механизм </a:t>
            </a:r>
            <a:r>
              <a:rPr lang="ru-RU" sz="17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согарантии</a:t>
            </a:r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 стороны АО «Корпорация МСП»</a:t>
            </a:r>
          </a:p>
          <a:p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24744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Гарантийный фонд </a:t>
            </a:r>
            <a:b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(предоставление поручительств за субъектов МСП перед Банками)</a:t>
            </a:r>
            <a:endParaRPr lang="ru-RU" sz="1600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7328"/>
              </p:ext>
            </p:extLst>
          </p:nvPr>
        </p:nvGraphicFramePr>
        <p:xfrm>
          <a:off x="323528" y="1770880"/>
          <a:ext cx="8640959" cy="3691214"/>
        </p:xfrm>
        <a:graphic>
          <a:graphicData uri="http://schemas.openxmlformats.org/drawingml/2006/table">
            <a:tbl>
              <a:tblPr firstRow="1" firstCol="1" bandRow="1"/>
              <a:tblGrid>
                <a:gridCol w="1299857"/>
                <a:gridCol w="2451551"/>
                <a:gridCol w="2182990"/>
                <a:gridCol w="2706561"/>
              </a:tblGrid>
              <a:tr h="5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программы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поручительства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«ПРИОРИТЕТ»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«РАЗВИТИЕ СЕЛЬСКОГО ХОЗЯЙСТВА»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«СТАНДАРТ»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поручительства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en-US" sz="10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900 000 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поручительства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15 лет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10 лет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5 лет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(до </a:t>
                      </a:r>
                      <a:r>
                        <a:rPr lang="en-US" sz="10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лет)</a:t>
                      </a:r>
                      <a:r>
                        <a:rPr lang="en-US" sz="10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СМСП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осуществляющие деятельность в сфере: обрабатывающего производства, производства и распределение электроэнергии, газа и воды, строительства, здравоохранения и социальных услуг, туризма, научное-технической и инновационной деятельности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осуществляющие деятельность в сфере производства, переработки, хранения, транспортировки и реализации сельскохозяйственной продукции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осуществляющие иные виды деятельности по коду ОКВЭД, не включенные в другие программы поручительства «Приоритет» и «Развитие сельского хозяйства»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Вознаграждение за поручительство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0,5% годовых от суммы предоставляемого поручительства, за фактический срок использования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0,5% годовых от суммы предоставляемого поручительства, за фактический срок использования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0,75% годовых от суммы предоставляемого поручительства, за фактический срок использования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5556150"/>
            <a:ext cx="813690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Банки-партнеры:</a:t>
            </a:r>
            <a:endParaRPr lang="ru-RU" sz="1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АО «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МСП-Банк», ПАО </a:t>
            </a: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«Сбербанк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», КБ </a:t>
            </a: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Алтайкапиталбанк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»,</a:t>
            </a:r>
            <a:endParaRPr lang="ru-RU" sz="1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АКБ «Ноосфера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»,  АО </a:t>
            </a: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Россельхозбанк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», АО </a:t>
            </a: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«Азиатско-Тихоокеанский Банк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», «ВТБ Банк» ПАО, ПАО «</a:t>
            </a:r>
            <a:r>
              <a:rPr lang="ru-RU" sz="1400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Совкомбанк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14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22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Гарантийный фонд </a:t>
            </a:r>
            <a:b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(предоставление поручительств за субъектов МСП перед Лизинговыми компаниями)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8476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Лизинговые компании - партнеры Фонда: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РЛК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РЛК Республики Башкортостан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РЛК Республики Саха(Якутия)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РЛК Ярославской области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13409"/>
              </p:ext>
            </p:extLst>
          </p:nvPr>
        </p:nvGraphicFramePr>
        <p:xfrm>
          <a:off x="755576" y="2780928"/>
          <a:ext cx="7344816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5304291"/>
                <a:gridCol w="2040525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Максимальный размер поручительства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7 </a:t>
                      </a: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000 рублей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действия поручительства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60 месяцев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Вознаграждение за предоставление поручительства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0,75% годовых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8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Почему финансовые программы Фонда поддержки предпринимательства это удобно и выгодно?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76872"/>
            <a:ext cx="6480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Выгодная процентная ставка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Займы без комиссий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Отсутствие страхования жизни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транспортных средств, техники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Финансирование бизнеса с «нуля»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Оперативное принятие решения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график погашения займа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Отсутствие запрета на досрочное погашение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Минимальный комплект документов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Финансирование субъектов МСП всех районов 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Возможность оформления документов на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микрозайм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без поездки в Горно-Алтайск (через отделения МФЦ Республики Алтай)</a:t>
            </a:r>
          </a:p>
        </p:txBody>
      </p:sp>
    </p:spTree>
    <p:extLst>
      <p:ext uri="{BB962C8B-B14F-4D97-AF65-F5344CB8AC3E}">
        <p14:creationId xmlns:p14="http://schemas.microsoft.com/office/powerpoint/2010/main" val="40848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334" y="1412776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МКК, НКО «Фонд поддержки МСП РА»: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Горно-Алтайск: ул. Комсомольская, д.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 (38822) 2-60-99, 4-72-21,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моб.тел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8-983-052-0191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Fond-RA@yandex.ru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www.mspra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Фонд Алтай</a:t>
            </a:r>
          </a:p>
          <a:p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44" y="836712"/>
            <a:ext cx="2132856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льзователь\Desktop\1485500647_zw6c-z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14" y="414908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334" y="1412776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Панин Евгений Сергеевич,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Начальник отдела по работе с предпринимателями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МКК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НКО «Фонд поддержки МСП РА»: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моб.тел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8-913-699-9307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Fond-RA@yandex.ru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628800"/>
            <a:ext cx="46576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Виды финансовой поддержки</a:t>
            </a:r>
            <a:endParaRPr lang="ru-RU" sz="26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20888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Микрозаймы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развитие бизнеса для юридических лиц и индивидуальных предпринимателей</a:t>
            </a: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 startAt="2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Региональный фонд развития промышленности Республики Алтай</a:t>
            </a:r>
          </a:p>
          <a:p>
            <a:pPr marL="514350" indent="-514350" algn="ctr">
              <a:buAutoNum type="arabicPeriod" startAt="2"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 startAt="2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Кредитование «</a:t>
            </a:r>
            <a:r>
              <a:rPr lang="ru-RU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граждан</a:t>
            </a: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 Региональная гарантийная организация -Гарантийный фонд Республики Алтай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(Предоставление поручительств за субъектов МСП по банковским кредитам и договорам лизинга)</a:t>
            </a:r>
          </a:p>
        </p:txBody>
      </p:sp>
    </p:spTree>
    <p:extLst>
      <p:ext uri="{BB962C8B-B14F-4D97-AF65-F5344CB8AC3E}">
        <p14:creationId xmlns:p14="http://schemas.microsoft.com/office/powerpoint/2010/main" val="14264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060848"/>
            <a:ext cx="849694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Микрозаймы</a:t>
            </a:r>
            <a:r>
              <a:rPr lang="ru-RU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бизнеса 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юридических лиц и индивидуальных предпринимателей</a:t>
            </a: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55679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предоставления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микрозаймов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3691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размер одного микрозайма, в зависимости от программы кредитования – 5 000 000 рублей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размер ссудной задолженности на одного заемщика по различным займам – 5 000 000 рублей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одновременно действующих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микрозаймов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при условии различия целей кредитования, на одного заемщика – не ограничено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срок кредитования – 36 месяца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Фиксированные процентные ставки от 3% до 7,5% годовых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489087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Микрозаймы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развитие бизнеса для юридических лиц и индивидуальных предпринимателей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27695"/>
              </p:ext>
            </p:extLst>
          </p:nvPr>
        </p:nvGraphicFramePr>
        <p:xfrm>
          <a:off x="179512" y="2132857"/>
          <a:ext cx="8856983" cy="4349542"/>
        </p:xfrm>
        <a:graphic>
          <a:graphicData uri="http://schemas.openxmlformats.org/drawingml/2006/table">
            <a:tbl>
              <a:tblPr firstRow="1" firstCol="1" bandRow="1"/>
              <a:tblGrid>
                <a:gridCol w="627227"/>
                <a:gridCol w="1147409"/>
                <a:gridCol w="1310582"/>
                <a:gridCol w="980766"/>
                <a:gridCol w="1065823"/>
                <a:gridCol w="1084918"/>
                <a:gridCol w="1150303"/>
                <a:gridCol w="819909"/>
                <a:gridCol w="670046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Стандартный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Универсальный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Оздоровитель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Туристский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Инновационно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-производственный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Неотложный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Чрезвычайный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займа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000 000 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2 000 000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1 000 000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000 000 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3 000 000 рублей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5 000 000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00 000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500 000 рублей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займа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36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18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месяцев максимальный срок по кредитным продуктам ограничивается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период действия режима повышенной готовности или режима чрезвычайной ситуации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814">
                <a:tc gridSpan="8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ПРОЦЕНТНАЯ СТАВКА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7,5% годовых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3% годовых  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5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52693"/>
            <a:ext cx="871296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Кредитный продукт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«Приоритет»</a:t>
            </a:r>
          </a:p>
          <a:p>
            <a:pPr algn="ctr"/>
            <a:endParaRPr lang="ru-RU" sz="2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Цели займа: Финансирование капитальных вложений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Сумма: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1 250 000 до 5 000 000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Срок: до 60 месяцев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Процентная ставка: 3% годовых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Размер собственных средств направленных на финансирование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менее 15% от стоимости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1 рабочего места на каждые 1 250 000 рублей займа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34888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Региональный фонд развития промышленности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(предоставление займов производственным предприятиям) 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0180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Кредитные программы регионального фонда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развития промышленности </a:t>
            </a: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26778"/>
              </p:ext>
            </p:extLst>
          </p:nvPr>
        </p:nvGraphicFramePr>
        <p:xfrm>
          <a:off x="107504" y="1772816"/>
          <a:ext cx="8869888" cy="4858379"/>
        </p:xfrm>
        <a:graphic>
          <a:graphicData uri="http://schemas.openxmlformats.org/drawingml/2006/table">
            <a:tbl>
              <a:tblPr firstRow="1" firstCol="1" bandRow="1"/>
              <a:tblGrid>
                <a:gridCol w="1548312"/>
                <a:gridCol w="3720739"/>
                <a:gridCol w="3600837"/>
              </a:tblGrid>
              <a:tr h="304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«ПРИОРИТЕТ»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«ЛЕСПРОМ»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Получатели поддержки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Займы предоставляются субъектам МСП осуществляющим деятельность в сфере промышленности, ОКВЭД которых входит в раздел обрабатывающее производство, за исключением производства подакцизных товаров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Заявителем является субъект деятельности в сфере промышленности, имеющий в качестве основного вид экономической деятельности, включенный </a:t>
                      </a:r>
                      <a:r>
                        <a:rPr lang="ru-RU" sz="1200" b="1" u="sng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класс 16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«Обработка древесины и производство изделий из дерева и пробки, кроме мебели, производство изделий из соломки и материалов для плетения»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Сумма займа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7 млн рублей 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5 млн рублей 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займа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7 лет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5 лет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4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Процентная ставка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- 5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процентов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годовых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3 % процента  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годовых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условии создания не менее 7 дополнительных рабочих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сохранения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вновь созданных дополнительных рабочих мест за весь период пользования займом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  5 % годовых;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- 4 % годовых при условии приобретения российского оборудования на сумму не менее 50% от суммы займа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7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435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Кредитование «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граждан 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12976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Займ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предоставляется  физическим лицам</a:t>
            </a:r>
            <a:r>
              <a:rPr lang="ru-RU" sz="2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применяющим специальный налоговый режим «Налог на профессиональный доход».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Сумма займа до 500 000 рублей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 до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Процентная ставка: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7,5% годовых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Обеспечение: В соответствии с Правилами предоставления микрозаймов МКК, НКО «Фонд поддержки МСП РА»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9627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Кредитный продукт «Специальный»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6797</TotalTime>
  <Words>885</Words>
  <Application>Microsoft Office PowerPoint</Application>
  <PresentationFormat>Экран (4:3)</PresentationFormat>
  <Paragraphs>231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пользователь</cp:lastModifiedBy>
  <cp:revision>582</cp:revision>
  <cp:lastPrinted>2020-11-16T13:51:17Z</cp:lastPrinted>
  <dcterms:created xsi:type="dcterms:W3CDTF">2019-07-23T09:05:30Z</dcterms:created>
  <dcterms:modified xsi:type="dcterms:W3CDTF">2022-06-22T09:40:34Z</dcterms:modified>
</cp:coreProperties>
</file>