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856" r:id="rId2"/>
    <p:sldId id="995" r:id="rId3"/>
    <p:sldId id="996" r:id="rId4"/>
    <p:sldId id="985" r:id="rId5"/>
    <p:sldId id="986" r:id="rId6"/>
    <p:sldId id="997" r:id="rId7"/>
    <p:sldId id="998" r:id="rId8"/>
    <p:sldId id="999" r:id="rId9"/>
    <p:sldId id="1000" r:id="rId10"/>
    <p:sldId id="987" r:id="rId11"/>
    <p:sldId id="975" r:id="rId12"/>
    <p:sldId id="971" r:id="rId13"/>
  </p:sldIdLst>
  <p:sldSz cx="12192000" cy="6858000"/>
  <p:notesSz cx="6799263" cy="9875838"/>
  <p:embeddedFontLst>
    <p:embeddedFont>
      <p:font typeface="SB Sans Text" panose="020B0503040504020204" pitchFamily="34" charset="-52"/>
      <p:regular r:id="rId15"/>
      <p:bold r:id="rId16"/>
      <p:italic r:id="rId17"/>
      <p:boldItalic r:id="rId18"/>
    </p:embeddedFont>
    <p:embeddedFont>
      <p:font typeface="SB Sans Display" panose="020B0503040504020204" pitchFamily="34" charset="0"/>
      <p:regular r:id="rId19"/>
      <p:bold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21A038"/>
    <a:srgbClr val="0AE720"/>
    <a:srgbClr val="A0E720"/>
    <a:srgbClr val="1EBA72"/>
    <a:srgbClr val="87DF4A"/>
    <a:srgbClr val="2FC06C"/>
    <a:srgbClr val="FFFFFF"/>
    <a:srgbClr val="43D370"/>
    <a:srgbClr val="D6F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814" autoAdjust="0"/>
  </p:normalViewPr>
  <p:slideViewPr>
    <p:cSldViewPr>
      <p:cViewPr varScale="1">
        <p:scale>
          <a:sx n="87" d="100"/>
          <a:sy n="87" d="100"/>
        </p:scale>
        <p:origin x="24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B Sans Display" panose="020B0503040504020204" pitchFamily="34" charset="0"/>
              </a:defRPr>
            </a:lvl1pPr>
          </a:lstStyle>
          <a:p>
            <a:fld id="{3E3236B3-CB3F-2F4C-AC9B-2573EC47D609}" type="datetimeFigureOut">
              <a:rPr lang="ru-RU" smtClean="0"/>
              <a:pPr/>
              <a:t>23.06.2022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52747"/>
            <a:ext cx="5439410" cy="38886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0333"/>
            <a:ext cx="2946347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342" y="9380333"/>
            <a:ext cx="2946347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B Sans Display" panose="020B0503040504020204" pitchFamily="34" charset="0"/>
              </a:defRPr>
            </a:lvl1pPr>
          </a:lstStyle>
          <a:p>
            <a:fld id="{2DB2F3A3-BCF9-CA47-9A91-EA3EF72C08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05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B Sans Display" panose="020B050304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2F3A3-BCF9-CA47-9A91-EA3EF72C080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8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http://CE20DBA1D4AADE77ECBA25E91D00F54F.dms.sberbank.ru/CE20DBA1D4AADE77ECBA25E91D00F54F-A6E87B97B721DA6F7ABA30BBE1EBAE13-855B49B0BC0D8908D7A2EA6AD5517C5C/1.png" TargetMode="External"/><Relationship Id="rId4" Type="http://schemas.openxmlformats.org/officeDocument/2006/relationships/image" Target="http://CE20DBA1D4AADE77ECBA25E91D00F54F.dms.sberbank.ru/CE20DBA1D4AADE77ECBA25E91D00F54F-A6E87B97B721DA6F7ABA30BBE1EBAE13-8AB8F5D71548F0D7B13384C82E9EE9A7/1.pn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http://CE20DBA1D4AADE77ECBA25E91D00F54F.dms.sberbank.ru/CE20DBA1D4AADE77ECBA25E91D00F54F-A6E87B97B721DA6F7ABA30BBE1EBAE13-855B49B0BC0D8908D7A2EA6AD5517C5C/1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http://CE20DBA1D4AADE77ECBA25E91D00F54F.dms.sberbank.ru/CE20DBA1D4AADE77ECBA25E91D00F54F-A6E87B97B721DA6F7ABA30BBE1EBAE13-855B49B0BC0D8908D7A2EA6AD5517C5C/1.png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http://CE20DBA1D4AADE77ECBA25E91D00F54F.dms.sberbank.ru/CE20DBA1D4AADE77ECBA25E91D00F54F-72BFBA4C49A9B9AD8B2A1CF8CD4FDB98-C7ACA5ECB7CB1D198C63EAAA49E87DCE/1.png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DEF5D75-D808-AE4F-8EE4-91C36F6D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6" y="40445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99CA3EE8-B2D7-C348-92CB-10D28BB68098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2ADF0-E670-A84B-A445-9C689798F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4970" b="267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089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99CA3EE8-B2D7-C348-92CB-10D28BB68098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B0718-C0DE-D943-86DA-BBCC92A71494}"/>
              </a:ext>
            </a:extLst>
          </p:cNvPr>
          <p:cNvSpPr txBox="1">
            <a:spLocks/>
          </p:cNvSpPr>
          <p:nvPr userDrawn="1"/>
        </p:nvSpPr>
        <p:spPr>
          <a:xfrm>
            <a:off x="9213348" y="63593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tx1"/>
                </a:solidFill>
                <a:latin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tx1"/>
              </a:solidFill>
              <a:latin typeface="SB Sans Display" panose="020B0503040504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629D2B-37CA-904C-8C95-C9EF3B82A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898" y="806238"/>
            <a:ext cx="3141025" cy="591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756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B69EEB-6FEC-A744-9617-C0A0354B5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t="2673" r="4970" b="40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EED92F-FAF5-C74E-AF70-45C74112C8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47935"/>
            <a:ext cx="2760663" cy="1552873"/>
          </a:xfrm>
          <a:prstGeom prst="rect">
            <a:avLst/>
          </a:prstGeom>
        </p:spPr>
      </p:pic>
      <p:pic>
        <p:nvPicPr>
          <p:cNvPr id="4" name="Рисунок 3" descr="http://CE20DBA1D4AADE77ECBA25E91D00F54F.dms.sberbank.ru/CE20DBA1D4AADE77ECBA25E91D00F54F-A6E87B97B721DA6F7ABA30BBE1EBAE13-8AB8F5D71548F0D7B13384C82E9EE9A7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" name="Рисунок 4" descr="http://CE20DBA1D4AADE77ECBA25E91D00F54F.dms.sberbank.ru/CE20DBA1D4AADE77ECBA25E91D00F54F-A6E87B97B721DA6F7ABA30BBE1EBAE13-855B49B0BC0D8908D7A2EA6AD5517C5C/1.png"/>
          <p:cNvPicPr>
            <a:picLocks/>
          </p:cNvPicPr>
          <p:nvPr userDrawn="1"/>
        </p:nvPicPr>
        <p:blipFill>
          <a:blip r:link="rId5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8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29C0DC-7962-6540-A35D-A19AFAC41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2673" r="4970" b="498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9687E6EA-B16B-8443-9428-9E8DF481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FFFFFF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pic>
        <p:nvPicPr>
          <p:cNvPr id="10" name="Рисунок 9" descr="http://CE20DBA1D4AADE77ECBA25E91D00F54F.dms.sberbank.ru/CE20DBA1D4AADE77ECBA25E91D00F54F-A6E87B97B721DA6F7ABA30BBE1EBAE13-855B49B0BC0D8908D7A2EA6AD5517C5C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1" name="Рисунок 10" descr="http://CE20DBA1D4AADE77ECBA25E91D00F54F.dms.sberbank.ru/CE20DBA1D4AADE77ECBA25E91D00F54F-A6E87B97B721DA6F7ABA30BBE1EBAE13-855B49B0BC0D8908D7A2EA6AD5517C5C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223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CE9612-6CA1-1F4F-864D-681A6E5B4A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4970" b="267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979488" y="2014077"/>
            <a:ext cx="9906000" cy="70735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925286" y="2812577"/>
            <a:ext cx="10269538" cy="15779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85076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http://CE20DBA1D4AADE77ECBA25E91D00F54F.dms.sberbank.ru/CE20DBA1D4AADE77ECBA25E91D00F54F-A6E87B97B721DA6F7ABA30BBE1EBAE13-855B49B0BC0D8908D7A2EA6AD5517C5C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4" name="Рисунок 33" descr="http://CE20DBA1D4AADE77ECBA25E91D00F54F.dms.sberbank.ru/CE20DBA1D4AADE77ECBA25E91D00F54F-A6E87B97B721DA6F7ABA30BBE1EBAE13-855B49B0BC0D8908D7A2EA6AD5517C5C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5" name="Рисунок 34" descr="http://CE20DBA1D4AADE77ECBA25E91D00F54F.dms.sberbank.ru/CE20DBA1D4AADE77ECBA25E91D00F54F-A6E87B97B721DA6F7ABA30BBE1EBAE13-855B49B0BC0D8908D7A2EA6AD5517C5C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6" name="Рисунок 35" descr="http://CE20DBA1D4AADE77ECBA25E91D00F54F.dms.sberbank.ru/CE20DBA1D4AADE77ECBA25E91D00F54F-A6E87B97B721DA6F7ABA30BBE1EBAE13-855B49B0BC0D8908D7A2EA6AD5517C5C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7" name="Рисунок 36" descr="http://CE20DBA1D4AADE77ECBA25E91D00F54F.dms.sberbank.ru/CE20DBA1D4AADE77ECBA25E91D00F54F-A6E87B97B721DA6F7ABA30BBE1EBAE13-855B49B0BC0D8908D7A2EA6AD5517C5C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8" name="Рисунок 37" descr="http://CE20DBA1D4AADE77ECBA25E91D00F54F.dms.sberbank.ru/CE20DBA1D4AADE77ECBA25E91D00F54F-A6E87B97B721DA6F7ABA30BBE1EBAE13-855B49B0BC0D8908D7A2EA6AD5517C5C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9" name="Рисунок 38" descr="http://CE20DBA1D4AADE77ECBA25E91D00F54F.dms.sberbank.ru/CE20DBA1D4AADE77ECBA25E91D00F54F-A6E87B97B721DA6F7ABA30BBE1EBAE13-855B49B0BC0D8908D7A2EA6AD5517C5C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0" name="Рисунок 39" descr="http://CE20DBA1D4AADE77ECBA25E91D00F54F.dms.sberbank.ru/CE20DBA1D4AADE77ECBA25E91D00F54F-A6E87B97B721DA6F7ABA30BBE1EBAE13-855B49B0BC0D8908D7A2EA6AD5517C5C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1" name="Рисунок 40" descr="http://CE20DBA1D4AADE77ECBA25E91D00F54F.dms.sberbank.ru/CE20DBA1D4AADE77ECBA25E91D00F54F-A6E87B97B721DA6F7ABA30BBE1EBAE13-855B49B0BC0D8908D7A2EA6AD5517C5C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226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DEF5D75-D808-AE4F-8EE4-91C36F6D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80" y="2906080"/>
            <a:ext cx="60028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000000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C4B2E26E-B756-0F49-A339-D558B49EAE0A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402513" y="0"/>
            <a:ext cx="4789487" cy="68580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pic>
        <p:nvPicPr>
          <p:cNvPr id="3" name="Рисунок 2" descr="http://CE20DBA1D4AADE77ECBA25E91D00F54F.dms.sberbank.ru/CE20DBA1D4AADE77ECBA25E91D00F54F-72BFBA4C49A9B9AD8B2A1CF8CD4FDB98-C7ACA5ECB7CB1D198C63EAAA49E87DCE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526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DEF5D75-D808-AE4F-8EE4-91C36F6D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160" y="1646240"/>
            <a:ext cx="4962832" cy="1325563"/>
          </a:xfrm>
          <a:prstGeom prst="rect">
            <a:avLst/>
          </a:prstGeom>
        </p:spPr>
        <p:txBody>
          <a:bodyPr/>
          <a:lstStyle>
            <a:lvl1pPr algn="r">
              <a:defRPr sz="4000" b="0" i="0">
                <a:solidFill>
                  <a:srgbClr val="000000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C4B2E26E-B756-0F49-A339-D558B49EAE0A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89487" cy="68580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15038" y="3637915"/>
            <a:ext cx="5018087" cy="224472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>
                <a:solidFill>
                  <a:srgbClr val="000000"/>
                </a:solidFill>
              </a:defRPr>
            </a:lvl1pPr>
            <a:lvl2pPr marL="457200" indent="0" algn="r">
              <a:buNone/>
              <a:defRPr sz="1600">
                <a:solidFill>
                  <a:srgbClr val="000000"/>
                </a:solidFill>
              </a:defRPr>
            </a:lvl2pPr>
            <a:lvl3pPr marL="914400" indent="0" algn="r">
              <a:buNone/>
              <a:defRPr sz="1600">
                <a:solidFill>
                  <a:srgbClr val="000000"/>
                </a:solidFill>
              </a:defRPr>
            </a:lvl3pPr>
            <a:lvl4pPr marL="1371600" indent="0" algn="r">
              <a:buNone/>
              <a:defRPr sz="1600">
                <a:solidFill>
                  <a:srgbClr val="000000"/>
                </a:solidFill>
              </a:defRPr>
            </a:lvl4pPr>
            <a:lvl5pPr marL="1828800" indent="0" algn="r"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1707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3866BA-4737-6B48-8DCD-2D670644C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4970" b="2673"/>
          <a:stretch/>
        </p:blipFill>
        <p:spPr>
          <a:xfrm>
            <a:off x="6816725" y="0"/>
            <a:ext cx="5375276" cy="6858000"/>
          </a:xfrm>
          <a:prstGeom prst="rect">
            <a:avLst/>
          </a:prstGeom>
        </p:spPr>
      </p:pic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99CA3EE8-B2D7-C348-92CB-10D28BB68098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B0718-C0DE-D943-86DA-BBCC92A71494}"/>
              </a:ext>
            </a:extLst>
          </p:cNvPr>
          <p:cNvSpPr txBox="1">
            <a:spLocks/>
          </p:cNvSpPr>
          <p:nvPr userDrawn="1"/>
        </p:nvSpPr>
        <p:spPr>
          <a:xfrm>
            <a:off x="9213348" y="63593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tx1"/>
                </a:solidFill>
                <a:latin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tx1"/>
              </a:solidFill>
              <a:latin typeface="SB Sans Display" panose="020B050304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749177-1451-3C4E-A066-2FB766733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82" y="1226799"/>
            <a:ext cx="8126494" cy="46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28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25F367-92EE-884B-A74A-E9DBB6B4E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4970" b="2673"/>
          <a:stretch/>
        </p:blipFill>
        <p:spPr>
          <a:xfrm>
            <a:off x="6816725" y="0"/>
            <a:ext cx="5375276" cy="6858000"/>
          </a:xfrm>
          <a:prstGeom prst="rect">
            <a:avLst/>
          </a:prstGeom>
        </p:spPr>
      </p:pic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99CA3EE8-B2D7-C348-92CB-10D28BB68098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B0718-C0DE-D943-86DA-BBCC92A71494}"/>
              </a:ext>
            </a:extLst>
          </p:cNvPr>
          <p:cNvSpPr txBox="1">
            <a:spLocks/>
          </p:cNvSpPr>
          <p:nvPr userDrawn="1"/>
        </p:nvSpPr>
        <p:spPr>
          <a:xfrm>
            <a:off x="9213348" y="63593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tx1"/>
                </a:solidFill>
                <a:latin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tx1"/>
              </a:solidFill>
              <a:latin typeface="SB Sans Display" panose="020B050304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4E6989-C0AC-BF42-B8FD-618FE9E0DB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711770"/>
            <a:ext cx="4135483" cy="56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896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6FEA49-9B77-614B-8BD9-14C9AFBCC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4970" b="2673"/>
          <a:stretch/>
        </p:blipFill>
        <p:spPr>
          <a:xfrm rot="10800000">
            <a:off x="0" y="0"/>
            <a:ext cx="5375276" cy="6858000"/>
          </a:xfrm>
          <a:prstGeom prst="rect">
            <a:avLst/>
          </a:prstGeom>
        </p:spPr>
      </p:pic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99CA3EE8-B2D7-C348-92CB-10D28BB68098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B0718-C0DE-D943-86DA-BBCC92A71494}"/>
              </a:ext>
            </a:extLst>
          </p:cNvPr>
          <p:cNvSpPr txBox="1">
            <a:spLocks/>
          </p:cNvSpPr>
          <p:nvPr userDrawn="1"/>
        </p:nvSpPr>
        <p:spPr>
          <a:xfrm>
            <a:off x="9213348" y="63593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tx1"/>
                </a:solidFill>
                <a:latin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tx1"/>
              </a:solidFill>
              <a:latin typeface="SB Sans Display" panose="020B050304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27FC99-E448-7D4F-B5D2-8EAE8A7B48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18" y="806238"/>
            <a:ext cx="3141025" cy="591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428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EECF1E59-1A7D-C94A-9024-5A5BB9BC019F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3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03" r:id="rId2"/>
    <p:sldLayoutId id="2147483699" r:id="rId3"/>
    <p:sldLayoutId id="2147483713" r:id="rId4"/>
    <p:sldLayoutId id="2147483666" r:id="rId5"/>
    <p:sldLayoutId id="2147483704" r:id="rId6"/>
    <p:sldLayoutId id="2147483714" r:id="rId7"/>
    <p:sldLayoutId id="2147483717" r:id="rId8"/>
    <p:sldLayoutId id="2147483715" r:id="rId9"/>
    <p:sldLayoutId id="2147483716" r:id="rId10"/>
    <p:sldLayoutId id="21474837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B Sans Display Regular" panose="020B0503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14" pos="2479" userDrawn="1">
          <p15:clr>
            <a:srgbClr val="F26B43"/>
          </p15:clr>
        </p15:guide>
        <p15:guide id="15" pos="2933" userDrawn="1">
          <p15:clr>
            <a:srgbClr val="F26B43"/>
          </p15:clr>
        </p15:guide>
        <p15:guide id="19" pos="4747" userDrawn="1">
          <p15:clr>
            <a:srgbClr val="F26B43"/>
          </p15:clr>
        </p15:guide>
        <p15:guide id="20" pos="5201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3" orient="horz" pos="436" userDrawn="1">
          <p15:clr>
            <a:srgbClr val="F26B43"/>
          </p15:clr>
        </p15:guide>
        <p15:guide id="24" orient="horz" pos="3884" userDrawn="1">
          <p15:clr>
            <a:srgbClr val="F26B43"/>
          </p15:clr>
        </p15:guide>
        <p15:guide id="27" orient="horz" pos="1706" userDrawn="1">
          <p15:clr>
            <a:srgbClr val="F26B43"/>
          </p15:clr>
        </p15:guide>
        <p15:guide id="28" orient="horz" pos="2614" userDrawn="1">
          <p15:clr>
            <a:srgbClr val="F26B43"/>
          </p15:clr>
        </p15:guide>
        <p15:guide id="34" pos="2026" userDrawn="1">
          <p15:clr>
            <a:srgbClr val="F26B43"/>
          </p15:clr>
        </p15:guide>
        <p15:guide id="37" pos="7242" userDrawn="1">
          <p15:clr>
            <a:srgbClr val="F26B43"/>
          </p15:clr>
        </p15:guide>
        <p15:guide id="39" orient="horz" pos="3521" userDrawn="1">
          <p15:clr>
            <a:srgbClr val="F26B43"/>
          </p15:clr>
        </p15:guide>
        <p15:guide id="41" orient="horz" pos="799" userDrawn="1">
          <p15:clr>
            <a:srgbClr val="F26B43"/>
          </p15:clr>
        </p15:guide>
        <p15:guide id="43" pos="6562" userDrawn="1">
          <p15:clr>
            <a:srgbClr val="F26B43"/>
          </p15:clr>
        </p15:guide>
        <p15:guide id="45" pos="1118" userDrawn="1">
          <p15:clr>
            <a:srgbClr val="F26B43"/>
          </p15:clr>
        </p15:guide>
        <p15:guide id="46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4964E6CC-3F3F-0346-A10A-0C5B82D143D9}"/>
              </a:ext>
            </a:extLst>
          </p:cNvPr>
          <p:cNvSpPr txBox="1">
            <a:spLocks/>
          </p:cNvSpPr>
          <p:nvPr/>
        </p:nvSpPr>
        <p:spPr>
          <a:xfrm>
            <a:off x="9048328" y="6021288"/>
            <a:ext cx="2808312" cy="36004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Июнь 2022</a:t>
            </a:r>
            <a:endParaRPr lang="ru-RU" sz="1800" b="1" dirty="0">
              <a:solidFill>
                <a:schemeClr val="bg1"/>
              </a:solidFill>
              <a:latin typeface="SB Sans Text" panose="020B0503040504020204" pitchFamily="34" charset="-52"/>
              <a:cs typeface="SB Sans Text" panose="020B0503040504020204" pitchFamily="34" charset="-52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499672" y="1844824"/>
            <a:ext cx="11665296" cy="72008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Меры поддержки для субъектов МСП.</a:t>
            </a:r>
            <a:endParaRPr lang="en-US" sz="4000" b="1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Программы льготного кредитования.  </a:t>
            </a:r>
            <a:endParaRPr lang="en-US" sz="4000" b="1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11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3791743" y="0"/>
            <a:ext cx="8421889" cy="6858000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8B32E1B-C0B1-FD40-913C-8915F81C365F}"/>
              </a:ext>
            </a:extLst>
          </p:cNvPr>
          <p:cNvSpPr txBox="1">
            <a:spLocks/>
          </p:cNvSpPr>
          <p:nvPr/>
        </p:nvSpPr>
        <p:spPr>
          <a:xfrm>
            <a:off x="151495" y="2060848"/>
            <a:ext cx="3609652" cy="373685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Реструктуризация</a:t>
            </a:r>
          </a:p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endParaRPr lang="ru-RU" b="1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Кредитные каникулы</a:t>
            </a:r>
            <a:endParaRPr lang="ru-RU" b="1" dirty="0" smtClean="0"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  <a:p>
            <a:pPr marL="0" indent="0" defTabSz="360000">
              <a:lnSpc>
                <a:spcPts val="1880"/>
              </a:lnSpc>
              <a:spcBef>
                <a:spcPts val="0"/>
              </a:spcBef>
              <a:buNone/>
            </a:pPr>
            <a:endParaRPr lang="ru-RU" sz="1800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r>
              <a:rPr lang="ru-RU" sz="1600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Федеральный </a:t>
            </a:r>
            <a:r>
              <a:rPr lang="ru-RU" sz="16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закон от 03.04.2020 N 106-ФЗ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4007768" y="0"/>
            <a:ext cx="8205864" cy="6858000"/>
          </a:xfrm>
          <a:prstGeom prst="rect">
            <a:avLst/>
          </a:prstGeom>
        </p:spPr>
      </p:pic>
      <p:sp>
        <p:nvSpPr>
          <p:cNvPr id="6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3946576" y="35768"/>
            <a:ext cx="8328248" cy="6158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defTabSz="412750" fontAlgn="auto">
              <a:spcBef>
                <a:spcPts val="0"/>
              </a:spcBef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Заемщики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, </a:t>
            </a:r>
            <a:endParaRPr lang="ru-RU" sz="1800" b="1" kern="0" dirty="0" smtClean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defTabSz="412750" fontAlgn="auto">
              <a:spcBef>
                <a:spcPts val="0"/>
              </a:spcBef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относящиеся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к субъектам малого и среднего предпринимательства, осуществляющие деятельность в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пострадавших отраслях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,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определенных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в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Постановлении 434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(т.е. имеют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ОКВЭД в числе основного или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дополнительных)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могут обратиться в банк для предоставления Кредитных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каникул по кредитным договорам, заключенным до 01.03.2022 г. на следующих условиях:</a:t>
            </a:r>
            <a:endParaRPr lang="ru-RU" sz="18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228600" indent="-228600" defTabSz="412750" fontAlgn="auto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  <a:sym typeface="Helvetica Neue"/>
              </a:rPr>
              <a:t>отсрочка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  <a:sym typeface="Helvetica Neue"/>
              </a:rPr>
              <a:t>по основному долгу  и/или процентам по требованию клиента - до 6 месяцев</a:t>
            </a:r>
          </a:p>
          <a:p>
            <a:pPr marL="228600" indent="-228600" defTabSz="412750" fontAlgn="auto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ролонгация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- на срок необходимый для сохранения величины платежа до реструктуризации</a:t>
            </a:r>
          </a:p>
          <a:p>
            <a:pPr marL="228600" indent="-228600" defTabSz="412750" fontAlgn="auto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  <a:sym typeface="Helvetica Neue"/>
              </a:rPr>
              <a:t>в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  <a:sym typeface="Helvetica Neue"/>
              </a:rPr>
              <a:t>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  <a:sym typeface="Helvetica Neue"/>
              </a:rPr>
              <a:t>период каникул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новые кредиты клиенту не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предоставляются</a:t>
            </a:r>
          </a:p>
          <a:p>
            <a:pPr marL="228600" indent="-228600" defTabSz="412750" fontAlgn="auto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р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азмер процентной ставки не изменяется</a:t>
            </a:r>
          </a:p>
          <a:p>
            <a:pPr marL="228600" indent="-228600" defTabSz="412750">
              <a:spcAft>
                <a:spcPts val="300"/>
              </a:spcAft>
              <a:buFont typeface="Arial" charset="0"/>
              <a:buChar char="•"/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Перечень приоритетных отраслей в соответствии с Постановление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Правительства Российской федерации от 03.04.2020 №434</a:t>
            </a:r>
          </a:p>
          <a:p>
            <a:pPr marL="228600" indent="-228600" defTabSz="412750" fontAlgn="auto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endParaRPr lang="ru-RU" sz="1800" b="1" kern="0" dirty="0" smtClean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228600" indent="-228600" defTabSz="412750" fontAlgn="auto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endParaRPr lang="ru-RU" sz="16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  <a:sym typeface="Helvetica Neue"/>
            </a:endParaRPr>
          </a:p>
          <a:p>
            <a:pPr defTabSz="412750" fontAlgn="auto">
              <a:spcBef>
                <a:spcPts val="0"/>
              </a:spcBef>
              <a:spcAft>
                <a:spcPts val="300"/>
              </a:spcAft>
            </a:pPr>
            <a:endParaRPr lang="ru-RU" sz="16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  <a:sym typeface="Helvetica Neue"/>
            </a:endParaRPr>
          </a:p>
          <a:p>
            <a:pPr defTabSz="412750" fontAlgn="ctr" hangingPunct="0">
              <a:lnSpc>
                <a:spcPts val="2500"/>
              </a:lnSpc>
            </a:pPr>
            <a:endParaRPr lang="ru-RU" sz="16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862" y="3423304"/>
            <a:ext cx="58275" cy="113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5768"/>
            <a:ext cx="1415480" cy="69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ts val="2800"/>
              </a:lnSpc>
            </a:pPr>
            <a:r>
              <a:rPr lang="ru-RU" sz="24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106-ФЗ</a:t>
            </a:r>
            <a:endParaRPr lang="ru-RU" sz="2400" b="1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endParaRPr lang="en-US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191344" y="1196752"/>
            <a:ext cx="11737304" cy="302433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Условия </a:t>
            </a:r>
            <a:r>
              <a:rPr lang="ru-RU" sz="4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кредитования опубликованы </a:t>
            </a:r>
            <a:r>
              <a:rPr lang="ru-RU" sz="4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 официальном сайте ПАО Сбербанк в сети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Интернет по адресу </a:t>
            </a:r>
            <a:endParaRPr lang="en-US" sz="4000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http://www.sberbank.ru </a:t>
            </a:r>
            <a:endParaRPr lang="en-US" sz="4000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 разделе "Малому бизнесу и ИП"</a:t>
            </a:r>
            <a:endParaRPr lang="en-US" sz="4000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3359696" y="2852936"/>
            <a:ext cx="5832648" cy="11521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Спасибо за внимание !</a:t>
            </a:r>
            <a:endParaRPr lang="en-US" sz="40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2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3791743" y="0"/>
            <a:ext cx="8421889" cy="6858000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8B32E1B-C0B1-FD40-913C-8915F81C365F}"/>
              </a:ext>
            </a:extLst>
          </p:cNvPr>
          <p:cNvSpPr txBox="1">
            <a:spLocks/>
          </p:cNvSpPr>
          <p:nvPr/>
        </p:nvSpPr>
        <p:spPr>
          <a:xfrm>
            <a:off x="97703" y="1700808"/>
            <a:ext cx="3312369" cy="266429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ts val="1880"/>
              </a:lnSpc>
              <a:spcBef>
                <a:spcPts val="0"/>
              </a:spcBef>
              <a:buNone/>
            </a:pPr>
            <a:r>
              <a:rPr lang="ru-RU" sz="24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Программа  льготного кредитования      Господдержка 15 %</a:t>
            </a:r>
          </a:p>
          <a:p>
            <a:pPr marL="0" indent="0" defTabSz="360000">
              <a:lnSpc>
                <a:spcPts val="1880"/>
              </a:lnSpc>
              <a:spcBef>
                <a:spcPts val="0"/>
              </a:spcBef>
              <a:buNone/>
            </a:pPr>
            <a:endParaRPr lang="ru-RU" sz="2400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r>
              <a:rPr lang="ru-RU" sz="18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срок действия Программы –</a:t>
            </a:r>
          </a:p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r>
              <a:rPr lang="ru-RU" sz="18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с 01 марта по 30 декабря 2022г</a:t>
            </a:r>
            <a:r>
              <a:rPr lang="ru-RU" sz="1800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.</a:t>
            </a:r>
            <a:endParaRPr lang="en-US" b="1" dirty="0" smtClean="0"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3431705" y="0"/>
            <a:ext cx="878192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862" y="3423304"/>
            <a:ext cx="58275" cy="113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59412" y="188640"/>
            <a:ext cx="8732587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Цели – </a:t>
            </a:r>
            <a:r>
              <a:rPr lang="ru-RU" b="1" dirty="0">
                <a:solidFill>
                  <a:schemeClr val="bg1"/>
                </a:solidFill>
                <a:latin typeface="SB Sans Display" panose="020B0503040504020204" pitchFamily="34" charset="0"/>
                <a:ea typeface="Helvetica Neue"/>
                <a:cs typeface="SB Sans Display" panose="020B0503040504020204" pitchFamily="34" charset="0"/>
              </a:rPr>
              <a:t>и</a:t>
            </a:r>
            <a:r>
              <a:rPr lang="ru-RU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нвестиционное</a:t>
            </a:r>
            <a:r>
              <a:rPr lang="ru-RU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, оборотное кредитование. </a:t>
            </a:r>
          </a:p>
          <a:p>
            <a:pPr lvl="0">
              <a:defRPr/>
            </a:pPr>
            <a:r>
              <a:rPr lang="ru-RU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Обязательно по</a:t>
            </a:r>
            <a:r>
              <a:rPr lang="ru-RU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дтвержд</a:t>
            </a:r>
            <a:r>
              <a:rPr lang="ru-RU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ение </a:t>
            </a:r>
            <a:r>
              <a:rPr lang="ru-RU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целевого </a:t>
            </a:r>
            <a:r>
              <a:rPr lang="ru-RU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использования</a:t>
            </a:r>
            <a:endParaRPr lang="ru-RU" b="1" dirty="0">
              <a:solidFill>
                <a:schemeClr val="bg1"/>
              </a:solidFill>
              <a:latin typeface="SB Sans Display" panose="020B0503040504020204" pitchFamily="34" charset="0"/>
              <a:ea typeface="Times New Roman" panose="02020603050405020304" pitchFamily="18" charset="0"/>
              <a:cs typeface="SB Sans Display" panose="020B0503040504020204" pitchFamily="34" charset="0"/>
            </a:endParaRPr>
          </a:p>
          <a:p>
            <a:pPr lvl="0">
              <a:defRPr/>
            </a:pPr>
            <a:endParaRPr lang="ru-RU" dirty="0">
              <a:solidFill>
                <a:schemeClr val="bg1"/>
              </a:solidFill>
              <a:latin typeface="SB Sans Display" panose="020B0503040504020204" pitchFamily="34" charset="0"/>
              <a:ea typeface="Times New Roman" panose="02020603050405020304" pitchFamily="18" charset="0"/>
              <a:cs typeface="SB Sans Display" panose="020B0503040504020204" pitchFamily="34" charset="0"/>
            </a:endParaRPr>
          </a:p>
          <a:p>
            <a:pPr indent="-285750" defTabSz="412750" hangingPunct="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Сумма кредита: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- до </a:t>
            </a:r>
            <a:r>
              <a:rPr lang="ru-RU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300 млн. руб. для категории «малое предприятие»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- до </a:t>
            </a:r>
            <a:r>
              <a:rPr lang="ru-RU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1 млрд. руб. для категории «среднее предприятие»</a:t>
            </a:r>
          </a:p>
          <a:p>
            <a:endParaRPr lang="ru-RU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5750" indent="-285750" defTabSz="412750" hangingPunct="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ru-RU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Срок кредитования:</a:t>
            </a:r>
            <a:endParaRPr lang="ru-RU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285750" indent="-285750" defTabSz="412750" hangingPunct="0">
              <a:lnSpc>
                <a:spcPts val="2700"/>
              </a:lnSpc>
              <a:buFontTx/>
              <a:buChar char="-"/>
            </a:pPr>
            <a:r>
              <a:rPr lang="ru-RU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и</a:t>
            </a:r>
            <a:r>
              <a:rPr lang="ru-RU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нвестиционные </a:t>
            </a:r>
            <a:r>
              <a:rPr lang="ru-RU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цели - </a:t>
            </a:r>
            <a:r>
              <a:rPr lang="ru-RU" b="1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до 10 лет </a:t>
            </a:r>
            <a:endParaRPr lang="ru-RU" b="1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5750" indent="-285750" defTabSz="412750" hangingPunct="0">
              <a:lnSpc>
                <a:spcPts val="2700"/>
              </a:lnSpc>
              <a:buFontTx/>
              <a:buChar char="-"/>
            </a:pPr>
            <a:r>
              <a:rPr lang="ru-RU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о</a:t>
            </a:r>
            <a:r>
              <a:rPr lang="ru-RU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боротные </a:t>
            </a:r>
            <a:r>
              <a:rPr lang="ru-RU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цели </a:t>
            </a:r>
            <a:r>
              <a:rPr lang="ru-RU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-  </a:t>
            </a:r>
            <a:r>
              <a:rPr lang="ru-RU" b="1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до </a:t>
            </a:r>
            <a:r>
              <a:rPr lang="ru-RU" b="1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 –х лет </a:t>
            </a:r>
          </a:p>
          <a:p>
            <a:pPr defTabSz="412750" hangingPunct="0">
              <a:lnSpc>
                <a:spcPts val="2700"/>
              </a:lnSpc>
            </a:pPr>
            <a:endParaRPr lang="ru-RU" b="1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5750" indent="-285750" defTabSz="412750" hangingPunct="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ru-RU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Ставка </a:t>
            </a:r>
            <a:r>
              <a:rPr lang="ru-RU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по кредиту в течение периода льготного </a:t>
            </a:r>
            <a:r>
              <a:rPr lang="ru-RU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кредитования:</a:t>
            </a:r>
          </a:p>
          <a:p>
            <a:pPr marL="285750" indent="-285750" defTabSz="412750" hangingPunct="0">
              <a:lnSpc>
                <a:spcPts val="2700"/>
              </a:lnSpc>
              <a:buFontTx/>
              <a:buChar char="-"/>
            </a:pPr>
            <a:r>
              <a:rPr lang="ru-RU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н</a:t>
            </a:r>
            <a:r>
              <a:rPr lang="ru-RU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е более 13,5</a:t>
            </a:r>
            <a:r>
              <a:rPr lang="ru-RU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% годовых для субъектов среднего </a:t>
            </a:r>
            <a:r>
              <a:rPr lang="ru-RU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предпринимательства</a:t>
            </a:r>
          </a:p>
          <a:p>
            <a:pPr marL="285750" indent="-285750" defTabSz="412750" hangingPunct="0">
              <a:lnSpc>
                <a:spcPts val="2700"/>
              </a:lnSpc>
              <a:buFontTx/>
              <a:buChar char="-"/>
            </a:pPr>
            <a:r>
              <a:rPr lang="ru-RU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не более </a:t>
            </a:r>
            <a:r>
              <a:rPr lang="ru-RU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15</a:t>
            </a:r>
            <a:r>
              <a:rPr lang="ru-RU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% годовых для субъектов малого </a:t>
            </a:r>
            <a:r>
              <a:rPr lang="ru-RU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предпринимательства</a:t>
            </a:r>
          </a:p>
          <a:p>
            <a:pPr marL="285750" indent="-285750" defTabSz="412750" hangingPunct="0">
              <a:lnSpc>
                <a:spcPts val="2700"/>
              </a:lnSpc>
              <a:buFontTx/>
              <a:buChar char="-"/>
            </a:pPr>
            <a:endParaRPr lang="ru-RU" b="1" kern="0" dirty="0" smtClean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defTabSz="412750" hangingPunct="0">
              <a:lnSpc>
                <a:spcPts val="2700"/>
              </a:lnSpc>
            </a:pPr>
            <a:r>
              <a:rPr lang="ru-RU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Максимальный срок льготного фондирования Банка России – 365 календарных дней</a:t>
            </a:r>
          </a:p>
          <a:p>
            <a:pPr marL="285750" indent="-285750" defTabSz="412750" hangingPunct="0">
              <a:lnSpc>
                <a:spcPts val="2700"/>
              </a:lnSpc>
              <a:buFontTx/>
              <a:buChar char="-"/>
            </a:pPr>
            <a:endParaRPr lang="ru-RU" b="1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5768"/>
            <a:ext cx="1343472" cy="69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ts val="2800"/>
              </a:lnSpc>
            </a:pPr>
            <a:r>
              <a:rPr lang="ru-RU" sz="24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ГП 15%</a:t>
            </a:r>
            <a:endParaRPr lang="ru-RU" sz="2400" b="1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endParaRPr lang="en-US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3935760" y="0"/>
            <a:ext cx="8259118" cy="6858000"/>
          </a:xfrm>
          <a:prstGeom prst="rect">
            <a:avLst/>
          </a:prstGeom>
        </p:spPr>
      </p:pic>
      <p:sp>
        <p:nvSpPr>
          <p:cNvPr id="6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3935760" y="35768"/>
            <a:ext cx="8259118" cy="706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defTabSz="412750" hangingPunct="0">
              <a:lnSpc>
                <a:spcPts val="27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Условия </a:t>
            </a:r>
            <a:r>
              <a:rPr lang="ru-RU" sz="1800" b="1" dirty="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предоставления кредита </a:t>
            </a:r>
            <a:r>
              <a:rPr lang="ru-RU" sz="1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Заемщику</a:t>
            </a:r>
          </a:p>
          <a:p>
            <a:pPr algn="just" fontAlgn="ctr"/>
            <a:endParaRPr lang="ru-RU" sz="18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171450" indent="-171450" algn="just" fontAlgn="ctr">
              <a:buFontTx/>
              <a:buChar char="-"/>
            </a:pPr>
            <a:r>
              <a:rPr lang="ru-RU" sz="18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наличие статуса Субъекта МСП в соответствии с 209-ФЗ;</a:t>
            </a:r>
          </a:p>
          <a:p>
            <a:pPr marL="171450" indent="-171450" algn="just">
              <a:buFontTx/>
              <a:buChar char="-"/>
            </a:pPr>
            <a:r>
              <a:rPr lang="ru-RU" sz="18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заемщик является резидентом РФ;</a:t>
            </a:r>
          </a:p>
          <a:p>
            <a:pPr marL="171450" indent="-171450">
              <a:buFontTx/>
              <a:buChar char="-"/>
            </a:pPr>
            <a:r>
              <a:rPr lang="ru-RU" sz="1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заемщик </a:t>
            </a:r>
            <a:r>
              <a:rPr lang="ru-RU" sz="18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не является страховой, кредитной организацией, ломбардом, профессиональным участником рынка ценных бумаг, негосударственным пенсионным или инвестиционным фондом, не осуществляет деятельность в сфере игорного бизнеса</a:t>
            </a:r>
            <a:r>
              <a:rPr lang="ru-RU" sz="1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);</a:t>
            </a:r>
            <a:endParaRPr lang="en-US" sz="1800" b="1" dirty="0" smtClean="0">
              <a:solidFill>
                <a:schemeClr val="bg1"/>
              </a:solidFill>
              <a:latin typeface="SB Sans Display" panose="020B0503040504020204" pitchFamily="34" charset="0"/>
              <a:ea typeface="Times New Roman" panose="02020603050405020304" pitchFamily="18" charset="0"/>
              <a:cs typeface="SB Sans Display" panose="020B0503040504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8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заемщик не имеет запрещенных ОКВЭД (подакцизная деятельность, добыча полезных ископаемых</a:t>
            </a:r>
            <a:r>
              <a:rPr lang="ru-RU" sz="1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), </a:t>
            </a:r>
            <a:r>
              <a:rPr lang="ru-RU" sz="18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за </a:t>
            </a:r>
            <a:r>
              <a:rPr lang="ru-RU" sz="1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исключением </a:t>
            </a:r>
            <a:r>
              <a:rPr lang="ru-RU" sz="18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следующих случаев</a:t>
            </a:r>
            <a:r>
              <a:rPr lang="ru-RU" sz="1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:</a:t>
            </a:r>
            <a:endParaRPr lang="ru-RU" sz="1800" b="1" dirty="0">
              <a:solidFill>
                <a:schemeClr val="bg1"/>
              </a:solidFill>
              <a:latin typeface="SB Sans Display" panose="020B0503040504020204" pitchFamily="34" charset="0"/>
              <a:ea typeface="Times New Roman" panose="02020603050405020304" pitchFamily="18" charset="0"/>
              <a:cs typeface="SB Sans Display" panose="020B050304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   заемщик </a:t>
            </a:r>
            <a:r>
              <a:rPr lang="ru-RU" sz="13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осуществляет в качестве основного вида деятельности </a:t>
            </a:r>
            <a:r>
              <a:rPr lang="ru-RU" sz="13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деятельность </a:t>
            </a:r>
            <a:r>
              <a:rPr lang="ru-RU" sz="13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в сфере общественного питания (в рамках классов 56 «Деятельность по предоставлению продуктов питания и напитков» и 55 «Деятельность по предоставлению мест для временного проживания» раздела I «Деятельность гостиниц и предприятий общественного питания» Общероссийского классификатора видов экономической деятельности);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з</a:t>
            </a:r>
            <a:r>
              <a:rPr lang="ru-RU" sz="13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аемщик </a:t>
            </a:r>
            <a:r>
              <a:rPr lang="ru-RU" sz="13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является </a:t>
            </a:r>
            <a:r>
              <a:rPr lang="ru-RU" sz="1300" b="1" dirty="0" err="1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микропредприятием</a:t>
            </a:r>
            <a:r>
              <a:rPr lang="ru-RU" sz="13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, осуществляющим в качестве основного вида деятельности предпринимательскую деятельность в сфере розничной торговли, и кредит предоставлен на пополнение оборотных средств на основании кредитного договора, заключенного в 2022 году.</a:t>
            </a:r>
          </a:p>
          <a:p>
            <a:pPr marL="171450" indent="-171450">
              <a:buFontTx/>
              <a:buChar char="-"/>
            </a:pPr>
            <a:endParaRPr lang="ru-RU" sz="1400" b="1" dirty="0">
              <a:solidFill>
                <a:schemeClr val="bg1"/>
              </a:solidFill>
              <a:latin typeface="SB Sans Display" panose="020B0503040504020204" pitchFamily="34" charset="0"/>
              <a:ea typeface="Times New Roman" panose="02020603050405020304" pitchFamily="18" charset="0"/>
              <a:cs typeface="SB Sans Display" panose="020B050304050402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8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заемщик </a:t>
            </a:r>
            <a:r>
              <a:rPr lang="ru-RU" sz="1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не связан </a:t>
            </a:r>
            <a:r>
              <a:rPr lang="ru-RU" sz="18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с организациями – не субъектами МСП;</a:t>
            </a:r>
          </a:p>
          <a:p>
            <a:pPr marL="171450" indent="-171450" algn="just">
              <a:buFontTx/>
              <a:buChar char="-"/>
            </a:pPr>
            <a:r>
              <a:rPr lang="ru-RU" sz="1800" b="1" dirty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кредит не предоставлен на строительство (создание) многоквартирного дома и (или) иного объекта недвижимости в соответствии с Федеральным законом «Об участии в долевом строительстве многоквартирных домов и иных объектов недвижимости и о внесении изменений в некоторые законодательные акты Российской Федерации</a:t>
            </a:r>
            <a:r>
              <a:rPr lang="ru-RU" sz="1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Times New Roman" panose="02020603050405020304" pitchFamily="18" charset="0"/>
                <a:cs typeface="SB Sans Display" panose="020B0503040504020204" pitchFamily="34" charset="0"/>
              </a:rPr>
              <a:t>»</a:t>
            </a:r>
            <a:endParaRPr lang="ru-RU" sz="1400" b="1" dirty="0">
              <a:solidFill>
                <a:schemeClr val="bg1"/>
              </a:solidFill>
              <a:latin typeface="SB Sans Display" panose="020B0503040504020204" pitchFamily="34" charset="0"/>
              <a:ea typeface="Times New Roman" panose="02020603050405020304" pitchFamily="18" charset="0"/>
              <a:cs typeface="SB Sans Display" panose="020B050304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5768"/>
            <a:ext cx="1343472" cy="69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ts val="2800"/>
              </a:lnSpc>
            </a:pPr>
            <a:r>
              <a:rPr lang="ru-RU" sz="24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ГП 15%</a:t>
            </a:r>
            <a:endParaRPr lang="ru-RU" sz="2400" b="1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endParaRPr lang="en-US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B32E1B-C0B1-FD40-913C-8915F81C365F}"/>
              </a:ext>
            </a:extLst>
          </p:cNvPr>
          <p:cNvSpPr txBox="1">
            <a:spLocks/>
          </p:cNvSpPr>
          <p:nvPr/>
        </p:nvSpPr>
        <p:spPr>
          <a:xfrm>
            <a:off x="191344" y="1844824"/>
            <a:ext cx="3312369" cy="266429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ts val="1880"/>
              </a:lnSpc>
              <a:spcBef>
                <a:spcPts val="0"/>
              </a:spcBef>
              <a:buNone/>
            </a:pPr>
            <a:r>
              <a:rPr lang="ru-RU" sz="24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Программа  льготного кредитования      Господдержка 15 %</a:t>
            </a:r>
          </a:p>
          <a:p>
            <a:pPr marL="0" indent="0" defTabSz="360000">
              <a:lnSpc>
                <a:spcPts val="1880"/>
              </a:lnSpc>
              <a:spcBef>
                <a:spcPts val="0"/>
              </a:spcBef>
              <a:buNone/>
            </a:pPr>
            <a:endParaRPr lang="ru-RU" sz="2400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r>
              <a:rPr lang="ru-RU" sz="18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срок действия Программы –</a:t>
            </a:r>
          </a:p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r>
              <a:rPr lang="ru-RU" sz="18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с 01 марта по 30 декабря 2022г</a:t>
            </a:r>
            <a:r>
              <a:rPr lang="ru-RU" sz="1800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.</a:t>
            </a:r>
            <a:endParaRPr lang="en-US" b="1" dirty="0" smtClean="0"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77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3791743" y="0"/>
            <a:ext cx="8421889" cy="6858000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8B32E1B-C0B1-FD40-913C-8915F81C365F}"/>
              </a:ext>
            </a:extLst>
          </p:cNvPr>
          <p:cNvSpPr txBox="1">
            <a:spLocks/>
          </p:cNvSpPr>
          <p:nvPr/>
        </p:nvSpPr>
        <p:spPr>
          <a:xfrm>
            <a:off x="28735" y="2204864"/>
            <a:ext cx="3609652" cy="373685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r>
              <a:rPr lang="ru-RU" sz="24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Программа  льготного кредитования при поддержке Министерства Сельского Хозяйства Российской Федерации</a:t>
            </a:r>
          </a:p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endParaRPr lang="ru-RU" b="1" dirty="0" smtClean="0"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  <a:p>
            <a:pPr marL="0" indent="0" defTabSz="360000">
              <a:lnSpc>
                <a:spcPts val="1880"/>
              </a:lnSpc>
              <a:spcBef>
                <a:spcPts val="0"/>
              </a:spcBef>
              <a:buNone/>
            </a:pPr>
            <a:endParaRPr lang="ru-RU" sz="1800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r>
              <a:rPr lang="ru-RU" sz="1600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Постановление </a:t>
            </a:r>
            <a:r>
              <a:rPr lang="ru-RU" sz="16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Правительства Российской Федерации от 29.12.2016 г. </a:t>
            </a:r>
            <a:r>
              <a:rPr lang="ru-RU" sz="1600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№1528</a:t>
            </a:r>
            <a:endParaRPr lang="ru-RU" sz="1600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3791743" y="0"/>
            <a:ext cx="8421889" cy="6858000"/>
          </a:xfrm>
          <a:prstGeom prst="rect">
            <a:avLst/>
          </a:prstGeom>
        </p:spPr>
      </p:pic>
      <p:sp>
        <p:nvSpPr>
          <p:cNvPr id="6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3772636" y="116632"/>
            <a:ext cx="8400257" cy="4885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marL="285750" lvl="0" indent="-285750" defTabSz="412750" fontAlgn="ctr" hangingPunct="0">
              <a:lnSpc>
                <a:spcPts val="2200"/>
              </a:lnSpc>
              <a:buFont typeface="Arial" panose="020B0604020202020204" pitchFamily="34" charset="0"/>
              <a:buChar char="•"/>
              <a:tabLst>
                <a:tab pos="245745" algn="l"/>
                <a:tab pos="274320" algn="l"/>
                <a:tab pos="408305" algn="l"/>
              </a:tabLst>
              <a:defRPr/>
            </a:pPr>
            <a:r>
              <a:rPr lang="ru-RU" sz="2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Заемщики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-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сельскохозяйственные товаропроизводители, организации и индивидуальные предприниматели, осуществляющие производство, первичную и (или) последующую (промышленную) переработку сельскохозяйственной продукции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.</a:t>
            </a:r>
          </a:p>
          <a:p>
            <a:pPr marL="285750" lvl="0" indent="-285750" defTabSz="412750" fontAlgn="ctr" hangingPunct="0">
              <a:lnSpc>
                <a:spcPts val="2200"/>
              </a:lnSpc>
              <a:buFont typeface="Arial" panose="020B0604020202020204" pitchFamily="34" charset="0"/>
              <a:buChar char="•"/>
              <a:tabLst>
                <a:tab pos="245745" algn="l"/>
                <a:tab pos="274320" algn="l"/>
                <a:tab pos="408305" algn="l"/>
              </a:tabLst>
              <a:defRPr/>
            </a:pPr>
            <a:endParaRPr lang="ru-RU" sz="1600" b="1" kern="0" dirty="0" smtClean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defTabSz="412750" fontAlgn="ctr" hangingPunct="0">
              <a:lnSpc>
                <a:spcPts val="2200"/>
              </a:lnSpc>
            </a:pPr>
            <a:r>
              <a:rPr lang="ru-RU" sz="16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              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Требования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к заемщикам: </a:t>
            </a:r>
          </a:p>
          <a:p>
            <a:pPr defTabSz="412750" fontAlgn="ctr" hangingPunct="0">
              <a:lnSpc>
                <a:spcPts val="2200"/>
              </a:lnSpc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а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) не находиться в процессе ликвидации, реорганизации</a:t>
            </a:r>
          </a:p>
          <a:p>
            <a:pPr defTabSz="412750" fontAlgn="ctr" hangingPunct="0">
              <a:lnSpc>
                <a:spcPts val="2200"/>
              </a:lnSpc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б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) обладать статусом налогового резидента Российской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  </a:t>
            </a:r>
          </a:p>
          <a:p>
            <a:pPr defTabSz="412750" fontAlgn="ctr" hangingPunct="0">
              <a:lnSpc>
                <a:spcPts val="2200"/>
              </a:lnSpc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     Федерации;</a:t>
            </a:r>
          </a:p>
          <a:p>
            <a:pPr defTabSz="412750" fontAlgn="ctr" hangingPunct="0">
              <a:lnSpc>
                <a:spcPts val="2200"/>
              </a:lnSpc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в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) быть зарегистрированным на территории Российской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 </a:t>
            </a:r>
          </a:p>
          <a:p>
            <a:pPr defTabSz="412750" fontAlgn="ctr" hangingPunct="0">
              <a:lnSpc>
                <a:spcPts val="2200"/>
              </a:lnSpc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     Федерации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;</a:t>
            </a:r>
          </a:p>
          <a:p>
            <a:pPr defTabSz="412750" fontAlgn="ctr" hangingPunct="0">
              <a:lnSpc>
                <a:spcPts val="2200"/>
              </a:lnSpc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г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) в отношении заемщика не должно быть дела о </a:t>
            </a:r>
            <a:endParaRPr lang="ru-RU" sz="1800" b="1" kern="0" dirty="0" smtClean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defTabSz="412750" fontAlgn="ctr" hangingPunct="0">
              <a:lnSpc>
                <a:spcPts val="2200"/>
              </a:lnSpc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     несостоятельности (банкротстве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) </a:t>
            </a:r>
          </a:p>
          <a:p>
            <a:pPr defTabSz="412750" fontAlgn="ctr" hangingPunct="0">
              <a:lnSpc>
                <a:spcPts val="2200"/>
              </a:lnSpc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    д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) не иметь просроченной задолженности по налогам, сборам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</a:t>
            </a:r>
          </a:p>
          <a:p>
            <a:pPr defTabSz="412750" fontAlgn="ctr" hangingPunct="0">
              <a:lnSpc>
                <a:spcPts val="2200"/>
              </a:lnSpc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и иным  обязательным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платежам, превышающей 50 тыс.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рублей</a:t>
            </a:r>
            <a:endParaRPr lang="ru-RU" sz="18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defTabSz="412750" fontAlgn="ctr" hangingPunct="0">
              <a:lnSpc>
                <a:spcPts val="2500"/>
              </a:lnSpc>
            </a:pPr>
            <a:endParaRPr lang="ru-RU" sz="16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862" y="3423304"/>
            <a:ext cx="58275" cy="113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9797"/>
            <a:ext cx="2279576" cy="69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ts val="2800"/>
              </a:lnSpc>
            </a:pPr>
            <a:r>
              <a:rPr lang="ru-RU" sz="24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МСХ</a:t>
            </a:r>
            <a:endParaRPr lang="ru-RU" sz="2400" b="1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endParaRPr lang="en-US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65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3791743" y="0"/>
            <a:ext cx="8421889" cy="6858000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8B32E1B-C0B1-FD40-913C-8915F81C365F}"/>
              </a:ext>
            </a:extLst>
          </p:cNvPr>
          <p:cNvSpPr txBox="1">
            <a:spLocks/>
          </p:cNvSpPr>
          <p:nvPr/>
        </p:nvSpPr>
        <p:spPr>
          <a:xfrm>
            <a:off x="138826" y="2276872"/>
            <a:ext cx="3609652" cy="373685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r>
              <a:rPr lang="ru-RU" sz="24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Программа  льготного кредитования при поддержке Министерства Сельского Хозяйства Российской Федерации</a:t>
            </a:r>
          </a:p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endParaRPr lang="ru-RU" b="1" dirty="0" smtClean="0"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  <a:p>
            <a:pPr marL="0" indent="0" defTabSz="360000">
              <a:lnSpc>
                <a:spcPts val="1880"/>
              </a:lnSpc>
              <a:spcBef>
                <a:spcPts val="0"/>
              </a:spcBef>
              <a:buNone/>
            </a:pPr>
            <a:endParaRPr lang="ru-RU" sz="1800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r>
              <a:rPr lang="ru-RU" sz="1600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Постановление </a:t>
            </a:r>
            <a:r>
              <a:rPr lang="ru-RU" sz="16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Правительства Российской Федерации от 29.12.2016 г. </a:t>
            </a:r>
            <a:r>
              <a:rPr lang="ru-RU" sz="1600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№1528</a:t>
            </a:r>
            <a:endParaRPr lang="ru-RU" sz="1600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3791743" y="0"/>
            <a:ext cx="8421889" cy="6858000"/>
          </a:xfrm>
          <a:prstGeom prst="rect">
            <a:avLst/>
          </a:prstGeom>
        </p:spPr>
      </p:pic>
      <p:sp>
        <p:nvSpPr>
          <p:cNvPr id="6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3770110" y="17417"/>
            <a:ext cx="8421890" cy="6296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marL="285750" lvl="0" indent="-285750" defTabSz="412750" fontAlgn="ctr" hangingPunct="0">
              <a:lnSpc>
                <a:spcPts val="2200"/>
              </a:lnSpc>
              <a:buFont typeface="Arial" panose="020B0604020202020204" pitchFamily="34" charset="0"/>
              <a:buChar char="•"/>
              <a:tabLst>
                <a:tab pos="245745" algn="l"/>
                <a:tab pos="274320" algn="l"/>
                <a:tab pos="408305" algn="l"/>
              </a:tabLst>
              <a:defRPr/>
            </a:pPr>
            <a:endParaRPr lang="ru-RU" sz="1600" b="1" kern="0" dirty="0" smtClean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lvl="0" defTabSz="412750" fontAlgn="ctr" hangingPunct="0">
              <a:lnSpc>
                <a:spcPts val="2200"/>
              </a:lnSpc>
              <a:tabLst>
                <a:tab pos="245745" algn="l"/>
                <a:tab pos="274320" algn="l"/>
                <a:tab pos="408305" algn="l"/>
              </a:tabLst>
              <a:defRPr/>
            </a:pPr>
            <a:endParaRPr lang="ru-RU" sz="16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285750" lvl="0" indent="-285750" defTabSz="412750" fontAlgn="ctr" hangingPunct="0">
              <a:lnSpc>
                <a:spcPts val="2200"/>
              </a:lnSpc>
              <a:buFont typeface="Arial" panose="020B0604020202020204" pitchFamily="34" charset="0"/>
              <a:buChar char="•"/>
              <a:tabLst>
                <a:tab pos="245745" algn="l"/>
                <a:tab pos="274320" algn="l"/>
                <a:tab pos="408305" algn="l"/>
              </a:tabLst>
              <a:defRPr/>
            </a:pPr>
            <a:r>
              <a:rPr lang="ru-RU" sz="2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Цель кредита</a:t>
            </a:r>
            <a:r>
              <a:rPr lang="ru-RU" sz="16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– оборотное и инвестиционное кредитование в соответствии  с перечнем целей, установленных 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программой</a:t>
            </a:r>
            <a:endParaRPr lang="ru-RU" sz="1600" b="1" kern="0" dirty="0" smtClean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lvl="0" defTabSz="412750" fontAlgn="ctr" hangingPunct="0">
              <a:lnSpc>
                <a:spcPts val="2200"/>
              </a:lnSpc>
              <a:tabLst>
                <a:tab pos="245745" algn="l"/>
                <a:tab pos="274320" algn="l"/>
                <a:tab pos="408305" algn="l"/>
              </a:tabLst>
              <a:defRPr/>
            </a:pPr>
            <a:endParaRPr lang="ru-RU" sz="16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285750" lvl="0" indent="-285750" defTabSz="412750" fontAlgn="ctr" hangingPunct="0">
              <a:lnSpc>
                <a:spcPts val="2200"/>
              </a:lnSpc>
              <a:buFont typeface="Arial" panose="020B0604020202020204" pitchFamily="34" charset="0"/>
              <a:buChar char="•"/>
              <a:tabLst>
                <a:tab pos="245745" algn="l"/>
                <a:tab pos="274320" algn="l"/>
                <a:tab pos="408305" algn="l"/>
              </a:tabLst>
              <a:defRPr/>
            </a:pPr>
            <a:r>
              <a:rPr lang="ru-RU" sz="2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Сумма кредита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от 100 тыс. рублей, максимальная сумма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по оборотному кредитованию на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одного заемщика регулируется МСХ России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( на 10.03.2022 г.  По Алтайскому краю не более 300,0 </a:t>
            </a:r>
            <a:r>
              <a:rPr lang="ru-RU" sz="1800" b="1" kern="0" dirty="0" err="1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млн.руб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.) </a:t>
            </a:r>
          </a:p>
          <a:p>
            <a:pPr lvl="0" defTabSz="412750" fontAlgn="ctr" hangingPunct="0">
              <a:lnSpc>
                <a:spcPts val="2200"/>
              </a:lnSpc>
              <a:tabLst>
                <a:tab pos="245745" algn="l"/>
                <a:tab pos="274320" algn="l"/>
                <a:tab pos="408305" algn="l"/>
              </a:tabLst>
              <a:defRPr/>
            </a:pPr>
            <a:endParaRPr lang="ru-RU" sz="16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285750" indent="-285750" defTabSz="412750" fontAlgn="ctr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2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Срок </a:t>
            </a:r>
            <a:r>
              <a:rPr lang="ru-RU" sz="2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кредита</a:t>
            </a:r>
          </a:p>
          <a:p>
            <a:pPr defTabSz="412750" fontAlgn="ctr" hangingPunct="0">
              <a:lnSpc>
                <a:spcPts val="2200"/>
              </a:lnSpc>
            </a:pPr>
            <a:r>
              <a:rPr lang="ru-RU" sz="2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</a:t>
            </a:r>
            <a:r>
              <a:rPr lang="ru-RU" sz="2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-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на цели осуществления текущей деятельности – до 1 года </a:t>
            </a:r>
            <a:endParaRPr lang="ru-RU" sz="1800" b="1" kern="0" dirty="0" smtClean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defTabSz="412750" fontAlgn="ctr" hangingPunct="0">
              <a:lnSpc>
                <a:spcPts val="2200"/>
              </a:lnSpc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   -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на инвестиционные цели – от 2 до 15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лет</a:t>
            </a:r>
          </a:p>
          <a:p>
            <a:pPr defTabSz="412750" fontAlgn="ctr" hangingPunct="0">
              <a:lnSpc>
                <a:spcPts val="2200"/>
              </a:lnSpc>
            </a:pPr>
            <a:endParaRPr lang="ru-RU" sz="16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285750" lvl="0" indent="-285750" defTabSz="412750" fontAlgn="ctr" hangingPunct="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2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Процентная ставка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– не более 5% годовых на весь период действия кредитного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договора</a:t>
            </a:r>
            <a:endParaRPr lang="ru-RU" sz="18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285750" indent="-285750" defTabSz="412750" fontAlgn="ctr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ru-RU" sz="1600" b="1" kern="0" dirty="0" smtClean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285750" indent="-285750" defTabSz="412750" fontAlgn="ctr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В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программу включаются новые оборотные и инвестиционные кредиты и действующие оборотные кредитные договоры, соответствующие условиям 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программы</a:t>
            </a:r>
            <a:endParaRPr lang="ru-RU" sz="18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defTabSz="412750" fontAlgn="ctr" hangingPunct="0">
              <a:lnSpc>
                <a:spcPts val="2500"/>
              </a:lnSpc>
            </a:pPr>
            <a:endParaRPr lang="ru-RU" sz="18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862" y="3423304"/>
            <a:ext cx="58275" cy="113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9797"/>
            <a:ext cx="2279576" cy="69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ts val="2800"/>
              </a:lnSpc>
            </a:pPr>
            <a:r>
              <a:rPr lang="ru-RU" sz="24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МСХ</a:t>
            </a:r>
            <a:endParaRPr lang="ru-RU" sz="2400" b="1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endParaRPr lang="en-US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0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3935760" y="0"/>
            <a:ext cx="825911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836712"/>
            <a:ext cx="3935760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lnSpc>
                <a:spcPts val="1880"/>
              </a:lnSpc>
            </a:pPr>
            <a:r>
              <a:rPr lang="ru-RU" sz="24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Программа  льготного финансирования </a:t>
            </a:r>
            <a:r>
              <a:rPr lang="ru-RU" sz="2400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МСП </a:t>
            </a:r>
            <a:endParaRPr lang="ru-RU" sz="2400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endParaRPr lang="ru-RU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r>
              <a:rPr lang="ru-RU" b="1" dirty="0">
                <a:latin typeface="SB Sans Text" panose="020B0503040504020204" pitchFamily="34" charset="0"/>
                <a:cs typeface="SB Sans Text" panose="020B0503040504020204" pitchFamily="34" charset="0"/>
              </a:rPr>
              <a:t>Постановление правительства РФ от 30.12.2018 № </a:t>
            </a:r>
            <a:r>
              <a:rPr lang="ru-RU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1764</a:t>
            </a:r>
          </a:p>
          <a:p>
            <a:pPr defTabSz="360000">
              <a:lnSpc>
                <a:spcPts val="1880"/>
              </a:lnSpc>
            </a:pPr>
            <a:endParaRPr lang="en-US" b="1" dirty="0" smtClean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r>
              <a:rPr lang="en-US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(</a:t>
            </a:r>
            <a:r>
              <a:rPr lang="ru-RU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с учетом изменений, внесенных ПП 2521 от </a:t>
            </a:r>
            <a:r>
              <a:rPr lang="ru-RU" b="1" dirty="0">
                <a:latin typeface="SB Sans Text" panose="020B0503040504020204" pitchFamily="34" charset="0"/>
                <a:cs typeface="SB Sans Text" panose="020B0503040504020204" pitchFamily="34" charset="0"/>
              </a:rPr>
              <a:t>28.12.2021</a:t>
            </a:r>
            <a:r>
              <a:rPr lang="ru-RU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)</a:t>
            </a:r>
          </a:p>
          <a:p>
            <a:pPr defTabSz="360000">
              <a:lnSpc>
                <a:spcPts val="1880"/>
              </a:lnSpc>
            </a:pPr>
            <a:endParaRPr lang="ru-RU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endParaRPr lang="ru-RU" b="1" dirty="0" smtClean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r>
              <a:rPr lang="ru-RU" b="1" dirty="0">
                <a:latin typeface="SB Sans Text" panose="020B0503040504020204" pitchFamily="34" charset="0"/>
                <a:cs typeface="SB Sans Text" panose="020B0503040504020204" pitchFamily="34" charset="0"/>
              </a:rPr>
              <a:t>Льготная ставка - Ключевая ставка ЦБ на дату заключения КД </a:t>
            </a:r>
            <a:r>
              <a:rPr lang="ru-RU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+ 2,75</a:t>
            </a:r>
            <a:r>
              <a:rPr lang="ru-RU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%</a:t>
            </a:r>
          </a:p>
        </p:txBody>
      </p:sp>
      <p:sp>
        <p:nvSpPr>
          <p:cNvPr id="6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3935760" y="35768"/>
            <a:ext cx="8259118" cy="6786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defTabSz="412750" hangingPunct="0"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Финансирование деятельности в приоритетных отраслях</a:t>
            </a:r>
          </a:p>
          <a:p>
            <a:pPr indent="-285750" defTabSz="412750" hangingPunct="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Цели – оборотная, инвестиционная, рефинансирование  кредитов, выданных на инвестиционные и оборотные цели</a:t>
            </a:r>
          </a:p>
          <a:p>
            <a:pPr indent="-285750" defTabSz="412750" hangingPunct="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Сумма кредита: </a:t>
            </a:r>
          </a:p>
          <a:p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-  Инвестиционные цели - от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5оо тыс.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руб. </a:t>
            </a:r>
          </a:p>
          <a:p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до 200 млн. руб. для категории «</a:t>
            </a:r>
            <a:r>
              <a:rPr lang="ru-RU" sz="1800" b="1" kern="0" dirty="0" err="1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микропредприятие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»</a:t>
            </a:r>
          </a:p>
          <a:p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до 500 млн. руб. для категории «малое предприятие»</a:t>
            </a:r>
          </a:p>
          <a:p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до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1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млрд. руб. для категории «среднее предприятие»</a:t>
            </a:r>
          </a:p>
          <a:p>
            <a:pPr defTabSz="412750" hangingPunct="0">
              <a:lnSpc>
                <a:spcPts val="2700"/>
              </a:lnSpc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-  Оборотные цели - от </a:t>
            </a:r>
            <a:r>
              <a:rPr lang="ru-RU" sz="18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500 тыс. 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руб. </a:t>
            </a:r>
          </a:p>
          <a:p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до 200 млн. руб. для категории «</a:t>
            </a:r>
            <a:r>
              <a:rPr lang="ru-RU" sz="1800" b="1" kern="0" dirty="0" err="1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микропредприятие</a:t>
            </a: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», </a:t>
            </a:r>
          </a:p>
          <a:p>
            <a:pPr lvl="0">
              <a:defRPr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до 500 млн. руб. для категории «малое предприятие», «среднее предприятие»</a:t>
            </a:r>
          </a:p>
          <a:p>
            <a:pPr lvl="0">
              <a:defRPr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-  Рефинансирование кредитов – на сумму рефинансируемого договора</a:t>
            </a:r>
          </a:p>
          <a:p>
            <a:pPr indent="-285750" defTabSz="412750" hangingPunct="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Срок кредитования/ Период субсидирования:</a:t>
            </a:r>
          </a:p>
          <a:p>
            <a:pPr defTabSz="412750" hangingPunct="0">
              <a:lnSpc>
                <a:spcPts val="2700"/>
              </a:lnSpc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-  Инвестиционные цели - до 10 лет (период субсидирования не более 5 лет) </a:t>
            </a:r>
          </a:p>
          <a:p>
            <a:pPr marL="342900" indent="-342900" defTabSz="412750" hangingPunct="0">
              <a:lnSpc>
                <a:spcPts val="2700"/>
              </a:lnSpc>
              <a:buFontTx/>
              <a:buChar char="-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Оборотные цели - до 1 года </a:t>
            </a:r>
          </a:p>
          <a:p>
            <a:pPr marL="342900" indent="-342900" defTabSz="412750" hangingPunct="0">
              <a:lnSpc>
                <a:spcPts val="2700"/>
              </a:lnSpc>
              <a:buFontTx/>
              <a:buChar char="-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Рефинансирование – не более срока рефинансируемого кредита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5768"/>
            <a:ext cx="1146530" cy="69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ts val="2800"/>
              </a:lnSpc>
            </a:pPr>
            <a:r>
              <a:rPr lang="ru-RU" sz="24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МЭР</a:t>
            </a:r>
            <a:endParaRPr lang="ru-RU" sz="2400" b="1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endParaRPr lang="en-US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6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3935760" y="0"/>
            <a:ext cx="825911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009111"/>
            <a:ext cx="3922103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lnSpc>
                <a:spcPts val="1880"/>
              </a:lnSpc>
            </a:pPr>
            <a:r>
              <a:rPr lang="ru-RU" sz="24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Программа  льготного финансирования МСП </a:t>
            </a:r>
          </a:p>
          <a:p>
            <a:pPr defTabSz="360000">
              <a:lnSpc>
                <a:spcPts val="1880"/>
              </a:lnSpc>
            </a:pPr>
            <a:endParaRPr lang="ru-RU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r>
              <a:rPr lang="ru-RU" b="1" dirty="0">
                <a:latin typeface="SB Sans Text" panose="020B0503040504020204" pitchFamily="34" charset="0"/>
                <a:cs typeface="SB Sans Text" panose="020B0503040504020204" pitchFamily="34" charset="0"/>
              </a:rPr>
              <a:t>Постановление правительства РФ от 30.12.2018 № </a:t>
            </a:r>
            <a:r>
              <a:rPr lang="ru-RU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1764</a:t>
            </a:r>
          </a:p>
          <a:p>
            <a:pPr defTabSz="360000">
              <a:lnSpc>
                <a:spcPts val="1880"/>
              </a:lnSpc>
            </a:pPr>
            <a:endParaRPr lang="en-US" b="1" dirty="0" smtClean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r>
              <a:rPr lang="en-US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(</a:t>
            </a:r>
            <a:r>
              <a:rPr lang="ru-RU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с учетом изменений, внесенных ПП 2521 от </a:t>
            </a:r>
            <a:r>
              <a:rPr lang="ru-RU" b="1" dirty="0">
                <a:latin typeface="SB Sans Text" panose="020B0503040504020204" pitchFamily="34" charset="0"/>
                <a:cs typeface="SB Sans Text" panose="020B0503040504020204" pitchFamily="34" charset="0"/>
              </a:rPr>
              <a:t>28.12.2021</a:t>
            </a:r>
            <a:r>
              <a:rPr lang="ru-RU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)</a:t>
            </a:r>
          </a:p>
          <a:p>
            <a:pPr defTabSz="360000">
              <a:lnSpc>
                <a:spcPts val="1880"/>
              </a:lnSpc>
            </a:pPr>
            <a:endParaRPr lang="ru-RU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r>
              <a:rPr lang="ru-RU" b="1" dirty="0">
                <a:latin typeface="SB Sans Text" panose="020B0503040504020204" pitchFamily="34" charset="0"/>
                <a:cs typeface="SB Sans Text" panose="020B0503040504020204" pitchFamily="34" charset="0"/>
              </a:rPr>
              <a:t>Льготная ставка - Ключевая ставка ЦБ на дату заключения КД + 2,75%</a:t>
            </a:r>
          </a:p>
          <a:p>
            <a:pPr defTabSz="360000">
              <a:lnSpc>
                <a:spcPts val="1880"/>
              </a:lnSpc>
            </a:pPr>
            <a:endParaRPr lang="en-US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6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3935760" y="35768"/>
            <a:ext cx="8259118" cy="593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defTabSz="412750" hangingPunct="0">
              <a:lnSpc>
                <a:spcPts val="27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Требования </a:t>
            </a:r>
            <a:r>
              <a:rPr lang="ru-RU" sz="2800" b="1" dirty="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к </a:t>
            </a:r>
            <a:r>
              <a:rPr lang="ru-RU" sz="2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Заёмщику</a:t>
            </a:r>
          </a:p>
          <a:p>
            <a:pPr algn="just" fontAlgn="ctr"/>
            <a:endParaRPr lang="ru-RU" sz="18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171450" indent="-171450" algn="just" fontAlgn="ctr">
              <a:buFontTx/>
              <a:buChar char="-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наличие статуса Субъекта МСП в соответствии с 209-ФЗ;</a:t>
            </a:r>
          </a:p>
          <a:p>
            <a:pPr marL="171450" indent="-171450" algn="just">
              <a:buFontTx/>
              <a:buChar char="-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сегмент клиента по 209-ФЗ Малый(в т.ч. Микро) и/или Средний;</a:t>
            </a:r>
          </a:p>
          <a:p>
            <a:pPr algn="just">
              <a:buClr>
                <a:srgbClr val="003A1E"/>
              </a:buClr>
              <a:buSzPct val="85000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- размещение информации в реестре субъектов МСП;</a:t>
            </a:r>
          </a:p>
          <a:p>
            <a:pPr marL="171450" indent="-171450" algn="just">
              <a:buFontTx/>
              <a:buChar char="-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заемщик осуществляет деятельность в приоритетной отрасли;</a:t>
            </a:r>
          </a:p>
          <a:p>
            <a:pPr marL="171450" indent="-171450" algn="just">
              <a:buFontTx/>
              <a:buChar char="-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заемщик является резидентом РФ;</a:t>
            </a:r>
          </a:p>
          <a:p>
            <a:pPr marL="171450" indent="-171450" algn="just">
              <a:buFontTx/>
              <a:buChar char="-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в отношении заемщика не введена процедура банкротства/ликвидации, деятельность не приостановлена;</a:t>
            </a:r>
          </a:p>
          <a:p>
            <a:pPr marL="171450" indent="-171450">
              <a:buFontTx/>
              <a:buChar char="-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заемщик не имеет запрещенных ОКВЭД (подакцизная деятельность, добыча полезных ископаемых);</a:t>
            </a:r>
          </a:p>
          <a:p>
            <a:pPr marL="171450" indent="-171450">
              <a:buFontTx/>
              <a:buChar char="-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заемщик не является страховой, кредитной организацией, ломбардом, профессиональным участником рынка ценных бумаг, негосударственным пенсионным или инвестиционным фондом, не осуществляет деятельность в сфере игорного бизнеса);</a:t>
            </a:r>
          </a:p>
          <a:p>
            <a:pPr marL="171450" indent="-171450" algn="just">
              <a:buFontTx/>
              <a:buChar char="-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заемщик и учредители с долей участия/владения 25% не связаны с организациями – не субъектами МСП;</a:t>
            </a:r>
          </a:p>
          <a:p>
            <a:pPr marL="171450" indent="-171450" algn="just">
              <a:buFontTx/>
              <a:buChar char="-"/>
            </a:pPr>
            <a:r>
              <a:rPr lang="ru-RU" sz="18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наличие КД по Программе, заключенных  после  01.05.2021г. только с одним Банком.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5768"/>
            <a:ext cx="1146530" cy="69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ts val="2800"/>
              </a:lnSpc>
            </a:pPr>
            <a:r>
              <a:rPr lang="ru-RU" sz="24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МЭР</a:t>
            </a:r>
            <a:endParaRPr lang="ru-RU" sz="2400" b="1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endParaRPr lang="en-US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3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3716858" y="0"/>
            <a:ext cx="8475142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8B32E1B-C0B1-FD40-913C-8915F81C365F}"/>
              </a:ext>
            </a:extLst>
          </p:cNvPr>
          <p:cNvSpPr txBox="1">
            <a:spLocks/>
          </p:cNvSpPr>
          <p:nvPr/>
        </p:nvSpPr>
        <p:spPr>
          <a:xfrm>
            <a:off x="129704" y="1196752"/>
            <a:ext cx="3571479" cy="373685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Перечень приоритетных отраслей</a:t>
            </a:r>
          </a:p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endParaRPr lang="ru-RU" b="1" dirty="0"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  <a:p>
            <a:pPr marL="0" indent="0" defTabSz="41275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приложение №2 к Постановлению Правительства РФ № 2521 от 28.12.2021 </a:t>
            </a:r>
          </a:p>
          <a:p>
            <a:pPr marL="0" indent="0" defTabSz="412750" hangingPunc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marL="0" indent="0" defTabSz="41275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Льготная ставка - Ключевая ставка ЦБ на дату заключения КД + 2</a:t>
            </a:r>
            <a:r>
              <a:rPr lang="ru-RU" sz="18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,75%</a:t>
            </a:r>
          </a:p>
          <a:p>
            <a:pPr marL="0" indent="0" defTabSz="41275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 smtClean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marL="0" indent="0" defTabSz="412750" hangingPunct="0">
              <a:lnSpc>
                <a:spcPts val="2800"/>
              </a:lnSpc>
              <a:spcBef>
                <a:spcPts val="0"/>
              </a:spcBef>
              <a:buNone/>
            </a:pPr>
            <a:endParaRPr lang="ru-RU" b="1" dirty="0"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  <p:sp>
        <p:nvSpPr>
          <p:cNvPr id="5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3716858" y="-99392"/>
            <a:ext cx="8464229" cy="7104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Сельское хозяйство.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Обрабатывающее производство.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Производство и распределение электроэнергии, газа и воды.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Строительство.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Туристская деятельность (внутреннего и въездного).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Деятельность в области информации и связи.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Транспортировка и хранение.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Деятельность в области здравоохранения.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Деятельность в области образования.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Водоснабжение, водоотведение, </a:t>
            </a:r>
            <a:r>
              <a:rPr lang="ru-RU" sz="1300" b="1" kern="0" dirty="0" err="1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организ</a:t>
            </a: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-я сбора, обработки и утилизации отходов.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Деятельность гостиниц и предприятий общественного питания.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Деятельность в области культуры, спорта.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Деятельность профессиональная, научная и техническая.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Деятельность в сфере бытовых услуг.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Розничная торговля при условии, что субъект МСП зарегистрирован и (или) осуществляет такую деятельность на территории </a:t>
            </a:r>
            <a:r>
              <a:rPr lang="ru-RU" sz="1300" b="1" kern="0" dirty="0" err="1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монопрофильного</a:t>
            </a: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муниципального образования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Розничная/оптовая торговля при условии заключения кредитного договора (соглашения) на инвестиционные цели.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Аренда, за исключением предоставления по договорам финансовой аренды (лизинга), собственного недвижимого имущества (за </a:t>
            </a:r>
            <a:r>
              <a:rPr lang="ru-RU" sz="1300" b="1" kern="0" dirty="0" err="1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искл</a:t>
            </a: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. земельных участков, многоквартирных домов, жилых домов, квартир и иных жилых помещений) и собственного движимого имущества</a:t>
            </a:r>
          </a:p>
          <a:p>
            <a:pPr marL="285750" indent="-285750" defTabSz="412750" hangingPunct="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Розничная торговля при условии, что СМП является </a:t>
            </a:r>
            <a:r>
              <a:rPr lang="ru-RU" sz="1300" b="1" kern="0" dirty="0" err="1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микропредприятием</a:t>
            </a:r>
            <a:r>
              <a:rPr lang="ru-RU" sz="13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(за исключением инвестиционных целей).</a:t>
            </a:r>
            <a:endParaRPr lang="ru-RU" sz="13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768"/>
            <a:ext cx="1146530" cy="69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ts val="2800"/>
              </a:lnSpc>
            </a:pPr>
            <a:r>
              <a:rPr lang="ru-RU" sz="24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МЭР</a:t>
            </a:r>
            <a:endParaRPr lang="ru-RU" sz="2400" b="1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endParaRPr lang="en-US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7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9A2D4B-6456-8B44-88DD-3B00388CA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4260" r="5796" b="5120"/>
          <a:stretch/>
        </p:blipFill>
        <p:spPr>
          <a:xfrm>
            <a:off x="3935760" y="0"/>
            <a:ext cx="825911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26" y="1196752"/>
            <a:ext cx="3829907" cy="4234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lnSpc>
                <a:spcPts val="1880"/>
              </a:lnSpc>
            </a:pPr>
            <a:r>
              <a:rPr lang="ru-RU" sz="2400" b="1" dirty="0">
                <a:latin typeface="SB Sans Text" panose="020B0503040504020204" pitchFamily="34" charset="0"/>
                <a:cs typeface="SB Sans Text" panose="020B0503040504020204" pitchFamily="34" charset="0"/>
              </a:rPr>
              <a:t>Программа  льготного финансирования МСП </a:t>
            </a:r>
          </a:p>
          <a:p>
            <a:pPr defTabSz="360000">
              <a:lnSpc>
                <a:spcPts val="1880"/>
              </a:lnSpc>
            </a:pPr>
            <a:endParaRPr lang="ru-RU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r>
              <a:rPr lang="ru-RU" b="1" dirty="0">
                <a:latin typeface="SB Sans Text" panose="020B0503040504020204" pitchFamily="34" charset="0"/>
                <a:cs typeface="SB Sans Text" panose="020B0503040504020204" pitchFamily="34" charset="0"/>
              </a:rPr>
              <a:t>Постановление правительства РФ от 30.12.2018 № </a:t>
            </a:r>
            <a:r>
              <a:rPr lang="ru-RU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1764</a:t>
            </a:r>
          </a:p>
          <a:p>
            <a:pPr defTabSz="360000">
              <a:lnSpc>
                <a:spcPts val="1880"/>
              </a:lnSpc>
            </a:pPr>
            <a:endParaRPr lang="en-US" b="1" dirty="0" smtClean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r>
              <a:rPr lang="en-US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(</a:t>
            </a:r>
            <a:r>
              <a:rPr lang="ru-RU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с учетом изменений, внесенных ПП 2521 от </a:t>
            </a:r>
            <a:r>
              <a:rPr lang="ru-RU" b="1" dirty="0">
                <a:latin typeface="SB Sans Text" panose="020B0503040504020204" pitchFamily="34" charset="0"/>
                <a:cs typeface="SB Sans Text" panose="020B0503040504020204" pitchFamily="34" charset="0"/>
              </a:rPr>
              <a:t>28.12.2021</a:t>
            </a:r>
            <a:r>
              <a:rPr lang="ru-RU" b="1" dirty="0" smtClean="0">
                <a:latin typeface="SB Sans Text" panose="020B0503040504020204" pitchFamily="34" charset="0"/>
                <a:cs typeface="SB Sans Text" panose="020B0503040504020204" pitchFamily="34" charset="0"/>
              </a:rPr>
              <a:t>)</a:t>
            </a:r>
          </a:p>
          <a:p>
            <a:pPr defTabSz="360000">
              <a:lnSpc>
                <a:spcPts val="1880"/>
              </a:lnSpc>
            </a:pPr>
            <a:endParaRPr lang="ru-RU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r>
              <a:rPr lang="ru-RU" b="1" dirty="0">
                <a:latin typeface="SB Sans Text" panose="020B0503040504020204" pitchFamily="34" charset="0"/>
                <a:cs typeface="SB Sans Text" panose="020B0503040504020204" pitchFamily="34" charset="0"/>
              </a:rPr>
              <a:t>Льготная ставка - Ключевая ставка ЦБ на дату заключения КД + 3,5%</a:t>
            </a:r>
          </a:p>
          <a:p>
            <a:pPr defTabSz="360000">
              <a:lnSpc>
                <a:spcPts val="1880"/>
              </a:lnSpc>
            </a:pPr>
            <a:endParaRPr lang="en-US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6" name="Онлайн-заявка доступна в Сбербанк Бизнес Онлайн">
            <a:extLst>
              <a:ext uri="{FF2B5EF4-FFF2-40B4-BE49-F238E27FC236}">
                <a16:creationId xmlns:a16="http://schemas.microsoft.com/office/drawing/2014/main" id="{2BE482A1-DAEC-9340-A0B4-F8F24C73725B}"/>
              </a:ext>
            </a:extLst>
          </p:cNvPr>
          <p:cNvSpPr txBox="1"/>
          <p:nvPr/>
        </p:nvSpPr>
        <p:spPr>
          <a:xfrm>
            <a:off x="4032755" y="260648"/>
            <a:ext cx="8064896" cy="5434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700"/>
            </a:lvl1pPr>
          </a:lstStyle>
          <a:p>
            <a:pPr defTabSz="412750" hangingPunct="0"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Финансирование </a:t>
            </a:r>
            <a:r>
              <a:rPr lang="ru-RU" sz="2800" b="1" dirty="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н</a:t>
            </a:r>
            <a:r>
              <a:rPr lang="ru-RU" sz="2800" b="1" dirty="0" smtClean="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а </a:t>
            </a:r>
            <a:r>
              <a:rPr lang="ru-RU" sz="2800" b="1" dirty="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развитие предпринимательской деятельности </a:t>
            </a:r>
            <a:endParaRPr lang="ru-RU" sz="2800" b="1" dirty="0" smtClean="0">
              <a:solidFill>
                <a:schemeClr val="bg1"/>
              </a:solidFill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  <a:p>
            <a:pPr defTabSz="412750" hangingPunct="0">
              <a:lnSpc>
                <a:spcPts val="2500"/>
              </a:lnSpc>
            </a:pPr>
            <a:endParaRPr lang="ru-RU" sz="2800" b="1" dirty="0" smtClean="0">
              <a:solidFill>
                <a:schemeClr val="bg1"/>
              </a:solidFill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  <a:p>
            <a:pPr marL="342900" indent="-342900" defTabSz="412750" hangingPunct="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9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Цель</a:t>
            </a:r>
            <a:r>
              <a:rPr lang="ru-RU" sz="19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</a:t>
            </a:r>
            <a:r>
              <a:rPr lang="ru-RU" sz="19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– на развитие предпринимательской деятельности </a:t>
            </a:r>
          </a:p>
          <a:p>
            <a:pPr indent="-285750" defTabSz="412750" hangingPunct="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ru-RU" sz="19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Сумма кредита - от </a:t>
            </a:r>
            <a:r>
              <a:rPr lang="ru-RU" sz="19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500 тыс.руб. </a:t>
            </a:r>
            <a:r>
              <a:rPr lang="ru-RU" sz="19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до 10 млн. </a:t>
            </a:r>
            <a:r>
              <a:rPr lang="ru-RU" sz="19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руб.</a:t>
            </a:r>
            <a:endParaRPr lang="ru-RU" sz="19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indent="-285750" defTabSz="412750" hangingPunct="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ru-RU" sz="19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 Срок кредитования - </a:t>
            </a:r>
            <a:r>
              <a:rPr lang="ru-RU" sz="19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не более 3 –х лет</a:t>
            </a:r>
          </a:p>
          <a:p>
            <a:pPr defTabSz="412750" hangingPunct="0">
              <a:lnSpc>
                <a:spcPts val="2700"/>
              </a:lnSpc>
            </a:pPr>
            <a:endParaRPr lang="ru-RU" sz="1900" b="1" kern="0" dirty="0" smtClean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defTabSz="412750" hangingPunct="0">
              <a:lnSpc>
                <a:spcPts val="2700"/>
              </a:lnSpc>
            </a:pPr>
            <a:r>
              <a:rPr lang="ru-RU" sz="2800" b="1" dirty="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Требования к Заёмщику</a:t>
            </a:r>
          </a:p>
          <a:p>
            <a:pPr defTabSz="412750" hangingPunct="0">
              <a:lnSpc>
                <a:spcPts val="2700"/>
              </a:lnSpc>
            </a:pPr>
            <a:endParaRPr lang="ru-RU" sz="19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342900" indent="-342900" algn="just" fontAlgn="ctr">
              <a:buFont typeface="Arial" panose="020B0604020202020204" pitchFamily="34" charset="0"/>
              <a:buChar char="•"/>
            </a:pPr>
            <a:r>
              <a:rPr lang="ru-RU" sz="19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наличие статуса Субъекта МСП в соответствии с 209-ФЗ с категорией «Микро» </a:t>
            </a:r>
            <a:r>
              <a:rPr lang="ru-RU" sz="19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предприятие, </a:t>
            </a:r>
            <a:r>
              <a:rPr lang="ru-RU" sz="19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либо </a:t>
            </a:r>
            <a:r>
              <a:rPr lang="ru-RU" sz="19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физическое лицо, применяющее </a:t>
            </a:r>
            <a:r>
              <a:rPr lang="ru-RU" sz="19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специальный налоговый режим "Налог на профессиональный </a:t>
            </a:r>
            <a:r>
              <a:rPr lang="ru-RU" sz="19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доход»</a:t>
            </a:r>
          </a:p>
          <a:p>
            <a:pPr marL="342900" indent="-342900" algn="just" fontAlgn="ctr">
              <a:buFont typeface="Arial" panose="020B0604020202020204" pitchFamily="34" charset="0"/>
              <a:buChar char="•"/>
            </a:pPr>
            <a:r>
              <a:rPr lang="ru-RU" sz="1900" b="1" kern="0" dirty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наличие КД по Программе, заключенных  после  01.05.2021г. только с одним </a:t>
            </a:r>
            <a:r>
              <a:rPr lang="ru-RU" sz="1900" b="1" kern="0" dirty="0" smtClean="0">
                <a:solidFill>
                  <a:schemeClr val="bg1"/>
                </a:solidFill>
                <a:latin typeface="SB Sans Text" panose="020B0503040504020204" pitchFamily="34" charset="-52"/>
                <a:ea typeface="Helvetica Neue"/>
                <a:cs typeface="SB Sans Text" panose="020B0503040504020204" pitchFamily="34" charset="-52"/>
              </a:rPr>
              <a:t>Банком</a:t>
            </a:r>
            <a:endParaRPr lang="ru-RU" sz="19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342900" indent="-342900" algn="just" fontAlgn="ctr">
              <a:buFont typeface="Arial" panose="020B0604020202020204" pitchFamily="34" charset="0"/>
              <a:buChar char="•"/>
            </a:pPr>
            <a:endParaRPr lang="ru-RU" sz="19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  <a:p>
            <a:pPr marL="342900" indent="-342900" algn="just" fontAlgn="ctr">
              <a:buFont typeface="Arial" panose="020B0604020202020204" pitchFamily="34" charset="0"/>
              <a:buChar char="•"/>
            </a:pPr>
            <a:endParaRPr lang="ru-RU" sz="1900" b="1" kern="0" dirty="0">
              <a:solidFill>
                <a:schemeClr val="bg1"/>
              </a:solidFill>
              <a:latin typeface="SB Sans Text" panose="020B0503040504020204" pitchFamily="34" charset="-52"/>
              <a:ea typeface="Helvetica Neue"/>
              <a:cs typeface="SB Sans Text" panose="020B0503040504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5768"/>
            <a:ext cx="1146530" cy="69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ts val="2800"/>
              </a:lnSpc>
            </a:pPr>
            <a:r>
              <a:rPr lang="ru-RU" sz="24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МЭР</a:t>
            </a:r>
            <a:endParaRPr lang="ru-RU" sz="2400" b="1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defTabSz="360000">
              <a:lnSpc>
                <a:spcPts val="1880"/>
              </a:lnSpc>
            </a:pPr>
            <a:endParaRPr lang="en-US" b="1" dirty="0"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1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Ruler">
      <a:dk1>
        <a:srgbClr val="000000"/>
      </a:dk1>
      <a:lt1>
        <a:srgbClr val="FFFFFF"/>
      </a:lt1>
      <a:dk2>
        <a:srgbClr val="343E46"/>
      </a:dk2>
      <a:lt2>
        <a:srgbClr val="F7F9FF"/>
      </a:lt2>
      <a:accent1>
        <a:srgbClr val="20A038"/>
      </a:accent1>
      <a:accent2>
        <a:srgbClr val="41E3B3"/>
      </a:accent2>
      <a:accent3>
        <a:srgbClr val="1F6963"/>
      </a:accent3>
      <a:accent4>
        <a:srgbClr val="117D89"/>
      </a:accent4>
      <a:accent5>
        <a:srgbClr val="208468"/>
      </a:accent5>
      <a:accent6>
        <a:srgbClr val="20A099"/>
      </a:accent6>
      <a:hlink>
        <a:srgbClr val="0563C1"/>
      </a:hlink>
      <a:folHlink>
        <a:srgbClr val="954F72"/>
      </a:folHlink>
    </a:clrScheme>
    <a:fontScheme name="Другая 1">
      <a:majorFont>
        <a:latin typeface="SB Sans Display"/>
        <a:ea typeface=""/>
        <a:cs typeface=""/>
      </a:majorFont>
      <a:minorFont>
        <a:latin typeface="SB Sans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43640</TotalTime>
  <Words>1411</Words>
  <Application>Microsoft Office PowerPoint</Application>
  <PresentationFormat>Широкоэкранный</PresentationFormat>
  <Paragraphs>182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Helvetica Neue</vt:lpstr>
      <vt:lpstr>SB Sans Display Regular</vt:lpstr>
      <vt:lpstr>SB Sans Text</vt:lpstr>
      <vt:lpstr>SB Sans Display</vt:lpstr>
      <vt:lpstr>Times New Roman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ПАО Сбербанк России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Архетипы</dc:title>
  <dc:subject/>
  <dc:creator>Онохова Евгения</dc:creator>
  <cp:keywords/>
  <dc:description/>
  <cp:lastModifiedBy>Баженова Татьяна Юрьевна</cp:lastModifiedBy>
  <cp:revision>1033</cp:revision>
  <cp:lastPrinted>2021-12-08T11:51:51Z</cp:lastPrinted>
  <dcterms:created xsi:type="dcterms:W3CDTF">2020-06-19T07:58:09Z</dcterms:created>
  <dcterms:modified xsi:type="dcterms:W3CDTF">2022-06-23T10:59:04Z</dcterms:modified>
  <cp:category/>
</cp:coreProperties>
</file>