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93" r:id="rId2"/>
    <p:sldMasterId id="2147483706" r:id="rId3"/>
  </p:sldMasterIdLst>
  <p:notesMasterIdLst>
    <p:notesMasterId r:id="rId18"/>
  </p:notesMasterIdLst>
  <p:handoutMasterIdLst>
    <p:handoutMasterId r:id="rId19"/>
  </p:handoutMasterIdLst>
  <p:sldIdLst>
    <p:sldId id="257" r:id="rId4"/>
    <p:sldId id="332" r:id="rId5"/>
    <p:sldId id="290" r:id="rId6"/>
    <p:sldId id="324" r:id="rId7"/>
    <p:sldId id="325" r:id="rId8"/>
    <p:sldId id="313" r:id="rId9"/>
    <p:sldId id="314" r:id="rId10"/>
    <p:sldId id="289" r:id="rId11"/>
    <p:sldId id="302" r:id="rId12"/>
    <p:sldId id="303" r:id="rId13"/>
    <p:sldId id="305" r:id="rId14"/>
    <p:sldId id="326" r:id="rId15"/>
    <p:sldId id="327" r:id="rId16"/>
    <p:sldId id="333" r:id="rId17"/>
  </p:sldIdLst>
  <p:sldSz cx="9144000" cy="5143500" type="screen16x9"/>
  <p:notesSz cx="6794500" cy="9906000"/>
  <p:defaultTextStyle>
    <a:defPPr>
      <a:defRPr lang="en-US"/>
    </a:defPPr>
    <a:lvl1pPr marL="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22" userDrawn="1">
          <p15:clr>
            <a:srgbClr val="A4A3A4"/>
          </p15:clr>
        </p15:guide>
        <p15:guide id="2" pos="5511" userDrawn="1">
          <p15:clr>
            <a:srgbClr val="A4A3A4"/>
          </p15:clr>
        </p15:guide>
        <p15:guide id="4" pos="249" userDrawn="1">
          <p15:clr>
            <a:srgbClr val="A4A3A4"/>
          </p15:clr>
        </p15:guide>
        <p15:guide id="5" orient="horz" pos="2686" userDrawn="1">
          <p15:clr>
            <a:srgbClr val="A4A3A4"/>
          </p15:clr>
        </p15:guide>
        <p15:guide id="8" pos="2721" userDrawn="1">
          <p15:clr>
            <a:srgbClr val="A4A3A4"/>
          </p15:clr>
        </p15:guide>
        <p15:guide id="9" pos="2971" userDrawn="1">
          <p15:clr>
            <a:srgbClr val="A4A3A4"/>
          </p15:clr>
        </p15:guide>
        <p15:guide id="10" orient="horz" pos="175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9A643"/>
    <a:srgbClr val="19502E"/>
    <a:srgbClr val="2B6030"/>
    <a:srgbClr val="448A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066"/>
    <p:restoredTop sz="95897"/>
  </p:normalViewPr>
  <p:slideViewPr>
    <p:cSldViewPr snapToGrid="0" snapToObjects="1" showGuides="1">
      <p:cViewPr varScale="1">
        <p:scale>
          <a:sx n="152" d="100"/>
          <a:sy n="152" d="100"/>
        </p:scale>
        <p:origin x="594" y="132"/>
      </p:cViewPr>
      <p:guideLst>
        <p:guide orient="horz" pos="622"/>
        <p:guide pos="5511"/>
        <p:guide pos="249"/>
        <p:guide orient="horz" pos="2686"/>
        <p:guide pos="2721"/>
        <p:guide pos="2971"/>
        <p:guide orient="horz" pos="17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7AAB-3F40-A611-CFC6E7A6A73C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AAB-3F40-A611-CFC6E7A6A73C}"/>
              </c:ext>
            </c:extLst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0.9</c:v>
                </c:pt>
                <c:pt idx="1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AAB-3F40-A611-CFC6E7A6A7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0943EBBE-20EF-DC40-8A4C-30DA4184FAF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0672BC8-BB81-4C4E-A5C8-6B427D1B256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8BBB41-83CA-8B45-99C1-C54194700C9C}" type="datetimeFigureOut">
              <a:rPr lang="ru-RU" smtClean="0"/>
              <a:t>23.06.2022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4490C54-D6DF-F041-B1A8-FFB3738BF75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08981"/>
            <a:ext cx="2944283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E823D97-30DC-FB44-9DAA-D965BF16E5A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8645" y="9408981"/>
            <a:ext cx="2944283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255D98-DEC0-D04C-8FC5-8797FD0C6A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31426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D3275F-DFBB-C343-936E-756399944BA3}" type="datetimeFigureOut">
              <a:rPr lang="ru-RU" smtClean="0"/>
              <a:t>23.06.2022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238250"/>
            <a:ext cx="5943600" cy="3343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67262"/>
            <a:ext cx="5435600" cy="39004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08981"/>
            <a:ext cx="2944283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8645" y="9408981"/>
            <a:ext cx="2944283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D7D19C-22E1-614D-8758-777E8F6537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7326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D7D19C-22E1-614D-8758-777E8F6537B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91089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D7D19C-22E1-614D-8758-777E8F6537B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8086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6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4326" y="1884185"/>
            <a:ext cx="7164000" cy="1016872"/>
          </a:xfrm>
        </p:spPr>
        <p:txBody>
          <a:bodyPr anchor="ctr" anchorCtr="0">
            <a:normAutofit/>
          </a:bodyPr>
          <a:lstStyle>
            <a:lvl1pPr algn="just">
              <a:lnSpc>
                <a:spcPct val="100000"/>
              </a:lnSpc>
              <a:defRPr sz="16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 ПРЕЗЕНТАЦИИ</a:t>
            </a:r>
            <a:endParaRPr lang="en-US" dirty="0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1EF3F938-9A83-0349-9CF8-BCFC628FE3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fld id="{51036E43-BD2F-D44D-850A-5FFB2524270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2008" y="4338029"/>
            <a:ext cx="2472434" cy="719914"/>
          </a:xfrm>
          <a:prstGeom prst="rect">
            <a:avLst/>
          </a:prstGeom>
        </p:spPr>
      </p:pic>
      <p:sp>
        <p:nvSpPr>
          <p:cNvPr id="10" name="Текст 6"/>
          <p:cNvSpPr>
            <a:spLocks noGrp="1"/>
          </p:cNvSpPr>
          <p:nvPr>
            <p:ph type="body" sz="quarter" idx="12" hasCustomPrompt="1"/>
          </p:nvPr>
        </p:nvSpPr>
        <p:spPr>
          <a:xfrm>
            <a:off x="334326" y="3110118"/>
            <a:ext cx="2087562" cy="293687"/>
          </a:xfrm>
        </p:spPr>
        <p:txBody>
          <a:bodyPr>
            <a:normAutofit/>
          </a:bodyPr>
          <a:lstStyle>
            <a:lvl1pPr marL="0" indent="0">
              <a:buNone/>
              <a:defRPr sz="1000" baseline="0"/>
            </a:lvl1pPr>
          </a:lstStyle>
          <a:p>
            <a:pPr lvl="0"/>
            <a:r>
              <a:rPr lang="ru-RU"/>
              <a:t>Январь 2022 год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00294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4300" y="1152604"/>
            <a:ext cx="2625231" cy="32724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8DAA15E-4ED5-B648-A5A0-607B67CFAF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fld id="{51036E43-BD2F-D44D-850A-5FFB2524270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DC349F7-831E-4E42-A4CF-7076093525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3596" y="785039"/>
            <a:ext cx="2625231" cy="310753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948CC32A-3869-7549-AFD3-B40554F494FE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101297" y="1152604"/>
            <a:ext cx="2625231" cy="32724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6" name="Текст 4">
            <a:extLst>
              <a:ext uri="{FF2B5EF4-FFF2-40B4-BE49-F238E27FC236}">
                <a16:creationId xmlns:a16="http://schemas.microsoft.com/office/drawing/2014/main" id="{38740FF3-CF42-454B-9F45-EFEA5B9ECFE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00593" y="785039"/>
            <a:ext cx="2625231" cy="310753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CDCE6197-042D-F341-8633-B13A8DBE3DF0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3203705" y="1152604"/>
            <a:ext cx="2625231" cy="32724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7" name="Текст 4">
            <a:extLst>
              <a:ext uri="{FF2B5EF4-FFF2-40B4-BE49-F238E27FC236}">
                <a16:creationId xmlns:a16="http://schemas.microsoft.com/office/drawing/2014/main" id="{4ED0B954-BD60-8D47-8AEC-F39DBC39CC9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03001" y="785039"/>
            <a:ext cx="2625231" cy="310753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77D572D5-3E16-154C-8EC5-6A770C5B79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21" name="Picture 5">
            <a:extLst>
              <a:ext uri="{FF2B5EF4-FFF2-40B4-BE49-F238E27FC236}">
                <a16:creationId xmlns:a16="http://schemas.microsoft.com/office/drawing/2014/main" id="{559FBA1A-9BA5-DA4D-ABE5-7D7CD4816171}"/>
              </a:ext>
            </a:extLst>
          </p:cNvPr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659484"/>
            <a:ext cx="9180862" cy="3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0364" y="4517030"/>
            <a:ext cx="1916116" cy="557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6069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рывающ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1221" y="1231750"/>
            <a:ext cx="2857847" cy="118330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ЗАКРЫВАЮЩИЙ СЛАЙД ПРЕЗЕНТАЦИИ</a:t>
            </a:r>
            <a:endParaRPr lang="en-US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8DAA15E-4ED5-B648-A5A0-607B67CFAF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fld id="{51036E43-BD2F-D44D-850A-5FFB2524270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DC349F7-831E-4E42-A4CF-7076093525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1220" y="2518562"/>
            <a:ext cx="2857847" cy="1404000"/>
          </a:xfrm>
        </p:spPr>
        <p:txBody>
          <a:bodyPr anchor="t" anchorCtr="0"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accent4"/>
              </a:buClr>
              <a:buSzPct val="110000"/>
              <a:buFontTx/>
              <a:buNone/>
              <a:tabLst/>
              <a:defRPr sz="1050" b="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accent4"/>
              </a:buClr>
              <a:buSzPct val="110000"/>
              <a:buFontTx/>
              <a:buNone/>
              <a:tabLst/>
              <a:defRPr/>
            </a:pPr>
            <a:r>
              <a:rPr lang="ru-RU" dirty="0"/>
              <a:t>Текст закрывающего слайда, реквизиты, контактная информация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E749C80-3A0D-1940-96E7-176D23C6081B}"/>
              </a:ext>
            </a:extLst>
          </p:cNvPr>
          <p:cNvSpPr/>
          <p:nvPr userDrawn="1"/>
        </p:nvSpPr>
        <p:spPr bwMode="auto">
          <a:xfrm>
            <a:off x="400364" y="1231749"/>
            <a:ext cx="46892" cy="2690813"/>
          </a:xfrm>
          <a:prstGeom prst="rect">
            <a:avLst/>
          </a:prstGeom>
          <a:solidFill>
            <a:srgbClr val="FFD10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0364" y="4517030"/>
            <a:ext cx="1916116" cy="557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2739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8DAA15E-4ED5-B648-A5A0-607B67CFAF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fld id="{51036E43-BD2F-D44D-850A-5FFB2524270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54E40E-960F-084C-87BC-767853133E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9C5FC8B2-A80D-AE4C-BC72-D2092F4A019B}"/>
              </a:ext>
            </a:extLst>
          </p:cNvPr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659484"/>
            <a:ext cx="9180862" cy="3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0364" y="4517030"/>
            <a:ext cx="1916116" cy="557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7729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5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29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593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890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18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648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9781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078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6375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4BB9E8-7EFB-4344-98B2-C680EF117ED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306586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DDB1D7-0F8B-42AC-8307-BB8C7F67253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953024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285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1pPr>
            <a:lvl2pPr marL="329690" indent="0">
              <a:buNone/>
              <a:defRPr sz="1275">
                <a:solidFill>
                  <a:schemeClr val="tx1">
                    <a:tint val="75000"/>
                  </a:schemeClr>
                </a:solidFill>
              </a:defRPr>
            </a:lvl2pPr>
            <a:lvl3pPr marL="65938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989071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1876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648451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1978141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307831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637521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CB53C1-EC5B-4255-BD34-7D061BF0112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277098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5"/>
            <a:ext cx="4038600" cy="3394472"/>
          </a:xfrm>
        </p:spPr>
        <p:txBody>
          <a:bodyPr/>
          <a:lstStyle>
            <a:lvl1pPr>
              <a:defRPr sz="2025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>
            <a:lvl1pPr>
              <a:defRPr sz="2025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873B91-465E-41C1-B3FB-8BF026197A8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246540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9690" indent="0">
              <a:buNone/>
              <a:defRPr sz="1425" b="1"/>
            </a:lvl2pPr>
            <a:lvl3pPr marL="659381" indent="0">
              <a:buNone/>
              <a:defRPr sz="1275" b="1"/>
            </a:lvl3pPr>
            <a:lvl4pPr marL="989071" indent="0">
              <a:buNone/>
              <a:defRPr sz="1200" b="1"/>
            </a:lvl4pPr>
            <a:lvl5pPr marL="1318760" indent="0">
              <a:buNone/>
              <a:defRPr sz="1200" b="1"/>
            </a:lvl5pPr>
            <a:lvl6pPr marL="1648451" indent="0">
              <a:buNone/>
              <a:defRPr sz="1200" b="1"/>
            </a:lvl6pPr>
            <a:lvl7pPr marL="1978141" indent="0">
              <a:buNone/>
              <a:defRPr sz="1200" b="1"/>
            </a:lvl7pPr>
            <a:lvl8pPr marL="2307831" indent="0">
              <a:buNone/>
              <a:defRPr sz="1200" b="1"/>
            </a:lvl8pPr>
            <a:lvl9pPr marL="2637521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151338"/>
            <a:ext cx="4041776" cy="479822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9690" indent="0">
              <a:buNone/>
              <a:defRPr sz="1425" b="1"/>
            </a:lvl2pPr>
            <a:lvl3pPr marL="659381" indent="0">
              <a:buNone/>
              <a:defRPr sz="1275" b="1"/>
            </a:lvl3pPr>
            <a:lvl4pPr marL="989071" indent="0">
              <a:buNone/>
              <a:defRPr sz="1200" b="1"/>
            </a:lvl4pPr>
            <a:lvl5pPr marL="1318760" indent="0">
              <a:buNone/>
              <a:defRPr sz="1200" b="1"/>
            </a:lvl5pPr>
            <a:lvl6pPr marL="1648451" indent="0">
              <a:buNone/>
              <a:defRPr sz="1200" b="1"/>
            </a:lvl6pPr>
            <a:lvl7pPr marL="1978141" indent="0">
              <a:buNone/>
              <a:defRPr sz="1200" b="1"/>
            </a:lvl7pPr>
            <a:lvl8pPr marL="2307831" indent="0">
              <a:buNone/>
              <a:defRPr sz="1200" b="1"/>
            </a:lvl8pPr>
            <a:lvl9pPr marL="2637521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6" cy="2963466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823EA9-A88C-495B-B91E-CB23C4E708A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848687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8CD37C-68FD-4C40-A1EE-70D3E8A8101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784248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5F65B8-B6BB-460C-8D38-CE231FAABB9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1870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2" hasCustomPrompt="1"/>
          </p:nvPr>
        </p:nvSpPr>
        <p:spPr>
          <a:xfrm>
            <a:off x="307381" y="3110118"/>
            <a:ext cx="2087562" cy="293687"/>
          </a:xfrm>
        </p:spPr>
        <p:txBody>
          <a:bodyPr>
            <a:normAutofit/>
          </a:bodyPr>
          <a:lstStyle>
            <a:lvl1pPr marL="0" indent="0">
              <a:buNone/>
              <a:defRPr sz="1000" baseline="0"/>
            </a:lvl1pPr>
          </a:lstStyle>
          <a:p>
            <a:pPr lvl="0"/>
            <a:r>
              <a:rPr lang="ru-RU"/>
              <a:t>Январь 2022 год</a:t>
            </a:r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4970" y="1863309"/>
            <a:ext cx="7164000" cy="1037747"/>
          </a:xfrm>
        </p:spPr>
        <p:txBody>
          <a:bodyPr anchor="ctr" anchorCtr="0">
            <a:normAutofit/>
          </a:bodyPr>
          <a:lstStyle>
            <a:lvl1pPr algn="just">
              <a:lnSpc>
                <a:spcPct val="100000"/>
              </a:lnSpc>
              <a:defRPr sz="16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 ПРЕЗЕНТАЦИИ</a:t>
            </a:r>
            <a:endParaRPr lang="en-US" dirty="0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1EF3F938-9A83-0349-9CF8-BCFC628FE3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fld id="{51036E43-BD2F-D44D-850A-5FFB2524270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674CA2C-3094-0C4C-BAA0-3522F3FEA32A}"/>
              </a:ext>
            </a:extLst>
          </p:cNvPr>
          <p:cNvSpPr/>
          <p:nvPr userDrawn="1"/>
        </p:nvSpPr>
        <p:spPr bwMode="auto">
          <a:xfrm>
            <a:off x="422008" y="1871357"/>
            <a:ext cx="60664" cy="1029700"/>
          </a:xfrm>
          <a:prstGeom prst="rect">
            <a:avLst/>
          </a:prstGeom>
          <a:solidFill>
            <a:srgbClr val="FFD10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1505A451-2A3C-614A-8FB4-1AE1487A7A7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689" y="1863310"/>
            <a:ext cx="993099" cy="1037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2008" y="4338029"/>
            <a:ext cx="2472434" cy="71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6728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91"/>
            <a:ext cx="3008313" cy="871538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3" y="204794"/>
            <a:ext cx="5111750" cy="4389835"/>
          </a:xfrm>
        </p:spPr>
        <p:txBody>
          <a:bodyPr/>
          <a:lstStyle>
            <a:lvl1pPr>
              <a:defRPr sz="2250"/>
            </a:lvl1pPr>
            <a:lvl2pPr>
              <a:defRPr sz="2025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29690" indent="0">
              <a:buNone/>
              <a:defRPr sz="825"/>
            </a:lvl2pPr>
            <a:lvl3pPr marL="659381" indent="0">
              <a:buNone/>
              <a:defRPr sz="750"/>
            </a:lvl3pPr>
            <a:lvl4pPr marL="989071" indent="0">
              <a:buNone/>
              <a:defRPr sz="675"/>
            </a:lvl4pPr>
            <a:lvl5pPr marL="1318760" indent="0">
              <a:buNone/>
              <a:defRPr sz="675"/>
            </a:lvl5pPr>
            <a:lvl6pPr marL="1648451" indent="0">
              <a:buNone/>
              <a:defRPr sz="675"/>
            </a:lvl6pPr>
            <a:lvl7pPr marL="1978141" indent="0">
              <a:buNone/>
              <a:defRPr sz="675"/>
            </a:lvl7pPr>
            <a:lvl8pPr marL="2307831" indent="0">
              <a:buNone/>
              <a:defRPr sz="675"/>
            </a:lvl8pPr>
            <a:lvl9pPr marL="2637521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D52852-FE35-4D3A-9B3A-C0CE482C733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760903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250"/>
            </a:lvl1pPr>
            <a:lvl2pPr marL="329690" indent="0">
              <a:buNone/>
              <a:defRPr sz="2025"/>
            </a:lvl2pPr>
            <a:lvl3pPr marL="659381" indent="0">
              <a:buNone/>
              <a:defRPr sz="1725"/>
            </a:lvl3pPr>
            <a:lvl4pPr marL="989071" indent="0">
              <a:buNone/>
              <a:defRPr sz="1425"/>
            </a:lvl4pPr>
            <a:lvl5pPr marL="1318760" indent="0">
              <a:buNone/>
              <a:defRPr sz="1425"/>
            </a:lvl5pPr>
            <a:lvl6pPr marL="1648451" indent="0">
              <a:buNone/>
              <a:defRPr sz="1425"/>
            </a:lvl6pPr>
            <a:lvl7pPr marL="1978141" indent="0">
              <a:buNone/>
              <a:defRPr sz="1425"/>
            </a:lvl7pPr>
            <a:lvl8pPr marL="2307831" indent="0">
              <a:buNone/>
              <a:defRPr sz="1425"/>
            </a:lvl8pPr>
            <a:lvl9pPr marL="2637521" indent="0">
              <a:buNone/>
              <a:defRPr sz="1425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9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29690" indent="0">
              <a:buNone/>
              <a:defRPr sz="825"/>
            </a:lvl2pPr>
            <a:lvl3pPr marL="659381" indent="0">
              <a:buNone/>
              <a:defRPr sz="750"/>
            </a:lvl3pPr>
            <a:lvl4pPr marL="989071" indent="0">
              <a:buNone/>
              <a:defRPr sz="675"/>
            </a:lvl4pPr>
            <a:lvl5pPr marL="1318760" indent="0">
              <a:buNone/>
              <a:defRPr sz="675"/>
            </a:lvl5pPr>
            <a:lvl6pPr marL="1648451" indent="0">
              <a:buNone/>
              <a:defRPr sz="675"/>
            </a:lvl6pPr>
            <a:lvl7pPr marL="1978141" indent="0">
              <a:buNone/>
              <a:defRPr sz="675"/>
            </a:lvl7pPr>
            <a:lvl8pPr marL="2307831" indent="0">
              <a:buNone/>
              <a:defRPr sz="675"/>
            </a:lvl8pPr>
            <a:lvl9pPr marL="2637521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B635C-4E5A-4084-8E77-48222C00604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543276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E39583-6F9C-49CC-9751-91FA313A860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703825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5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5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7F6C19-52D9-448C-9202-94EC0F7A55B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884176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7499" y="888266"/>
            <a:ext cx="8178866" cy="3528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8DAA15E-4ED5-B648-A5A0-607B67CFAF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fld id="{51036E43-BD2F-D44D-850A-5FFB2524270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404567D-0537-3349-B064-47A44D45230A}"/>
              </a:ext>
            </a:extLst>
          </p:cNvPr>
          <p:cNvSpPr/>
          <p:nvPr userDrawn="1"/>
        </p:nvSpPr>
        <p:spPr bwMode="auto">
          <a:xfrm>
            <a:off x="400365" y="884052"/>
            <a:ext cx="46892" cy="3528000"/>
          </a:xfrm>
          <a:prstGeom prst="rect">
            <a:avLst/>
          </a:prstGeom>
          <a:solidFill>
            <a:srgbClr val="FFD10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03A83459-25CE-A945-8632-738B870317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16" name="Picture 5">
            <a:extLst>
              <a:ext uri="{FF2B5EF4-FFF2-40B4-BE49-F238E27FC236}">
                <a16:creationId xmlns:a16="http://schemas.microsoft.com/office/drawing/2014/main" id="{031FA568-DBA6-504E-A3FA-905D83C1DE0A}"/>
              </a:ext>
            </a:extLst>
          </p:cNvPr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659485"/>
            <a:ext cx="9180862" cy="3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0365" y="4517031"/>
            <a:ext cx="1916116" cy="557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277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2" hasCustomPrompt="1"/>
          </p:nvPr>
        </p:nvSpPr>
        <p:spPr>
          <a:xfrm>
            <a:off x="307381" y="3110118"/>
            <a:ext cx="2087562" cy="293687"/>
          </a:xfrm>
        </p:spPr>
        <p:txBody>
          <a:bodyPr>
            <a:normAutofit/>
          </a:bodyPr>
          <a:lstStyle>
            <a:lvl1pPr marL="0" indent="0">
              <a:buNone/>
              <a:defRPr sz="1000" baseline="0"/>
            </a:lvl1pPr>
          </a:lstStyle>
          <a:p>
            <a:pPr lvl="0"/>
            <a:r>
              <a:rPr lang="ru-RU"/>
              <a:t>Январь 2022 год</a:t>
            </a:r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4970" y="1863309"/>
            <a:ext cx="7164000" cy="1037747"/>
          </a:xfrm>
        </p:spPr>
        <p:txBody>
          <a:bodyPr anchor="ctr" anchorCtr="0">
            <a:normAutofit/>
          </a:bodyPr>
          <a:lstStyle>
            <a:lvl1pPr algn="just">
              <a:lnSpc>
                <a:spcPct val="100000"/>
              </a:lnSpc>
              <a:defRPr sz="16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 ПРЕЗЕНТАЦИИ</a:t>
            </a:r>
            <a:endParaRPr lang="en-US" dirty="0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1EF3F938-9A83-0349-9CF8-BCFC628FE3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fld id="{51036E43-BD2F-D44D-850A-5FFB2524270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674CA2C-3094-0C4C-BAA0-3522F3FEA32A}"/>
              </a:ext>
            </a:extLst>
          </p:cNvPr>
          <p:cNvSpPr/>
          <p:nvPr userDrawn="1"/>
        </p:nvSpPr>
        <p:spPr bwMode="auto">
          <a:xfrm>
            <a:off x="422008" y="1871357"/>
            <a:ext cx="60664" cy="1029700"/>
          </a:xfrm>
          <a:prstGeom prst="rect">
            <a:avLst/>
          </a:prstGeom>
          <a:solidFill>
            <a:srgbClr val="FFD10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1505A451-2A3C-614A-8FB4-1AE1487A7A7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689" y="1863310"/>
            <a:ext cx="993099" cy="1037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2008" y="4338029"/>
            <a:ext cx="2472434" cy="71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491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61C1-2457-E848-BB6B-E1DA9A5497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719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61C1-2457-E848-BB6B-E1DA9A5497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5189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61C1-2457-E848-BB6B-E1DA9A5497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5027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61C1-2457-E848-BB6B-E1DA9A5497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009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СОДЕРЖАНИЯ</a:t>
            </a:r>
            <a:endParaRPr lang="en-US" dirty="0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ACC17A53-BB3F-F044-85B4-0B04A0DAB1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fld id="{51036E43-BD2F-D44D-850A-5FFB2524270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1AA4CCA-D2D7-C144-90D5-DDE5B1A857A7}"/>
              </a:ext>
            </a:extLst>
          </p:cNvPr>
          <p:cNvSpPr/>
          <p:nvPr userDrawn="1"/>
        </p:nvSpPr>
        <p:spPr bwMode="auto">
          <a:xfrm>
            <a:off x="400364" y="1284502"/>
            <a:ext cx="46892" cy="2690813"/>
          </a:xfrm>
          <a:prstGeom prst="rect">
            <a:avLst/>
          </a:prstGeom>
          <a:solidFill>
            <a:srgbClr val="FFD10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E873158-6BC8-DF48-AA1D-D839F335337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5826" y="1302791"/>
            <a:ext cx="6888739" cy="27000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ru-RU" dirty="0"/>
              <a:t>Раздел презентации</a:t>
            </a:r>
            <a:endParaRPr lang="en-US" dirty="0"/>
          </a:p>
        </p:txBody>
      </p:sp>
      <p:sp>
        <p:nvSpPr>
          <p:cNvPr id="11" name="Текст 12">
            <a:extLst>
              <a:ext uri="{FF2B5EF4-FFF2-40B4-BE49-F238E27FC236}">
                <a16:creationId xmlns:a16="http://schemas.microsoft.com/office/drawing/2014/main" id="{7EC98726-7861-1141-87C8-C7563E90978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720212" y="1302973"/>
            <a:ext cx="996923" cy="270000"/>
          </a:xfrm>
        </p:spPr>
        <p:txBody>
          <a:bodyPr>
            <a:noAutofit/>
          </a:bodyPr>
          <a:lstStyle>
            <a:lvl1pPr marL="0" indent="0"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№ слайда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1E86C81-962A-4B42-83A0-8C9FB8E8E96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45826" y="1641119"/>
            <a:ext cx="6888739" cy="27000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ru-RU" dirty="0"/>
              <a:t>Раздел презентации</a:t>
            </a:r>
            <a:endParaRPr lang="en-US" dirty="0"/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7F8A5168-FF42-1A49-9B92-DFECFEA752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720212" y="1641301"/>
            <a:ext cx="996923" cy="270000"/>
          </a:xfrm>
        </p:spPr>
        <p:txBody>
          <a:bodyPr>
            <a:noAutofit/>
          </a:bodyPr>
          <a:lstStyle>
            <a:lvl1pPr marL="0" indent="0"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№ слайда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9CC1C63-9920-7E46-BF0E-225D47DFAD08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545826" y="1979447"/>
            <a:ext cx="6888739" cy="27000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ru-RU" dirty="0"/>
              <a:t>Раздел презентации</a:t>
            </a:r>
            <a:endParaRPr lang="en-US" dirty="0"/>
          </a:p>
        </p:txBody>
      </p:sp>
      <p:sp>
        <p:nvSpPr>
          <p:cNvPr id="15" name="Текст 12">
            <a:extLst>
              <a:ext uri="{FF2B5EF4-FFF2-40B4-BE49-F238E27FC236}">
                <a16:creationId xmlns:a16="http://schemas.microsoft.com/office/drawing/2014/main" id="{35D809A9-9076-F848-AED4-7E8C2B30EC8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20212" y="1979629"/>
            <a:ext cx="996923" cy="270000"/>
          </a:xfrm>
        </p:spPr>
        <p:txBody>
          <a:bodyPr>
            <a:noAutofit/>
          </a:bodyPr>
          <a:lstStyle>
            <a:lvl1pPr marL="0" indent="0"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№ слайда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6F62101C-0936-3C49-950D-95BD4FD63974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545826" y="2317775"/>
            <a:ext cx="6888739" cy="27000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ru-RU" dirty="0"/>
              <a:t>Раздел презентации</a:t>
            </a:r>
            <a:endParaRPr lang="en-US" dirty="0"/>
          </a:p>
        </p:txBody>
      </p:sp>
      <p:sp>
        <p:nvSpPr>
          <p:cNvPr id="17" name="Текст 12">
            <a:extLst>
              <a:ext uri="{FF2B5EF4-FFF2-40B4-BE49-F238E27FC236}">
                <a16:creationId xmlns:a16="http://schemas.microsoft.com/office/drawing/2014/main" id="{3711E826-681F-0248-BC39-B6E52B37F0D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20212" y="2317957"/>
            <a:ext cx="996923" cy="270000"/>
          </a:xfrm>
        </p:spPr>
        <p:txBody>
          <a:bodyPr>
            <a:noAutofit/>
          </a:bodyPr>
          <a:lstStyle>
            <a:lvl1pPr marL="0" indent="0"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№ слайда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3D0FED89-1D7E-1B44-8FE5-9A88BF02E834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545826" y="2656103"/>
            <a:ext cx="6888739" cy="27000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ru-RU" dirty="0"/>
              <a:t>Раздел презентации</a:t>
            </a:r>
            <a:endParaRPr lang="en-US" dirty="0"/>
          </a:p>
        </p:txBody>
      </p:sp>
      <p:sp>
        <p:nvSpPr>
          <p:cNvPr id="19" name="Текст 12">
            <a:extLst>
              <a:ext uri="{FF2B5EF4-FFF2-40B4-BE49-F238E27FC236}">
                <a16:creationId xmlns:a16="http://schemas.microsoft.com/office/drawing/2014/main" id="{EA06C912-321A-4740-BF63-17220AE6A68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720212" y="2656285"/>
            <a:ext cx="996923" cy="270000"/>
          </a:xfrm>
        </p:spPr>
        <p:txBody>
          <a:bodyPr>
            <a:noAutofit/>
          </a:bodyPr>
          <a:lstStyle>
            <a:lvl1pPr marL="0" indent="0"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№ слайда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AC2DDB87-FC18-E345-8440-62C03DAB5E77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545826" y="2994431"/>
            <a:ext cx="6888739" cy="27000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ru-RU" dirty="0"/>
              <a:t>Раздел презентации</a:t>
            </a:r>
            <a:endParaRPr lang="en-US" dirty="0"/>
          </a:p>
        </p:txBody>
      </p:sp>
      <p:sp>
        <p:nvSpPr>
          <p:cNvPr id="21" name="Текст 12">
            <a:extLst>
              <a:ext uri="{FF2B5EF4-FFF2-40B4-BE49-F238E27FC236}">
                <a16:creationId xmlns:a16="http://schemas.microsoft.com/office/drawing/2014/main" id="{CA8C38B0-6F30-B24D-A624-AC4A0CE6D69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20212" y="2994613"/>
            <a:ext cx="996923" cy="270000"/>
          </a:xfrm>
        </p:spPr>
        <p:txBody>
          <a:bodyPr>
            <a:noAutofit/>
          </a:bodyPr>
          <a:lstStyle>
            <a:lvl1pPr marL="0" indent="0"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№ слайда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CA9D8326-1941-994C-83A0-87DBF0BF7881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545826" y="3332758"/>
            <a:ext cx="6888739" cy="27000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ru-RU" dirty="0"/>
              <a:t>Раздел презентации</a:t>
            </a:r>
            <a:endParaRPr lang="en-US" dirty="0"/>
          </a:p>
        </p:txBody>
      </p:sp>
      <p:sp>
        <p:nvSpPr>
          <p:cNvPr id="23" name="Текст 12">
            <a:extLst>
              <a:ext uri="{FF2B5EF4-FFF2-40B4-BE49-F238E27FC236}">
                <a16:creationId xmlns:a16="http://schemas.microsoft.com/office/drawing/2014/main" id="{303E90E1-1DB0-FA47-8A8A-36889E1E7C4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720212" y="3332941"/>
            <a:ext cx="996923" cy="270000"/>
          </a:xfrm>
        </p:spPr>
        <p:txBody>
          <a:bodyPr>
            <a:noAutofit/>
          </a:bodyPr>
          <a:lstStyle>
            <a:lvl1pPr marL="0" indent="0"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№ слайда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5B04E9D5-8F58-254F-8737-550E7EC105D1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545826" y="3671087"/>
            <a:ext cx="6888739" cy="27000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ru-RU" dirty="0"/>
              <a:t>Раздел презентации</a:t>
            </a:r>
            <a:endParaRPr lang="en-US" dirty="0"/>
          </a:p>
        </p:txBody>
      </p:sp>
      <p:sp>
        <p:nvSpPr>
          <p:cNvPr id="25" name="Текст 12">
            <a:extLst>
              <a:ext uri="{FF2B5EF4-FFF2-40B4-BE49-F238E27FC236}">
                <a16:creationId xmlns:a16="http://schemas.microsoft.com/office/drawing/2014/main" id="{816697AE-D1C4-4345-8DAC-36D1860E004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720212" y="3671269"/>
            <a:ext cx="996923" cy="270000"/>
          </a:xfrm>
        </p:spPr>
        <p:txBody>
          <a:bodyPr>
            <a:noAutofit/>
          </a:bodyPr>
          <a:lstStyle>
            <a:lvl1pPr marL="0" indent="0"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№ слайда</a:t>
            </a:r>
          </a:p>
        </p:txBody>
      </p:sp>
      <p:pic>
        <p:nvPicPr>
          <p:cNvPr id="29" name="Picture 5">
            <a:extLst>
              <a:ext uri="{FF2B5EF4-FFF2-40B4-BE49-F238E27FC236}">
                <a16:creationId xmlns:a16="http://schemas.microsoft.com/office/drawing/2014/main" id="{CB890430-4F5C-C24B-98DC-DD7474DBA18B}"/>
              </a:ext>
            </a:extLst>
          </p:cNvPr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659484"/>
            <a:ext cx="9180862" cy="3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Рисунок 2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0364" y="4517030"/>
            <a:ext cx="1916116" cy="557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7135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61C1-2457-E848-BB6B-E1DA9A5497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0642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61C1-2457-E848-BB6B-E1DA9A5497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221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61C1-2457-E848-BB6B-E1DA9A5497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3311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61C1-2457-E848-BB6B-E1DA9A5497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2526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61C1-2457-E848-BB6B-E1DA9A5497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2178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61C1-2457-E848-BB6B-E1DA9A5497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9891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61C1-2457-E848-BB6B-E1DA9A5497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3008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overs Fields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9143999" cy="3240816"/>
          </a:xfrm>
          <a:prstGeom prst="rect">
            <a:avLst/>
          </a:prstGeom>
        </p:spPr>
      </p:pic>
      <p:pic>
        <p:nvPicPr>
          <p:cNvPr id="7" name="Picture 6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6514" y="400797"/>
            <a:ext cx="3200187" cy="475457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592670" y="400799"/>
            <a:ext cx="3788829" cy="475457"/>
          </a:xfrm>
        </p:spPr>
        <p:txBody>
          <a:bodyPr anchor="ctr">
            <a:normAutofit/>
          </a:bodyPr>
          <a:lstStyle>
            <a:lvl1pPr>
              <a:buNone/>
              <a:defRPr sz="10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С нами надежно.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586322" y="3360079"/>
            <a:ext cx="7649629" cy="632361"/>
          </a:xfrm>
        </p:spPr>
        <p:txBody>
          <a:bodyPr anchor="b">
            <a:normAutofit/>
          </a:bodyPr>
          <a:lstStyle>
            <a:lvl1pPr algn="l">
              <a:defRPr sz="1800" b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ru-RU" dirty="0"/>
              <a:t>Заголовок презентации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6322" y="4087320"/>
            <a:ext cx="7649629" cy="360855"/>
          </a:xfrm>
        </p:spPr>
        <p:txBody>
          <a:bodyPr anchor="t">
            <a:norm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Подзаголовок презентации</a:t>
            </a:r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0" y="400798"/>
            <a:ext cx="126000" cy="475457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19550756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overs Fields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9233611" cy="3240816"/>
          </a:xfrm>
          <a:prstGeom prst="rect">
            <a:avLst/>
          </a:prstGeom>
        </p:spPr>
      </p:pic>
      <p:pic>
        <p:nvPicPr>
          <p:cNvPr id="7" name="Picture 6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6514" y="400797"/>
            <a:ext cx="3200187" cy="475457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592670" y="400799"/>
            <a:ext cx="3788829" cy="475457"/>
          </a:xfrm>
        </p:spPr>
        <p:txBody>
          <a:bodyPr anchor="ctr"/>
          <a:lstStyle>
            <a:lvl1pPr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С нами надежно.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586322" y="3360079"/>
            <a:ext cx="7649629" cy="632361"/>
          </a:xfrm>
        </p:spPr>
        <p:txBody>
          <a:bodyPr anchor="b">
            <a:normAutofit/>
          </a:bodyPr>
          <a:lstStyle>
            <a:lvl1pPr algn="l">
              <a:defRPr sz="1800" b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ru-RU" dirty="0"/>
              <a:t>Заголовок презентации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6322" y="4087320"/>
            <a:ext cx="7649629" cy="360855"/>
          </a:xfrm>
        </p:spPr>
        <p:txBody>
          <a:bodyPr anchor="t">
            <a:norm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Подзаголовок презентации</a:t>
            </a:r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0" y="400798"/>
            <a:ext cx="126000" cy="475457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1347815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overs Fields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0"/>
            <a:ext cx="9233609" cy="3240816"/>
          </a:xfrm>
          <a:prstGeom prst="rect">
            <a:avLst/>
          </a:prstGeom>
        </p:spPr>
      </p:pic>
      <p:pic>
        <p:nvPicPr>
          <p:cNvPr id="7" name="Picture 6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6514" y="400797"/>
            <a:ext cx="3200187" cy="475457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592670" y="400799"/>
            <a:ext cx="3788829" cy="475457"/>
          </a:xfrm>
        </p:spPr>
        <p:txBody>
          <a:bodyPr anchor="ctr"/>
          <a:lstStyle>
            <a:lvl1pPr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С нами надежно.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586322" y="3360079"/>
            <a:ext cx="7649629" cy="632361"/>
          </a:xfrm>
        </p:spPr>
        <p:txBody>
          <a:bodyPr anchor="b">
            <a:normAutofit/>
          </a:bodyPr>
          <a:lstStyle>
            <a:lvl1pPr algn="l">
              <a:defRPr sz="1800" b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ru-RU" dirty="0"/>
              <a:t>Заголовок презентации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6322" y="4087320"/>
            <a:ext cx="7649629" cy="360855"/>
          </a:xfrm>
        </p:spPr>
        <p:txBody>
          <a:bodyPr anchor="t">
            <a:norm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Подзаголовок презентации</a:t>
            </a:r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0" y="400798"/>
            <a:ext cx="126000" cy="475457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554690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 презентац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52270" y="2623853"/>
            <a:ext cx="6908677" cy="270000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accent4"/>
              </a:buClr>
              <a:buSzTx/>
              <a:buFontTx/>
              <a:buNone/>
              <a:tabLst/>
              <a:defRPr sz="1100" b="1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accent4"/>
              </a:buClr>
              <a:buSzTx/>
              <a:buFontTx/>
              <a:buNone/>
              <a:tabLst/>
              <a:defRPr/>
            </a:pPr>
            <a:r>
              <a:rPr lang="ru-RU" dirty="0"/>
              <a:t>ВРЕЗКА ИЛИ ПОДЗАГОЛОВОК ВТОРОГО УРОВНЯ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9780073A-20CC-FB41-9AF5-73723C3726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fld id="{51036E43-BD2F-D44D-850A-5FFB2524270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3E397EC-729F-714E-9BBC-6CA1A5DF9CD2}"/>
              </a:ext>
            </a:extLst>
          </p:cNvPr>
          <p:cNvSpPr/>
          <p:nvPr userDrawn="1"/>
        </p:nvSpPr>
        <p:spPr>
          <a:xfrm>
            <a:off x="406282" y="1986787"/>
            <a:ext cx="46892" cy="917972"/>
          </a:xfrm>
          <a:prstGeom prst="rect">
            <a:avLst/>
          </a:prstGeom>
          <a:solidFill>
            <a:srgbClr val="FFD10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936" tIns="32969" rIns="65936" bIns="3296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50">
              <a:solidFill>
                <a:srgbClr val="FFD105"/>
              </a:solidFill>
            </a:endParaRPr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9ED49B8E-535C-3041-B222-C6F7FDEA61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2270" y="1977746"/>
            <a:ext cx="6908676" cy="60352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 РАЗДЕЛА ПРЕЗЕНТАЦИИ ИЛИ ПОДЗАГОЛОВОК ПЕРВОГО УРОВНЯ</a:t>
            </a:r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0364" y="4517030"/>
            <a:ext cx="1916116" cy="557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7917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overs Fields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1"/>
            <a:ext cx="9233609" cy="3240815"/>
          </a:xfrm>
          <a:prstGeom prst="rect">
            <a:avLst/>
          </a:prstGeom>
        </p:spPr>
      </p:pic>
      <p:pic>
        <p:nvPicPr>
          <p:cNvPr id="7" name="Picture 6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6514" y="400797"/>
            <a:ext cx="3200187" cy="475457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592670" y="400799"/>
            <a:ext cx="3788829" cy="475457"/>
          </a:xfrm>
        </p:spPr>
        <p:txBody>
          <a:bodyPr anchor="ctr"/>
          <a:lstStyle>
            <a:lvl1pPr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С нами надежно.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586322" y="3360079"/>
            <a:ext cx="7649629" cy="632361"/>
          </a:xfrm>
        </p:spPr>
        <p:txBody>
          <a:bodyPr anchor="b">
            <a:normAutofit/>
          </a:bodyPr>
          <a:lstStyle>
            <a:lvl1pPr algn="l">
              <a:defRPr sz="1800" b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ru-RU" dirty="0"/>
              <a:t>Заголовок презентации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6322" y="4087320"/>
            <a:ext cx="7649629" cy="360855"/>
          </a:xfrm>
        </p:spPr>
        <p:txBody>
          <a:bodyPr anchor="t">
            <a:norm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Подзаголовок презентации</a:t>
            </a:r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0" y="400798"/>
            <a:ext cx="126000" cy="475457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7180172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vers Grass 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326880" cy="5248656"/>
          </a:xfrm>
          <a:prstGeom prst="rect">
            <a:avLst/>
          </a:prstGeom>
        </p:spPr>
      </p:pic>
      <p:pic>
        <p:nvPicPr>
          <p:cNvPr id="7" name="Picture 6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6514" y="400797"/>
            <a:ext cx="3200187" cy="475457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440270" y="400799"/>
            <a:ext cx="3788829" cy="475457"/>
          </a:xfrm>
        </p:spPr>
        <p:txBody>
          <a:bodyPr anchor="ctr"/>
          <a:lstStyle>
            <a:lvl1pPr>
              <a:buNone/>
              <a:defRPr baseline="0"/>
            </a:lvl1pPr>
          </a:lstStyle>
          <a:p>
            <a:pPr lvl="0"/>
            <a:r>
              <a:rPr lang="ru-RU" dirty="0"/>
              <a:t>С нами надежно.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440272" y="1749290"/>
            <a:ext cx="7649629" cy="632361"/>
          </a:xfrm>
        </p:spPr>
        <p:txBody>
          <a:bodyPr anchor="b">
            <a:normAutofit/>
          </a:bodyPr>
          <a:lstStyle>
            <a:lvl1pPr algn="l">
              <a:defRPr sz="18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ru-RU" dirty="0"/>
              <a:t>Заголовок презентации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0272" y="2619025"/>
            <a:ext cx="7649629" cy="97083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bg1"/>
                </a:solidFill>
                <a:latin typeface="Arial"/>
                <a:cs typeface="Arial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Подзаголовок презентации</a:t>
            </a: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541866" y="2500329"/>
            <a:ext cx="8687437" cy="1191"/>
          </a:xfrm>
          <a:prstGeom prst="line">
            <a:avLst/>
          </a:prstGeom>
          <a:ln w="63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 userDrawn="1"/>
        </p:nvSpPr>
        <p:spPr>
          <a:xfrm>
            <a:off x="0" y="1311520"/>
            <a:ext cx="126000" cy="3944464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0" y="400798"/>
            <a:ext cx="126000" cy="475457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5023228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vers Grass 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326880" cy="5248656"/>
          </a:xfrm>
          <a:prstGeom prst="rect">
            <a:avLst/>
          </a:prstGeom>
        </p:spPr>
      </p:pic>
      <p:pic>
        <p:nvPicPr>
          <p:cNvPr id="7" name="Picture 6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6514" y="400797"/>
            <a:ext cx="3200187" cy="475457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440270" y="400799"/>
            <a:ext cx="3788829" cy="475457"/>
          </a:xfrm>
        </p:spPr>
        <p:txBody>
          <a:bodyPr anchor="ctr"/>
          <a:lstStyle>
            <a:lvl1pPr>
              <a:buNone/>
              <a:defRPr baseline="0"/>
            </a:lvl1pPr>
          </a:lstStyle>
          <a:p>
            <a:pPr lvl="0"/>
            <a:r>
              <a:rPr lang="ru-RU" dirty="0"/>
              <a:t>С нами надежно.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440272" y="1749290"/>
            <a:ext cx="7471829" cy="632361"/>
          </a:xfrm>
        </p:spPr>
        <p:txBody>
          <a:bodyPr anchor="b">
            <a:normAutofit/>
          </a:bodyPr>
          <a:lstStyle>
            <a:lvl1pPr algn="l">
              <a:defRPr sz="18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ru-RU" dirty="0"/>
              <a:t>Заголовок презентации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0272" y="2619025"/>
            <a:ext cx="7471829" cy="97083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bg1"/>
                </a:solidFill>
                <a:latin typeface="Arial"/>
                <a:cs typeface="Arial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Подзаголовок презентации</a:t>
            </a: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541866" y="2500329"/>
            <a:ext cx="8687437" cy="1191"/>
          </a:xfrm>
          <a:prstGeom prst="line">
            <a:avLst/>
          </a:prstGeom>
          <a:ln w="63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 userDrawn="1"/>
        </p:nvSpPr>
        <p:spPr>
          <a:xfrm>
            <a:off x="0" y="1311520"/>
            <a:ext cx="126000" cy="3944464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0" y="400798"/>
            <a:ext cx="126000" cy="475457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2663394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vers Grass 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326880" cy="524865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311520"/>
            <a:ext cx="126000" cy="3944464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7" name="Picture 6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6514" y="400797"/>
            <a:ext cx="3200187" cy="47545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400798"/>
            <a:ext cx="126000" cy="475457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440270" y="400799"/>
            <a:ext cx="3788829" cy="475457"/>
          </a:xfrm>
        </p:spPr>
        <p:txBody>
          <a:bodyPr anchor="ctr"/>
          <a:lstStyle>
            <a:lvl1pPr>
              <a:buNone/>
              <a:defRPr baseline="0"/>
            </a:lvl1pPr>
          </a:lstStyle>
          <a:p>
            <a:pPr lvl="0"/>
            <a:r>
              <a:rPr lang="ru-RU" dirty="0"/>
              <a:t>С нами надежно.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440272" y="1749290"/>
            <a:ext cx="7471829" cy="632361"/>
          </a:xfrm>
        </p:spPr>
        <p:txBody>
          <a:bodyPr anchor="b">
            <a:normAutofit/>
          </a:bodyPr>
          <a:lstStyle>
            <a:lvl1pPr algn="l">
              <a:defRPr sz="18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ru-RU" dirty="0"/>
              <a:t>Заголовок презентации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0272" y="2619025"/>
            <a:ext cx="7471829" cy="97083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bg1"/>
                </a:solidFill>
                <a:latin typeface="Arial"/>
                <a:cs typeface="Arial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Подзаголовок презентации</a:t>
            </a: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541866" y="2500329"/>
            <a:ext cx="8687437" cy="1191"/>
          </a:xfrm>
          <a:prstGeom prst="line">
            <a:avLst/>
          </a:prstGeom>
          <a:ln w="63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10013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Pattern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752600"/>
            <a:ext cx="9144000" cy="16287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0270" y="1905000"/>
            <a:ext cx="3788829" cy="1314450"/>
          </a:xfrm>
        </p:spPr>
        <p:txBody>
          <a:bodyPr bIns="187200" anchor="ctr">
            <a:normAutofit/>
          </a:bodyPr>
          <a:lstStyle>
            <a:lvl1pPr algn="l">
              <a:defRPr sz="1800" b="1" cap="none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 раздела презентации</a:t>
            </a:r>
            <a:endParaRPr lang="en-US" dirty="0"/>
          </a:p>
        </p:txBody>
      </p:sp>
      <p:pic>
        <p:nvPicPr>
          <p:cNvPr id="6" name="Picture 5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6514" y="400797"/>
            <a:ext cx="3200187" cy="475457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400798"/>
            <a:ext cx="126000" cy="475457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440270" y="400799"/>
            <a:ext cx="3788829" cy="475457"/>
          </a:xfrm>
        </p:spPr>
        <p:txBody>
          <a:bodyPr anchor="ctr"/>
          <a:lstStyle>
            <a:lvl1pPr>
              <a:buNone/>
              <a:defRPr baseline="0"/>
            </a:lvl1pPr>
          </a:lstStyle>
          <a:p>
            <a:pPr lvl="0"/>
            <a:r>
              <a:rPr lang="ru-RU" dirty="0"/>
              <a:t>С нами надежно.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141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61284" y="4895791"/>
            <a:ext cx="2133600" cy="27384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DDF61C1-2457-E848-BB6B-E1DA9A54977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 descr="Logo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56514" y="400797"/>
            <a:ext cx="3200187" cy="475457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400798"/>
            <a:ext cx="126000" cy="475457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7" name="Picture 6" descr="Main Patter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162050"/>
            <a:ext cx="9233611" cy="35433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068" y="1285875"/>
            <a:ext cx="4168434" cy="3251201"/>
          </a:xfrm>
        </p:spPr>
        <p:txBody>
          <a:bodyPr/>
          <a:lstStyle>
            <a:lvl1pPr>
              <a:buFontTx/>
              <a:buBlip>
                <a:blip r:embed="rId4"/>
              </a:buBlip>
              <a:defRPr>
                <a:solidFill>
                  <a:schemeClr val="bg1"/>
                </a:solidFill>
              </a:defRPr>
            </a:lvl1pPr>
            <a:lvl2pPr>
              <a:buClr>
                <a:srgbClr val="8EC02F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8EC02F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8EC02F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8EC02F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304800" y="4895790"/>
            <a:ext cx="2019300" cy="2477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594067" y="400798"/>
            <a:ext cx="4168434" cy="475457"/>
          </a:xfrm>
        </p:spPr>
        <p:txBody>
          <a:bodyPr anchor="ctr">
            <a:normAutofit/>
          </a:bodyPr>
          <a:lstStyle>
            <a:lvl1pPr>
              <a:defRPr sz="1200"/>
            </a:lvl1pPr>
          </a:lstStyle>
          <a:p>
            <a:r>
              <a:rPr lang="ru-RU" dirty="0"/>
              <a:t>Заголовок слайда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2773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7499" y="888266"/>
            <a:ext cx="8178866" cy="3528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8DAA15E-4ED5-B648-A5A0-607B67CFAF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fld id="{51036E43-BD2F-D44D-850A-5FFB2524270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404567D-0537-3349-B064-47A44D45230A}"/>
              </a:ext>
            </a:extLst>
          </p:cNvPr>
          <p:cNvSpPr/>
          <p:nvPr userDrawn="1"/>
        </p:nvSpPr>
        <p:spPr bwMode="auto">
          <a:xfrm>
            <a:off x="400365" y="884052"/>
            <a:ext cx="46892" cy="3528000"/>
          </a:xfrm>
          <a:prstGeom prst="rect">
            <a:avLst/>
          </a:prstGeom>
          <a:solidFill>
            <a:srgbClr val="FFD10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03A83459-25CE-A945-8632-738B870317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16" name="Picture 5">
            <a:extLst>
              <a:ext uri="{FF2B5EF4-FFF2-40B4-BE49-F238E27FC236}">
                <a16:creationId xmlns:a16="http://schemas.microsoft.com/office/drawing/2014/main" id="{031FA568-DBA6-504E-A3FA-905D83C1DE0A}"/>
              </a:ext>
            </a:extLst>
          </p:cNvPr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659485"/>
            <a:ext cx="9180862" cy="3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0365" y="4517031"/>
            <a:ext cx="1916116" cy="557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9530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2" hasCustomPrompt="1"/>
          </p:nvPr>
        </p:nvSpPr>
        <p:spPr>
          <a:xfrm>
            <a:off x="307381" y="3110118"/>
            <a:ext cx="2087562" cy="293687"/>
          </a:xfrm>
        </p:spPr>
        <p:txBody>
          <a:bodyPr>
            <a:normAutofit/>
          </a:bodyPr>
          <a:lstStyle>
            <a:lvl1pPr marL="0" indent="0">
              <a:buNone/>
              <a:defRPr sz="1000" baseline="0"/>
            </a:lvl1pPr>
          </a:lstStyle>
          <a:p>
            <a:pPr lvl="0"/>
            <a:r>
              <a:rPr lang="ru-RU"/>
              <a:t>Январь 2022 год</a:t>
            </a:r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4970" y="1863309"/>
            <a:ext cx="7164000" cy="1037747"/>
          </a:xfrm>
        </p:spPr>
        <p:txBody>
          <a:bodyPr anchor="ctr" anchorCtr="0">
            <a:normAutofit/>
          </a:bodyPr>
          <a:lstStyle>
            <a:lvl1pPr algn="just">
              <a:lnSpc>
                <a:spcPct val="100000"/>
              </a:lnSpc>
              <a:defRPr sz="16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 ПРЕЗЕНТАЦИИ</a:t>
            </a:r>
            <a:endParaRPr lang="en-US" dirty="0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1EF3F938-9A83-0349-9CF8-BCFC628FE3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fld id="{51036E43-BD2F-D44D-850A-5FFB2524270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674CA2C-3094-0C4C-BAA0-3522F3FEA32A}"/>
              </a:ext>
            </a:extLst>
          </p:cNvPr>
          <p:cNvSpPr/>
          <p:nvPr userDrawn="1"/>
        </p:nvSpPr>
        <p:spPr bwMode="auto">
          <a:xfrm>
            <a:off x="422008" y="1871357"/>
            <a:ext cx="60664" cy="1029700"/>
          </a:xfrm>
          <a:prstGeom prst="rect">
            <a:avLst/>
          </a:prstGeom>
          <a:solidFill>
            <a:srgbClr val="FFD10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1505A451-2A3C-614A-8FB4-1AE1487A7A7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689" y="1863310"/>
            <a:ext cx="993099" cy="1037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2008" y="4338029"/>
            <a:ext cx="2472434" cy="71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2034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4300" y="1152604"/>
            <a:ext cx="4068000" cy="3276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8DAA15E-4ED5-B648-A5A0-607B67CFAF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fld id="{51036E43-BD2F-D44D-850A-5FFB2524270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DC349F7-831E-4E42-A4CF-7076093525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3596" y="785039"/>
            <a:ext cx="4068000" cy="310753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948CC32A-3869-7549-AFD3-B40554F494FE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4659360" y="1152604"/>
            <a:ext cx="4068000" cy="3276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6" name="Текст 4">
            <a:extLst>
              <a:ext uri="{FF2B5EF4-FFF2-40B4-BE49-F238E27FC236}">
                <a16:creationId xmlns:a16="http://schemas.microsoft.com/office/drawing/2014/main" id="{38740FF3-CF42-454B-9F45-EFEA5B9ECFE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58656" y="785039"/>
            <a:ext cx="4068000" cy="310753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FDAB250A-92E2-3743-9FE8-4279AB5677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19" name="Picture 5">
            <a:extLst>
              <a:ext uri="{FF2B5EF4-FFF2-40B4-BE49-F238E27FC236}">
                <a16:creationId xmlns:a16="http://schemas.microsoft.com/office/drawing/2014/main" id="{CF684F6D-8452-A049-8464-256DA563D6AC}"/>
              </a:ext>
            </a:extLst>
          </p:cNvPr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659484"/>
            <a:ext cx="9180862" cy="3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0364" y="4517030"/>
            <a:ext cx="1916116" cy="557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9358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3781" y="888267"/>
            <a:ext cx="8412586" cy="3528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8DAA15E-4ED5-B648-A5A0-607B67CFAF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fld id="{51036E43-BD2F-D44D-850A-5FFB2524270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83CF06EB-5EE3-8949-8FAA-E6C367FD75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id="{C9FEC551-C54B-3D48-92BB-DD4BECE2A838}"/>
              </a:ext>
            </a:extLst>
          </p:cNvPr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659483"/>
            <a:ext cx="9143998" cy="4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0364" y="4517030"/>
            <a:ext cx="1916116" cy="557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978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 (с источниками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3781" y="888267"/>
            <a:ext cx="8412586" cy="3528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8DAA15E-4ED5-B648-A5A0-607B67CFAF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fld id="{51036E43-BD2F-D44D-850A-5FFB2524270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FD7CE1A9-368B-D54E-AF20-B53F69BF234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28922" y="4563400"/>
            <a:ext cx="6480000" cy="148500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ru-RU" dirty="0"/>
              <a:t>Примечания: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BE4DE22B-CCA5-F04B-875F-3A35BDEAC5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28922" y="4753735"/>
            <a:ext cx="6480000" cy="143100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ru-RU" dirty="0"/>
              <a:t>Источники:</a:t>
            </a:r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83CF06EB-5EE3-8949-8FAA-E6C367FD75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id="{D03C3D5E-1C95-9944-9F89-E643E865A32E}"/>
              </a:ext>
            </a:extLst>
          </p:cNvPr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659484"/>
            <a:ext cx="9180862" cy="3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0364" y="4517030"/>
            <a:ext cx="1916116" cy="557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226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7499" y="888266"/>
            <a:ext cx="8178866" cy="3528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8DAA15E-4ED5-B648-A5A0-607B67CFAF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fld id="{51036E43-BD2F-D44D-850A-5FFB2524270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404567D-0537-3349-B064-47A44D45230A}"/>
              </a:ext>
            </a:extLst>
          </p:cNvPr>
          <p:cNvSpPr/>
          <p:nvPr userDrawn="1"/>
        </p:nvSpPr>
        <p:spPr bwMode="auto">
          <a:xfrm>
            <a:off x="400364" y="884052"/>
            <a:ext cx="46892" cy="3528000"/>
          </a:xfrm>
          <a:prstGeom prst="rect">
            <a:avLst/>
          </a:prstGeom>
          <a:solidFill>
            <a:srgbClr val="FFD10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03A83459-25CE-A945-8632-738B870317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16" name="Picture 5">
            <a:extLst>
              <a:ext uri="{FF2B5EF4-FFF2-40B4-BE49-F238E27FC236}">
                <a16:creationId xmlns:a16="http://schemas.microsoft.com/office/drawing/2014/main" id="{031FA568-DBA6-504E-A3FA-905D83C1DE0A}"/>
              </a:ext>
            </a:extLst>
          </p:cNvPr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659484"/>
            <a:ext cx="9180862" cy="3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0364" y="4517030"/>
            <a:ext cx="1916116" cy="557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1772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4300" y="1152604"/>
            <a:ext cx="4068000" cy="3276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8DAA15E-4ED5-B648-A5A0-607B67CFAF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fld id="{51036E43-BD2F-D44D-850A-5FFB2524270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DC349F7-831E-4E42-A4CF-7076093525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3596" y="785039"/>
            <a:ext cx="4068000" cy="310753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948CC32A-3869-7549-AFD3-B40554F494FE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4659360" y="1152604"/>
            <a:ext cx="4068000" cy="3276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6" name="Текст 4">
            <a:extLst>
              <a:ext uri="{FF2B5EF4-FFF2-40B4-BE49-F238E27FC236}">
                <a16:creationId xmlns:a16="http://schemas.microsoft.com/office/drawing/2014/main" id="{38740FF3-CF42-454B-9F45-EFEA5B9ECFE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58656" y="785039"/>
            <a:ext cx="4068000" cy="310753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FDAB250A-92E2-3743-9FE8-4279AB5677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19" name="Picture 5">
            <a:extLst>
              <a:ext uri="{FF2B5EF4-FFF2-40B4-BE49-F238E27FC236}">
                <a16:creationId xmlns:a16="http://schemas.microsoft.com/office/drawing/2014/main" id="{CF684F6D-8452-A049-8464-256DA563D6AC}"/>
              </a:ext>
            </a:extLst>
          </p:cNvPr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659484"/>
            <a:ext cx="9180862" cy="3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0364" y="4517030"/>
            <a:ext cx="1916116" cy="557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0750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0876" y="1152383"/>
            <a:ext cx="8162748" cy="1260000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8DAA15E-4ED5-B648-A5A0-607B67CFAF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fld id="{51036E43-BD2F-D44D-850A-5FFB2524270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DC349F7-831E-4E42-A4CF-7076093525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0172" y="784819"/>
            <a:ext cx="8162748" cy="310753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20D442CB-F2A1-9D4E-95BF-4F53909F02ED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560876" y="3148147"/>
            <a:ext cx="8162748" cy="1260000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17" name="Текст 4">
            <a:extLst>
              <a:ext uri="{FF2B5EF4-FFF2-40B4-BE49-F238E27FC236}">
                <a16:creationId xmlns:a16="http://schemas.microsoft.com/office/drawing/2014/main" id="{8B817F43-A964-B045-A0BE-E94870B2574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0172" y="2762998"/>
            <a:ext cx="8162748" cy="310753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CD5F301B-BDC4-0A44-851A-FEA40E84A4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DF3A0FDE-0811-BF41-9C6C-F9D65C1F00FB}"/>
              </a:ext>
            </a:extLst>
          </p:cNvPr>
          <p:cNvSpPr/>
          <p:nvPr userDrawn="1"/>
        </p:nvSpPr>
        <p:spPr bwMode="auto">
          <a:xfrm>
            <a:off x="400204" y="879475"/>
            <a:ext cx="46800" cy="1548000"/>
          </a:xfrm>
          <a:prstGeom prst="rect">
            <a:avLst/>
          </a:prstGeom>
          <a:solidFill>
            <a:srgbClr val="FFD10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1D7267AD-FD35-3747-A7B8-20FE7942550D}"/>
              </a:ext>
            </a:extLst>
          </p:cNvPr>
          <p:cNvSpPr/>
          <p:nvPr userDrawn="1"/>
        </p:nvSpPr>
        <p:spPr bwMode="auto">
          <a:xfrm>
            <a:off x="400204" y="2858852"/>
            <a:ext cx="46800" cy="1544400"/>
          </a:xfrm>
          <a:prstGeom prst="rect">
            <a:avLst/>
          </a:prstGeom>
          <a:solidFill>
            <a:srgbClr val="FFD10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9" name="Picture 5">
            <a:extLst>
              <a:ext uri="{FF2B5EF4-FFF2-40B4-BE49-F238E27FC236}">
                <a16:creationId xmlns:a16="http://schemas.microsoft.com/office/drawing/2014/main" id="{4789F2AE-D6D8-A040-AFAF-490BB89D28D0}"/>
              </a:ext>
            </a:extLst>
          </p:cNvPr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659484"/>
            <a:ext cx="9180862" cy="3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0364" y="4517030"/>
            <a:ext cx="1916116" cy="557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5486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46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3780" y="158827"/>
            <a:ext cx="8409844" cy="378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6523" y="879474"/>
            <a:ext cx="8409844" cy="352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35417" y="48561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8467" y="4825830"/>
            <a:ext cx="69956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00" b="1">
                <a:solidFill>
                  <a:srgbClr val="448A18"/>
                </a:solidFill>
              </a:defRPr>
            </a:lvl1pPr>
          </a:lstStyle>
          <a:p>
            <a:fld id="{51036E43-BD2F-D44D-850A-5FFB252427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5447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64" r:id="rId5"/>
    <p:sldLayoutId id="2147483692" r:id="rId6"/>
    <p:sldLayoutId id="2147483673" r:id="rId7"/>
    <p:sldLayoutId id="2147483674" r:id="rId8"/>
    <p:sldLayoutId id="2147483675" r:id="rId9"/>
    <p:sldLayoutId id="2147483691" r:id="rId10"/>
    <p:sldLayoutId id="2147483676" r:id="rId11"/>
    <p:sldLayoutId id="2147483677" r:id="rId1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1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2800" indent="-172800" algn="l" defTabSz="685800" rtl="0" eaLnBrk="1" latinLnBrk="0" hangingPunct="1">
        <a:lnSpc>
          <a:spcPct val="100000"/>
        </a:lnSpc>
        <a:spcBef>
          <a:spcPts val="300"/>
        </a:spcBef>
        <a:buClr>
          <a:schemeClr val="accent4"/>
        </a:buClr>
        <a:buSzPct val="110000"/>
        <a:buFontTx/>
        <a:buBlip>
          <a:blip r:embed="rId14"/>
        </a:buBlip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45600" indent="-172800" algn="l" defTabSz="685800" rtl="0" eaLnBrk="1" latinLnBrk="0" hangingPunct="1">
        <a:lnSpc>
          <a:spcPct val="100000"/>
        </a:lnSpc>
        <a:spcBef>
          <a:spcPts val="200"/>
        </a:spcBef>
        <a:buClr>
          <a:srgbClr val="448A18"/>
        </a:buClr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18400" indent="-172800" algn="l" defTabSz="685800" rtl="0" eaLnBrk="1" latinLnBrk="0" hangingPunct="1">
        <a:lnSpc>
          <a:spcPct val="100000"/>
        </a:lnSpc>
        <a:spcBef>
          <a:spcPts val="300"/>
        </a:spcBef>
        <a:buClr>
          <a:srgbClr val="448A18"/>
        </a:buClr>
        <a:buSzPct val="12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691200" indent="-172800" algn="l" defTabSz="685800" rtl="0" eaLnBrk="1" latinLnBrk="0" hangingPunct="1">
        <a:lnSpc>
          <a:spcPct val="100000"/>
        </a:lnSpc>
        <a:spcBef>
          <a:spcPts val="300"/>
        </a:spcBef>
        <a:buClr>
          <a:srgbClr val="448A18"/>
        </a:buClr>
        <a:buSzPct val="120000"/>
        <a:buFont typeface="Системный шрифт, обычный"/>
        <a:buChar char="⁃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864000" indent="-172800" algn="l" defTabSz="685800" rtl="0" eaLnBrk="1" latinLnBrk="0" hangingPunct="1">
        <a:lnSpc>
          <a:spcPct val="100000"/>
        </a:lnSpc>
        <a:spcBef>
          <a:spcPts val="300"/>
        </a:spcBef>
        <a:buClr>
          <a:srgbClr val="448A18"/>
        </a:buClr>
        <a:buSzPct val="60000"/>
        <a:buFont typeface=".Lucida Grande UI Regular"/>
        <a:buChar char="◆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7915" tIns="43958" rIns="87915" bIns="4395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00154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7915" tIns="43958" rIns="87915" bIns="439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7"/>
            <a:ext cx="2133600" cy="273844"/>
          </a:xfrm>
          <a:prstGeom prst="rect">
            <a:avLst/>
          </a:prstGeom>
        </p:spPr>
        <p:txBody>
          <a:bodyPr vert="horz" lIns="87915" tIns="43958" rIns="87915" bIns="43958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825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7"/>
            <a:ext cx="2895600" cy="273844"/>
          </a:xfrm>
          <a:prstGeom prst="rect">
            <a:avLst/>
          </a:prstGeom>
        </p:spPr>
        <p:txBody>
          <a:bodyPr vert="horz" lIns="87915" tIns="43958" rIns="87915" bIns="43958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825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7"/>
            <a:ext cx="2133600" cy="273844"/>
          </a:xfrm>
          <a:prstGeom prst="rect">
            <a:avLst/>
          </a:prstGeom>
        </p:spPr>
        <p:txBody>
          <a:bodyPr vert="horz" wrap="square" lIns="87915" tIns="43958" rIns="87915" bIns="4395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825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4D92CBA1-13A7-4CA4-BA14-1A06B534E95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80642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30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15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15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15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15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150">
          <a:solidFill>
            <a:schemeClr val="tx1"/>
          </a:solidFill>
          <a:latin typeface="Calibri" panose="020F0502020204030204" pitchFamily="34" charset="0"/>
        </a:defRPr>
      </a:lvl5pPr>
      <a:lvl6pPr marL="329690" algn="ctr" rtl="0" fontAlgn="base">
        <a:spcBef>
          <a:spcPct val="0"/>
        </a:spcBef>
        <a:spcAft>
          <a:spcPct val="0"/>
        </a:spcAft>
        <a:defRPr sz="3150">
          <a:solidFill>
            <a:schemeClr val="tx1"/>
          </a:solidFill>
          <a:latin typeface="Calibri" panose="020F0502020204030204" pitchFamily="34" charset="0"/>
        </a:defRPr>
      </a:lvl6pPr>
      <a:lvl7pPr marL="659381" algn="ctr" rtl="0" fontAlgn="base">
        <a:spcBef>
          <a:spcPct val="0"/>
        </a:spcBef>
        <a:spcAft>
          <a:spcPct val="0"/>
        </a:spcAft>
        <a:defRPr sz="3150">
          <a:solidFill>
            <a:schemeClr val="tx1"/>
          </a:solidFill>
          <a:latin typeface="Calibri" panose="020F0502020204030204" pitchFamily="34" charset="0"/>
        </a:defRPr>
      </a:lvl7pPr>
      <a:lvl8pPr marL="989071" algn="ctr" rtl="0" fontAlgn="base">
        <a:spcBef>
          <a:spcPct val="0"/>
        </a:spcBef>
        <a:spcAft>
          <a:spcPct val="0"/>
        </a:spcAft>
        <a:defRPr sz="3150">
          <a:solidFill>
            <a:schemeClr val="tx1"/>
          </a:solidFill>
          <a:latin typeface="Calibri" panose="020F0502020204030204" pitchFamily="34" charset="0"/>
        </a:defRPr>
      </a:lvl8pPr>
      <a:lvl9pPr marL="1318760" algn="ctr" rtl="0" fontAlgn="base">
        <a:spcBef>
          <a:spcPct val="0"/>
        </a:spcBef>
        <a:spcAft>
          <a:spcPct val="0"/>
        </a:spcAft>
        <a:defRPr sz="315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46466" indent="-24646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1pPr>
      <a:lvl2pPr marL="534604" indent="-20598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25" kern="1200">
          <a:solidFill>
            <a:schemeClr val="tx1"/>
          </a:solidFill>
          <a:latin typeface="+mn-lt"/>
          <a:ea typeface="+mn-ea"/>
          <a:cs typeface="+mn-cs"/>
        </a:defRPr>
      </a:lvl2pPr>
      <a:lvl3pPr marL="823933" indent="-16431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725" kern="1200">
          <a:solidFill>
            <a:schemeClr val="tx1"/>
          </a:solidFill>
          <a:latin typeface="+mn-lt"/>
          <a:ea typeface="+mn-ea"/>
          <a:cs typeface="+mn-cs"/>
        </a:defRPr>
      </a:lvl3pPr>
      <a:lvl4pPr marL="1153745" indent="-16431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483556" indent="-16431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425" kern="1200">
          <a:solidFill>
            <a:schemeClr val="tx1"/>
          </a:solidFill>
          <a:latin typeface="+mn-lt"/>
          <a:ea typeface="+mn-ea"/>
          <a:cs typeface="+mn-cs"/>
        </a:defRPr>
      </a:lvl5pPr>
      <a:lvl6pPr marL="1813296" indent="-164845" algn="l" defTabSz="659381" rtl="0" eaLnBrk="1" latinLnBrk="0" hangingPunct="1">
        <a:spcBef>
          <a:spcPct val="20000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142986" indent="-164845" algn="l" defTabSz="659381" rtl="0" eaLnBrk="1" latinLnBrk="0" hangingPunct="1">
        <a:spcBef>
          <a:spcPct val="20000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472677" indent="-164845" algn="l" defTabSz="659381" rtl="0" eaLnBrk="1" latinLnBrk="0" hangingPunct="1">
        <a:spcBef>
          <a:spcPct val="20000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802366" indent="-164845" algn="l" defTabSz="659381" rtl="0" eaLnBrk="1" latinLnBrk="0" hangingPunct="1">
        <a:spcBef>
          <a:spcPct val="20000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59381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9690" algn="l" defTabSz="659381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59381" algn="l" defTabSz="659381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89071" algn="l" defTabSz="659381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318760" algn="l" defTabSz="659381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48451" algn="l" defTabSz="659381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78141" algn="l" defTabSz="659381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307831" algn="l" defTabSz="659381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637521" algn="l" defTabSz="659381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DF61C1-2457-E848-BB6B-E1DA9A5497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11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  <p:sldLayoutId id="2147483723" r:id="rId17"/>
    <p:sldLayoutId id="2147483724" r:id="rId18"/>
    <p:sldLayoutId id="2147483725" r:id="rId19"/>
    <p:sldLayoutId id="2147483726" r:id="rId20"/>
    <p:sldLayoutId id="2147483728" r:id="rId21"/>
    <p:sldLayoutId id="2147483729" r:id="rId22"/>
    <p:sldLayoutId id="2147483731" r:id="rId23"/>
  </p:sldLayoutIdLst>
  <p:hf hdr="0" ftr="0" dt="0"/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58.svg"/><Relationship Id="rId7" Type="http://schemas.openxmlformats.org/officeDocument/2006/relationships/image" Target="../media/image31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60.svg"/><Relationship Id="rId10" Type="http://schemas.openxmlformats.org/officeDocument/2006/relationships/image" Target="../media/image36.png"/><Relationship Id="rId4" Type="http://schemas.openxmlformats.org/officeDocument/2006/relationships/image" Target="../media/image33.png"/><Relationship Id="rId9" Type="http://schemas.openxmlformats.org/officeDocument/2006/relationships/image" Target="../media/image62.sv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11" Type="http://schemas.openxmlformats.org/officeDocument/2006/relationships/image" Target="../media/image26.svg"/><Relationship Id="rId5" Type="http://schemas.openxmlformats.org/officeDocument/2006/relationships/image" Target="../media/image20.svg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openxmlformats.org/officeDocument/2006/relationships/image" Target="../media/image24.sv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svg"/><Relationship Id="rId5" Type="http://schemas.openxmlformats.org/officeDocument/2006/relationships/image" Target="../media/image25.png"/><Relationship Id="rId4" Type="http://schemas.openxmlformats.org/officeDocument/2006/relationships/image" Target="../media/image38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>
          <a:xfrm>
            <a:off x="524969" y="3110118"/>
            <a:ext cx="1869973" cy="293687"/>
          </a:xfrm>
        </p:spPr>
        <p:txBody>
          <a:bodyPr>
            <a:normAutofit/>
          </a:bodyPr>
          <a:lstStyle/>
          <a:p>
            <a:r>
              <a:rPr lang="ru-RU" sz="1200" dirty="0" smtClean="0"/>
              <a:t>Июнь </a:t>
            </a:r>
            <a:r>
              <a:rPr lang="ru-RU" sz="1200" dirty="0"/>
              <a:t>2022 года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21B201-10C4-EF4D-B471-0527383B4F5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lvl="0" algn="l" defTabSz="914400">
              <a:lnSpc>
                <a:spcPct val="80000"/>
              </a:lnSpc>
              <a:spcBef>
                <a:spcPts val="0"/>
              </a:spcBef>
              <a:defRPr/>
            </a:pPr>
            <a:r>
              <a:rPr lang="ru-RU" cap="all" dirty="0">
                <a:latin typeface="+mn-lt"/>
              </a:rPr>
              <a:t/>
            </a:r>
            <a:br>
              <a:rPr lang="ru-RU" cap="all" dirty="0">
                <a:latin typeface="+mn-lt"/>
              </a:rPr>
            </a:br>
            <a:r>
              <a:rPr lang="ru-RU" dirty="0">
                <a:latin typeface="+mn-lt"/>
              </a:rPr>
              <a:t>РСХБ - ОПОРНЫЙ БАНК ДЛЯ АПК И СЕЛЬСКИХ ТЕРРИТОРИЙ</a:t>
            </a:r>
            <a:br>
              <a:rPr lang="ru-RU" dirty="0">
                <a:latin typeface="+mn-lt"/>
              </a:rPr>
            </a:br>
            <a:r>
              <a:rPr lang="ru-RU" dirty="0">
                <a:latin typeface="+mn-lt"/>
              </a:rPr>
              <a:t/>
            </a:r>
            <a:br>
              <a:rPr lang="ru-RU" dirty="0">
                <a:latin typeface="+mn-lt"/>
              </a:rPr>
            </a:br>
            <a:r>
              <a:rPr lang="ru-RU" dirty="0">
                <a:latin typeface="+mn-lt"/>
              </a:rPr>
              <a:t>РСХБ - «БОЛЬШЕ ЧЕМ БАНК»</a:t>
            </a:r>
            <a:r>
              <a:rPr lang="ru-RU" dirty="0">
                <a:solidFill>
                  <a:srgbClr val="2B6030"/>
                </a:solidFill>
                <a:latin typeface="+mn-lt"/>
              </a:rPr>
              <a:t/>
            </a:r>
            <a:br>
              <a:rPr lang="ru-RU" dirty="0">
                <a:solidFill>
                  <a:srgbClr val="2B6030"/>
                </a:solidFill>
                <a:latin typeface="+mn-lt"/>
              </a:rPr>
            </a:br>
            <a:endParaRPr lang="ru-RU" dirty="0">
              <a:solidFill>
                <a:srgbClr val="2B6030"/>
              </a:solidFill>
              <a:latin typeface="+mn-lt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41C50A6-272E-5D4A-AFDA-2ED67BAB5C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1036E43-BD2F-D44D-850A-5FFB25242708}" type="slidenum">
              <a:rPr lang="ru-RU" smtClean="0"/>
              <a:pPr/>
              <a:t>1</a:t>
            </a:fld>
            <a:endParaRPr lang="ru-RU"/>
          </a:p>
        </p:txBody>
      </p:sp>
      <p:grpSp>
        <p:nvGrpSpPr>
          <p:cNvPr id="3" name="Группа 2"/>
          <p:cNvGrpSpPr/>
          <p:nvPr/>
        </p:nvGrpSpPr>
        <p:grpSpPr>
          <a:xfrm>
            <a:off x="422008" y="1863310"/>
            <a:ext cx="8314780" cy="1037747"/>
            <a:chOff x="422008" y="1863310"/>
            <a:chExt cx="8314780" cy="1037747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4D66149E-990B-2F4D-92F3-8343506E26B1}"/>
                </a:ext>
              </a:extLst>
            </p:cNvPr>
            <p:cNvSpPr/>
            <p:nvPr/>
          </p:nvSpPr>
          <p:spPr bwMode="auto">
            <a:xfrm>
              <a:off x="422008" y="1871357"/>
              <a:ext cx="60664" cy="1029700"/>
            </a:xfrm>
            <a:prstGeom prst="rect">
              <a:avLst/>
            </a:prstGeom>
            <a:solidFill>
              <a:srgbClr val="FFD10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3CA29B4C-90AF-0D41-86E1-20AF70C13C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3689" y="1863310"/>
              <a:ext cx="993099" cy="10377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844277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3D1D9359-FE03-F940-B73A-CE672A06DA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95288" y="960628"/>
            <a:ext cx="468000" cy="468000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0B70FE54-9F0A-6348-B600-B96717CBC9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84445" y="2053430"/>
            <a:ext cx="468000" cy="468000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EB1C7D0E-71CC-AA4D-A6DA-07ED81B054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12456" y="3267043"/>
            <a:ext cx="468000" cy="468000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86DFBB9A-1AF3-5541-BC84-5DCB4F61EB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6250788" y="960628"/>
            <a:ext cx="468000" cy="468000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1036E43-BD2F-D44D-850A-5FFB25242708}" type="slidenum">
              <a:rPr lang="ru-RU" smtClean="0"/>
              <a:pPr/>
              <a:t>10</a:t>
            </a:fld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1600" b="1" dirty="0">
                <a:latin typeface="+mn-lt"/>
                <a:ea typeface="+mn-ea"/>
                <a:cs typeface="Arial" panose="020B0604020202020204" pitchFamily="34" charset="0"/>
              </a:rPr>
              <a:t>СЕРВИСЫ ЭКОСИСТЕМЫ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229E017-FB74-4B49-A602-712F45C32BCD}"/>
              </a:ext>
            </a:extLst>
          </p:cNvPr>
          <p:cNvSpPr txBox="1"/>
          <p:nvPr/>
        </p:nvSpPr>
        <p:spPr>
          <a:xfrm>
            <a:off x="1019055" y="939910"/>
            <a:ext cx="339248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>
              <a:defRPr/>
            </a:pPr>
            <a:r>
              <a:rPr lang="ru-RU" sz="800" b="1" dirty="0">
                <a:solidFill>
                  <a:schemeClr val="accent2"/>
                </a:solidFill>
                <a:latin typeface="+mj-lt"/>
              </a:rPr>
              <a:t>АГРОСЕРВИСЫ</a:t>
            </a:r>
            <a:endParaRPr lang="ru-RU" sz="800" b="1" dirty="0">
              <a:solidFill>
                <a:schemeClr val="accent2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A90C2D2-3CB5-7B45-8C57-7F0D9F2791F2}"/>
              </a:ext>
            </a:extLst>
          </p:cNvPr>
          <p:cNvSpPr txBox="1"/>
          <p:nvPr/>
        </p:nvSpPr>
        <p:spPr>
          <a:xfrm>
            <a:off x="1019417" y="1215033"/>
            <a:ext cx="32845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 defTabSz="914400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900" dirty="0">
                <a:cs typeface="Calibri"/>
                <a:sym typeface="Calibri"/>
              </a:rPr>
              <a:t>Умный подбор семян</a:t>
            </a:r>
          </a:p>
          <a:p>
            <a:pPr marL="171450" lvl="0" indent="-171450" defTabSz="914400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900" dirty="0">
                <a:cs typeface="Calibri"/>
                <a:sym typeface="Calibri"/>
              </a:rPr>
              <a:t>Подбор персонала</a:t>
            </a:r>
          </a:p>
          <a:p>
            <a:pPr marL="171450" lvl="0" indent="-171450" defTabSz="914400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900" dirty="0">
                <a:cs typeface="Calibri"/>
                <a:sym typeface="Calibri"/>
              </a:rPr>
              <a:t>Онлайн консультация ветеринара</a:t>
            </a:r>
          </a:p>
          <a:p>
            <a:pPr marL="171450" lvl="0" indent="-171450" defTabSz="914400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900" dirty="0">
                <a:cs typeface="Calibri"/>
                <a:sym typeface="Calibri"/>
              </a:rPr>
              <a:t>Сервис управления фермой</a:t>
            </a:r>
          </a:p>
          <a:p>
            <a:pPr marL="171450" lvl="0" indent="-171450" defTabSz="914400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900" dirty="0">
                <a:cs typeface="Calibri"/>
                <a:sym typeface="Calibri"/>
              </a:rPr>
              <a:t>Карта агротехнологий</a:t>
            </a:r>
          </a:p>
          <a:p>
            <a:pPr marL="171450" lvl="0" indent="-171450" defTabSz="914400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/>
            </a:pPr>
            <a:endParaRPr lang="ru-RU" sz="900" dirty="0">
              <a:cs typeface="Calibri"/>
              <a:sym typeface="Calibri"/>
            </a:endParaRP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9BEDB394-FCF7-F140-8755-E50896864B06}"/>
              </a:ext>
            </a:extLst>
          </p:cNvPr>
          <p:cNvCxnSpPr>
            <a:cxnSpLocks/>
          </p:cNvCxnSpPr>
          <p:nvPr/>
        </p:nvCxnSpPr>
        <p:spPr>
          <a:xfrm>
            <a:off x="1104595" y="1183130"/>
            <a:ext cx="4788000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C5EA0F6F-33A3-D84B-9792-0AF6902E3435}"/>
              </a:ext>
            </a:extLst>
          </p:cNvPr>
          <p:cNvSpPr txBox="1"/>
          <p:nvPr/>
        </p:nvSpPr>
        <p:spPr>
          <a:xfrm>
            <a:off x="3257151" y="1229664"/>
            <a:ext cx="328456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 defTabSz="914400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900" dirty="0">
                <a:cs typeface="Calibri"/>
                <a:sym typeface="Calibri"/>
              </a:rPr>
              <a:t>Сертификация органического производства</a:t>
            </a:r>
          </a:p>
          <a:p>
            <a:pPr marL="171450" lvl="0" indent="-171450" defTabSz="914400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900" dirty="0">
                <a:cs typeface="Calibri"/>
                <a:sym typeface="Calibri"/>
              </a:rPr>
              <a:t>Навигатор </a:t>
            </a:r>
            <a:r>
              <a:rPr lang="ru-RU" sz="900" dirty="0" err="1">
                <a:cs typeface="Calibri"/>
                <a:sym typeface="Calibri"/>
              </a:rPr>
              <a:t>госуслуг</a:t>
            </a:r>
            <a:endParaRPr lang="ru-RU" sz="900" dirty="0">
              <a:cs typeface="Calibri"/>
              <a:sym typeface="Calibri"/>
            </a:endParaRPr>
          </a:p>
          <a:p>
            <a:pPr marL="171450" lvl="0" indent="-171450" defTabSz="914400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900" dirty="0">
                <a:cs typeface="Calibri"/>
                <a:sym typeface="Calibri"/>
              </a:rPr>
              <a:t>Мониторинг рождения телят</a:t>
            </a:r>
          </a:p>
          <a:p>
            <a:pPr marL="171450" lvl="0" indent="-171450" defTabSz="914400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900" dirty="0">
                <a:cs typeface="Calibri"/>
                <a:sym typeface="Calibri"/>
              </a:rPr>
              <a:t>Санитарный контроль производства</a:t>
            </a:r>
          </a:p>
          <a:p>
            <a:pPr marL="171450" lvl="0" indent="-171450" defTabSz="914400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900" dirty="0">
                <a:cs typeface="Calibri"/>
                <a:sym typeface="Calibri"/>
              </a:rPr>
              <a:t>Календарь с/х мероприятий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F51C09F-3F21-2D45-AE3A-47295D255F57}"/>
              </a:ext>
            </a:extLst>
          </p:cNvPr>
          <p:cNvSpPr txBox="1"/>
          <p:nvPr/>
        </p:nvSpPr>
        <p:spPr>
          <a:xfrm>
            <a:off x="1019055" y="2042571"/>
            <a:ext cx="339248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>
              <a:defRPr/>
            </a:pPr>
            <a:r>
              <a:rPr lang="ru-RU" sz="800" b="1" dirty="0">
                <a:solidFill>
                  <a:schemeClr val="accent2"/>
                </a:solidFill>
                <a:latin typeface="+mj-lt"/>
              </a:rPr>
              <a:t>СЕРВИСЫ ПОДДЕРЖКИ БИЗНЕСА</a:t>
            </a:r>
            <a:endParaRPr lang="ru-RU" sz="800" b="1" dirty="0">
              <a:solidFill>
                <a:schemeClr val="accent2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43506B8-D00C-124A-B2B9-9145348C2ACC}"/>
              </a:ext>
            </a:extLst>
          </p:cNvPr>
          <p:cNvSpPr txBox="1"/>
          <p:nvPr/>
        </p:nvSpPr>
        <p:spPr>
          <a:xfrm>
            <a:off x="1019418" y="2317694"/>
            <a:ext cx="235131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 defTabSz="914400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900" dirty="0">
                <a:cs typeface="Calibri"/>
                <a:sym typeface="Calibri"/>
              </a:rPr>
              <a:t>Онлайн бухгалтерия</a:t>
            </a:r>
            <a:endParaRPr lang="ru-RU" sz="900" dirty="0">
              <a:cs typeface="Calibri"/>
            </a:endParaRPr>
          </a:p>
          <a:p>
            <a:pPr marL="171450" lvl="0" indent="-171450" defTabSz="914400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900" dirty="0">
                <a:cs typeface="Calibri"/>
                <a:sym typeface="Calibri"/>
              </a:rPr>
              <a:t>Конструктор документов </a:t>
            </a:r>
            <a:endParaRPr lang="ru-RU" sz="900" dirty="0">
              <a:cs typeface="Calibri"/>
            </a:endParaRPr>
          </a:p>
          <a:p>
            <a:pPr marL="171450" lvl="0" indent="-171450" defTabSz="914400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900" dirty="0">
                <a:cs typeface="Calibri"/>
                <a:sym typeface="Calibri"/>
              </a:rPr>
              <a:t>Регистрация бизнеса</a:t>
            </a:r>
            <a:endParaRPr lang="ru-RU" sz="900" dirty="0">
              <a:cs typeface="Calibri"/>
            </a:endParaRPr>
          </a:p>
          <a:p>
            <a:pPr marL="171450" lvl="0" indent="-171450" defTabSz="914400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900" dirty="0">
                <a:cs typeface="Calibri"/>
                <a:sym typeface="Calibri"/>
              </a:rPr>
              <a:t>Помощь в получении сертификатов на продукцию</a:t>
            </a:r>
          </a:p>
        </p:txBody>
      </p: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id="{69E2817A-1E17-5E44-9DEA-A1C9B4825FB5}"/>
              </a:ext>
            </a:extLst>
          </p:cNvPr>
          <p:cNvCxnSpPr>
            <a:cxnSpLocks/>
          </p:cNvCxnSpPr>
          <p:nvPr/>
        </p:nvCxnSpPr>
        <p:spPr>
          <a:xfrm>
            <a:off x="1104595" y="2285791"/>
            <a:ext cx="4788000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E42EF35F-B077-1245-ABAB-4ED98996C684}"/>
              </a:ext>
            </a:extLst>
          </p:cNvPr>
          <p:cNvSpPr txBox="1"/>
          <p:nvPr/>
        </p:nvSpPr>
        <p:spPr>
          <a:xfrm>
            <a:off x="3257151" y="2332325"/>
            <a:ext cx="26147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 defTabSz="914400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900" dirty="0">
                <a:cs typeface="Calibri"/>
                <a:sym typeface="Calibri"/>
              </a:rPr>
              <a:t>Сертификация продукции на соответствие технологии халяль</a:t>
            </a:r>
            <a:endParaRPr lang="ru-RU" sz="900" dirty="0">
              <a:cs typeface="Calibri"/>
            </a:endParaRPr>
          </a:p>
          <a:p>
            <a:pPr marL="171450" lvl="0" indent="-171450" defTabSz="914400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900" dirty="0">
                <a:cs typeface="Calibri"/>
                <a:sym typeface="Calibri"/>
              </a:rPr>
              <a:t>Сопровождение сделок по покупке готового бизнеса</a:t>
            </a:r>
          </a:p>
          <a:p>
            <a:pPr marL="171450" lvl="0" indent="-171450" defTabSz="914400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900" dirty="0">
                <a:cs typeface="Calibri"/>
                <a:sym typeface="Calibri"/>
              </a:rPr>
              <a:t>Агрегатор тендеров</a:t>
            </a:r>
          </a:p>
          <a:p>
            <a:pPr marL="171450" lvl="0" indent="-171450" defTabSz="914400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900" dirty="0">
                <a:cs typeface="Calibri"/>
                <a:sym typeface="Calibri"/>
              </a:rPr>
              <a:t>Логистические услуги</a:t>
            </a:r>
            <a:endParaRPr lang="ru-RU" sz="9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D1B675D-9259-514D-9F78-003CA714429F}"/>
              </a:ext>
            </a:extLst>
          </p:cNvPr>
          <p:cNvSpPr txBox="1"/>
          <p:nvPr/>
        </p:nvSpPr>
        <p:spPr>
          <a:xfrm>
            <a:off x="1019055" y="3252806"/>
            <a:ext cx="339248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>
              <a:defRPr/>
            </a:pPr>
            <a:r>
              <a:rPr lang="ru-RU" sz="800" b="1" dirty="0">
                <a:solidFill>
                  <a:schemeClr val="accent2"/>
                </a:solidFill>
                <a:latin typeface="+mj-lt"/>
              </a:rPr>
              <a:t>ФИНАНСОВЫЕ СЕРВИСЫ</a:t>
            </a:r>
            <a:endParaRPr lang="ru-RU" sz="800" b="1" dirty="0">
              <a:solidFill>
                <a:schemeClr val="accent2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51C3A09-6842-1F43-BC2D-F1B5A2CF1C59}"/>
              </a:ext>
            </a:extLst>
          </p:cNvPr>
          <p:cNvSpPr txBox="1"/>
          <p:nvPr/>
        </p:nvSpPr>
        <p:spPr>
          <a:xfrm>
            <a:off x="1019418" y="3527929"/>
            <a:ext cx="2351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 defTabSz="914400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900" dirty="0">
                <a:cs typeface="Calibri"/>
                <a:sym typeface="Calibri"/>
              </a:rPr>
              <a:t>Кредитование</a:t>
            </a:r>
          </a:p>
          <a:p>
            <a:pPr marL="171450" lvl="0" indent="-171450" defTabSz="914400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900" dirty="0">
                <a:cs typeface="Calibri"/>
                <a:sym typeface="Calibri"/>
              </a:rPr>
              <a:t>РКО</a:t>
            </a:r>
          </a:p>
          <a:p>
            <a:pPr marL="171450" lvl="0" indent="-171450" defTabSz="914400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900" dirty="0">
                <a:cs typeface="Calibri"/>
                <a:sym typeface="Calibri"/>
              </a:rPr>
              <a:t>Лизинг</a:t>
            </a:r>
          </a:p>
          <a:p>
            <a:pPr marL="171450" lvl="0" indent="-171450" defTabSz="914400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900" dirty="0">
                <a:cs typeface="Calibri"/>
                <a:sym typeface="Calibri"/>
              </a:rPr>
              <a:t>Корпоративная карта Фермера</a:t>
            </a:r>
          </a:p>
        </p:txBody>
      </p:sp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id="{5DE6C410-3345-DD42-A1F6-21A7F082943C}"/>
              </a:ext>
            </a:extLst>
          </p:cNvPr>
          <p:cNvCxnSpPr>
            <a:cxnSpLocks/>
          </p:cNvCxnSpPr>
          <p:nvPr/>
        </p:nvCxnSpPr>
        <p:spPr>
          <a:xfrm>
            <a:off x="1104595" y="3496026"/>
            <a:ext cx="4788000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FD02F177-681A-1B42-A836-22AB8760C2FA}"/>
              </a:ext>
            </a:extLst>
          </p:cNvPr>
          <p:cNvSpPr txBox="1"/>
          <p:nvPr/>
        </p:nvSpPr>
        <p:spPr>
          <a:xfrm>
            <a:off x="6864046" y="939909"/>
            <a:ext cx="339248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>
              <a:defRPr/>
            </a:pPr>
            <a:r>
              <a:rPr lang="ru-RU" sz="800" b="1" dirty="0">
                <a:solidFill>
                  <a:schemeClr val="accent2"/>
                </a:solidFill>
                <a:latin typeface="+mj-lt"/>
              </a:rPr>
              <a:t>ИНФОРМАЦИОННЫЕ СЕРВИСЫ</a:t>
            </a:r>
            <a:endParaRPr lang="ru-RU" sz="800" b="1" dirty="0">
              <a:solidFill>
                <a:schemeClr val="accent2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D61B281-FEAF-174D-91C2-4F0A6DD8A9B2}"/>
              </a:ext>
            </a:extLst>
          </p:cNvPr>
          <p:cNvSpPr txBox="1"/>
          <p:nvPr/>
        </p:nvSpPr>
        <p:spPr>
          <a:xfrm>
            <a:off x="6864408" y="1215032"/>
            <a:ext cx="3284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 defTabSz="914400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900" dirty="0">
                <a:cs typeface="Calibri"/>
                <a:sym typeface="Calibri"/>
              </a:rPr>
              <a:t>Новостной портал</a:t>
            </a:r>
          </a:p>
          <a:p>
            <a:pPr marL="171450" lvl="0" indent="-171450" defTabSz="914400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900" dirty="0">
                <a:cs typeface="Calibri"/>
                <a:sym typeface="Calibri"/>
              </a:rPr>
              <a:t>Агромнение</a:t>
            </a:r>
          </a:p>
        </p:txBody>
      </p:sp>
      <p:cxnSp>
        <p:nvCxnSpPr>
          <p:cNvPr id="46" name="Прямая соединительная линия 45">
            <a:extLst>
              <a:ext uri="{FF2B5EF4-FFF2-40B4-BE49-F238E27FC236}">
                <a16:creationId xmlns:a16="http://schemas.microsoft.com/office/drawing/2014/main" id="{A7AF3262-41F3-F748-9784-944B537752ED}"/>
              </a:ext>
            </a:extLst>
          </p:cNvPr>
          <p:cNvCxnSpPr>
            <a:cxnSpLocks/>
          </p:cNvCxnSpPr>
          <p:nvPr/>
        </p:nvCxnSpPr>
        <p:spPr>
          <a:xfrm>
            <a:off x="6949586" y="1183129"/>
            <a:ext cx="1799127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AB8D4FA4-63AE-614E-87F6-021343351EDD}"/>
              </a:ext>
            </a:extLst>
          </p:cNvPr>
          <p:cNvSpPr txBox="1"/>
          <p:nvPr/>
        </p:nvSpPr>
        <p:spPr>
          <a:xfrm>
            <a:off x="6183092" y="2335620"/>
            <a:ext cx="271900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 defTabSz="914400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900" b="1" dirty="0">
                <a:latin typeface="+mj-lt"/>
                <a:cs typeface="Arial" panose="020B0604020202020204" pitchFamily="34" charset="0"/>
              </a:rPr>
              <a:t>Онлайн оформление </a:t>
            </a:r>
            <a:r>
              <a:rPr lang="ru-RU" sz="900" dirty="0">
                <a:latin typeface="+mj-lt"/>
                <a:cs typeface="Arial" panose="020B0604020202020204" pitchFamily="34" charset="0"/>
              </a:rPr>
              <a:t>цифровых </a:t>
            </a:r>
            <a:r>
              <a:rPr lang="ru-RU" sz="900" b="1" dirty="0">
                <a:latin typeface="+mj-lt"/>
                <a:cs typeface="Arial" panose="020B0604020202020204" pitchFamily="34" charset="0"/>
              </a:rPr>
              <a:t>банковских продуктов</a:t>
            </a:r>
            <a:r>
              <a:rPr lang="ru-RU" sz="900" dirty="0">
                <a:latin typeface="+mj-lt"/>
                <a:cs typeface="Arial" panose="020B0604020202020204" pitchFamily="34" charset="0"/>
              </a:rPr>
              <a:t>;</a:t>
            </a:r>
          </a:p>
          <a:p>
            <a:pPr marL="171450" lvl="0" indent="-171450" defTabSz="914400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900" dirty="0">
                <a:latin typeface="+mj-lt"/>
                <a:cs typeface="Arial" panose="020B0604020202020204" pitchFamily="34" charset="0"/>
              </a:rPr>
              <a:t>Онлайн оформление </a:t>
            </a:r>
            <a:r>
              <a:rPr lang="ru-RU" sz="900" b="1" dirty="0">
                <a:latin typeface="+mj-lt"/>
                <a:cs typeface="Arial" panose="020B0604020202020204" pitchFamily="34" charset="0"/>
              </a:rPr>
              <a:t>страховых продуктов</a:t>
            </a:r>
            <a:r>
              <a:rPr lang="ru-RU" sz="900" dirty="0">
                <a:latin typeface="+mj-lt"/>
                <a:cs typeface="Arial" panose="020B0604020202020204" pitchFamily="34" charset="0"/>
              </a:rPr>
              <a:t>;</a:t>
            </a:r>
          </a:p>
          <a:p>
            <a:pPr marL="171450" lvl="0" indent="-171450" defTabSz="914400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900" dirty="0">
                <a:latin typeface="+mj-lt"/>
                <a:cs typeface="Arial" panose="020B0604020202020204" pitchFamily="34" charset="0"/>
              </a:rPr>
              <a:t>Онлайн база знаний - Агровикипедия</a:t>
            </a:r>
          </a:p>
        </p:txBody>
      </p: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8E2A0CA2-BAA0-8A41-B78B-8010F654C1F5}"/>
              </a:ext>
            </a:extLst>
          </p:cNvPr>
          <p:cNvGrpSpPr/>
          <p:nvPr/>
        </p:nvGrpSpPr>
        <p:grpSpPr>
          <a:xfrm>
            <a:off x="6264856" y="2077795"/>
            <a:ext cx="902633" cy="216000"/>
            <a:chOff x="302221" y="936623"/>
            <a:chExt cx="902633" cy="216000"/>
          </a:xfrm>
        </p:grpSpPr>
        <p:sp>
          <p:nvSpPr>
            <p:cNvPr id="53" name="Прямоугольник 52">
              <a:extLst>
                <a:ext uri="{FF2B5EF4-FFF2-40B4-BE49-F238E27FC236}">
                  <a16:creationId xmlns:a16="http://schemas.microsoft.com/office/drawing/2014/main" id="{88D0E190-1F0C-5E42-B068-060EDCCA7CBE}"/>
                </a:ext>
              </a:extLst>
            </p:cNvPr>
            <p:cNvSpPr/>
            <p:nvPr/>
          </p:nvSpPr>
          <p:spPr>
            <a:xfrm>
              <a:off x="313779" y="936623"/>
              <a:ext cx="702000" cy="216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6799011A-C2B5-944B-9E57-9C9BF2A95E03}"/>
                </a:ext>
              </a:extLst>
            </p:cNvPr>
            <p:cNvSpPr txBox="1"/>
            <p:nvPr/>
          </p:nvSpPr>
          <p:spPr>
            <a:xfrm>
              <a:off x="302221" y="936623"/>
              <a:ext cx="90263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8">
                <a:defRPr/>
              </a:pPr>
              <a:r>
                <a:rPr lang="ru-RU" sz="800" b="1" dirty="0">
                  <a:cs typeface="Arial" panose="020B0604020202020204" pitchFamily="34" charset="0"/>
                </a:rPr>
                <a:t>В ПЛАНАХ</a:t>
              </a:r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24676" y="3555725"/>
            <a:ext cx="5477421" cy="86887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375616" y="3547384"/>
            <a:ext cx="5503679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>
                <a:ea typeface="Times New Roman" panose="02020603050405020304" pitchFamily="18" charset="0"/>
              </a:rPr>
              <a:t>В Алтайском крае и Республике Алтай экосистеме АО Россельхозбанка зарегистрированы 879 аграрных </a:t>
            </a:r>
            <a:r>
              <a:rPr lang="ru-RU" sz="900" dirty="0" smtClean="0">
                <a:ea typeface="Times New Roman" panose="02020603050405020304" pitchFamily="18" charset="0"/>
              </a:rPr>
              <a:t>хозяйств: </a:t>
            </a:r>
            <a:r>
              <a:rPr lang="ru-RU" sz="900" dirty="0">
                <a:ea typeface="Times New Roman" panose="02020603050405020304" pitchFamily="18" charset="0"/>
              </a:rPr>
              <a:t>583 - на платформе Своё Фермерство, 378 - в маркетплейсе Своё Родное. Некоторые хозяйства представлены на обеих платформах. Аграрии Алтая зарегистрировали более 2000 товаров и услуг по самым разным направлениям, при этом более 300 хозяйств представили сразу пять и более товаров и услуг.</a:t>
            </a:r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40348002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b="1" dirty="0">
                <a:solidFill>
                  <a:srgbClr val="2B6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ПРОГРАММА ПОПУЛЯРИЗАЦИИ ФЕРМЕРСТВА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1036E43-BD2F-D44D-850A-5FFB25242708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79587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CBB91D4-6CB6-CD42-A968-83D2683765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36E43-BD2F-D44D-850A-5FFB25242708}" type="slidenum">
              <a: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7700B011-206B-9645-8950-25748F827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ПОВЫШЕНИЕ ФИНАНСОВОЙ ГРАММОТНОСТИ И КОМПЕТЕНЦИЙ В БИЗНЕСЕ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4" name="Picture 2" descr="https://dvyurist.ru/wp-content/uploads/2020/03/3-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56" r="1778" b="24496"/>
          <a:stretch/>
        </p:blipFill>
        <p:spPr bwMode="auto">
          <a:xfrm flipH="1">
            <a:off x="4001341" y="2642073"/>
            <a:ext cx="4126233" cy="2220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1F90A5C7-E95B-EE4B-A99E-B74F84836AE6}"/>
              </a:ext>
            </a:extLst>
          </p:cNvPr>
          <p:cNvSpPr/>
          <p:nvPr/>
        </p:nvSpPr>
        <p:spPr>
          <a:xfrm>
            <a:off x="408247" y="791785"/>
            <a:ext cx="8352286" cy="468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8C1044C-33FC-0743-AB09-698A96861758}"/>
              </a:ext>
            </a:extLst>
          </p:cNvPr>
          <p:cNvSpPr txBox="1"/>
          <p:nvPr/>
        </p:nvSpPr>
        <p:spPr>
          <a:xfrm>
            <a:off x="538351" y="833115"/>
            <a:ext cx="7960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Обучение в Школе фермера позволяет получить необходимые знания и навыки для производства продукции АПК и для встраивания в производственно-сбытовые цепочки</a:t>
            </a:r>
          </a:p>
        </p:txBody>
      </p:sp>
      <p:graphicFrame>
        <p:nvGraphicFramePr>
          <p:cNvPr id="59" name="Таблица 137">
            <a:extLst>
              <a:ext uri="{FF2B5EF4-FFF2-40B4-BE49-F238E27FC236}">
                <a16:creationId xmlns:a16="http://schemas.microsoft.com/office/drawing/2014/main" id="{F666C6B8-8B1A-C643-A8B2-D425C36037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352346"/>
              </p:ext>
            </p:extLst>
          </p:nvPr>
        </p:nvGraphicFramePr>
        <p:xfrm>
          <a:off x="408247" y="1967837"/>
          <a:ext cx="2412000" cy="180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2000">
                  <a:extLst>
                    <a:ext uri="{9D8B030D-6E8A-4147-A177-3AD203B41FA5}">
                      <a16:colId xmlns:a16="http://schemas.microsoft.com/office/drawing/2014/main" val="2165284133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marL="0" marR="0" lvl="0" indent="0" algn="l" defTabSz="6859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МИНСЕЛЬХОЗ РФ</a:t>
                      </a:r>
                      <a:endParaRPr kumimoji="0" lang="ru-RU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anchor="ctr"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417667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lvl="0" indent="0" algn="l" defTabSz="6859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АГРАРНЫЕ ВУЗЫ</a:t>
                      </a:r>
                    </a:p>
                  </a:txBody>
                  <a:tcPr marL="0" marR="0" anchor="ctr"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7597907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rgbClr val="19502E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РЕГИОНАЛЬНЫЕ ВЛАСТИ</a:t>
                      </a:r>
                    </a:p>
                  </a:txBody>
                  <a:tcPr marL="0" marR="0" anchor="ctr"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58470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rgbClr val="19502E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ПРЕДПРИЯТИЯ АПК</a:t>
                      </a:r>
                    </a:p>
                  </a:txBody>
                  <a:tcPr marL="0" marR="0" anchor="ctr"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108539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rgbClr val="19502E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ЛИДЕРЫ МНЕНИЙ, ЭКСПЕРТЫ ОТРАСЛИ</a:t>
                      </a:r>
                    </a:p>
                  </a:txBody>
                  <a:tcPr marL="0" marR="0" anchor="ctr"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2977686"/>
                  </a:ext>
                </a:extLst>
              </a:tr>
            </a:tbl>
          </a:graphicData>
        </a:graphic>
      </p:graphicFrame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7B972534-DF7C-5D4A-BF16-53FAAB6992F8}"/>
              </a:ext>
            </a:extLst>
          </p:cNvPr>
          <p:cNvGrpSpPr/>
          <p:nvPr/>
        </p:nvGrpSpPr>
        <p:grpSpPr>
          <a:xfrm>
            <a:off x="313780" y="1514744"/>
            <a:ext cx="3392487" cy="288045"/>
            <a:chOff x="313780" y="1745302"/>
            <a:chExt cx="3392487" cy="288045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9D50640-9160-9C48-8ED9-FC09A8E3D7A5}"/>
                </a:ext>
              </a:extLst>
            </p:cNvPr>
            <p:cNvSpPr txBox="1"/>
            <p:nvPr/>
          </p:nvSpPr>
          <p:spPr>
            <a:xfrm>
              <a:off x="313780" y="1745302"/>
              <a:ext cx="339248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685919">
                <a:defRPr/>
              </a:pPr>
              <a:r>
                <a:rPr lang="ru-RU" sz="1000" b="1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ПАРТНЕРЫ И ЛЕКТОРЫ</a:t>
              </a:r>
            </a:p>
          </p:txBody>
        </p:sp>
        <p:cxnSp>
          <p:nvCxnSpPr>
            <p:cNvPr id="61" name="Прямая соединительная линия 60">
              <a:extLst>
                <a:ext uri="{FF2B5EF4-FFF2-40B4-BE49-F238E27FC236}">
                  <a16:creationId xmlns:a16="http://schemas.microsoft.com/office/drawing/2014/main" id="{028DE777-A1B1-A641-B6B3-B9531B19D9CE}"/>
                </a:ext>
              </a:extLst>
            </p:cNvPr>
            <p:cNvCxnSpPr>
              <a:cxnSpLocks/>
            </p:cNvCxnSpPr>
            <p:nvPr/>
          </p:nvCxnSpPr>
          <p:spPr>
            <a:xfrm>
              <a:off x="399320" y="2033347"/>
              <a:ext cx="2412000" cy="0"/>
            </a:xfrm>
            <a:prstGeom prst="line">
              <a:avLst/>
            </a:prstGeom>
            <a:ln w="12700">
              <a:solidFill>
                <a:schemeClr val="accent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9F13ACFD-F053-A248-B718-FC5B016E824B}"/>
              </a:ext>
            </a:extLst>
          </p:cNvPr>
          <p:cNvGrpSpPr/>
          <p:nvPr/>
        </p:nvGrpSpPr>
        <p:grpSpPr>
          <a:xfrm>
            <a:off x="3284289" y="1917242"/>
            <a:ext cx="5663635" cy="778407"/>
            <a:chOff x="-172931" y="1668638"/>
            <a:chExt cx="5663635" cy="778407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EFCDA287-9CA8-3D42-BFD0-DE2E17052989}"/>
                </a:ext>
              </a:extLst>
            </p:cNvPr>
            <p:cNvSpPr txBox="1"/>
            <p:nvPr/>
          </p:nvSpPr>
          <p:spPr>
            <a:xfrm>
              <a:off x="1486259" y="1668638"/>
              <a:ext cx="576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dirty="0">
                  <a:solidFill>
                    <a:schemeClr val="accent2"/>
                  </a:solidFill>
                </a:rPr>
                <a:t>50</a:t>
              </a:r>
            </a:p>
          </p:txBody>
        </p:sp>
        <p:cxnSp>
          <p:nvCxnSpPr>
            <p:cNvPr id="64" name="Прямая соединительная линия 63">
              <a:extLst>
                <a:ext uri="{FF2B5EF4-FFF2-40B4-BE49-F238E27FC236}">
                  <a16:creationId xmlns:a16="http://schemas.microsoft.com/office/drawing/2014/main" id="{0D479D96-4428-7B4E-BF3B-922BD0A54514}"/>
                </a:ext>
              </a:extLst>
            </p:cNvPr>
            <p:cNvCxnSpPr>
              <a:cxnSpLocks/>
            </p:cNvCxnSpPr>
            <p:nvPr/>
          </p:nvCxnSpPr>
          <p:spPr>
            <a:xfrm>
              <a:off x="-76811" y="1671775"/>
              <a:ext cx="5368099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Прямая соединительная линия 64">
              <a:extLst>
                <a:ext uri="{FF2B5EF4-FFF2-40B4-BE49-F238E27FC236}">
                  <a16:creationId xmlns:a16="http://schemas.microsoft.com/office/drawing/2014/main" id="{F51E87A5-3904-914A-99CF-702B007391C5}"/>
                </a:ext>
              </a:extLst>
            </p:cNvPr>
            <p:cNvCxnSpPr>
              <a:cxnSpLocks/>
            </p:cNvCxnSpPr>
            <p:nvPr/>
          </p:nvCxnSpPr>
          <p:spPr>
            <a:xfrm>
              <a:off x="-76811" y="2077411"/>
              <a:ext cx="5368099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8EB95D2D-21B8-EB43-B2D1-ACD9196BF5D9}"/>
                </a:ext>
              </a:extLst>
            </p:cNvPr>
            <p:cNvSpPr txBox="1"/>
            <p:nvPr/>
          </p:nvSpPr>
          <p:spPr>
            <a:xfrm>
              <a:off x="2290715" y="1668638"/>
              <a:ext cx="121003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dirty="0">
                  <a:solidFill>
                    <a:schemeClr val="accent2"/>
                  </a:solidFill>
                </a:rPr>
                <a:t>4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C0ADFE35-733D-AC46-974F-5FFB0C502157}"/>
                </a:ext>
              </a:extLst>
            </p:cNvPr>
            <p:cNvSpPr txBox="1"/>
            <p:nvPr/>
          </p:nvSpPr>
          <p:spPr>
            <a:xfrm>
              <a:off x="2955067" y="1668638"/>
              <a:ext cx="9787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dirty="0">
                  <a:solidFill>
                    <a:schemeClr val="accent2"/>
                  </a:solidFill>
                </a:rPr>
                <a:t>27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CDB1D925-BE18-4244-9CF0-A1E3D8AB347B}"/>
                </a:ext>
              </a:extLst>
            </p:cNvPr>
            <p:cNvSpPr txBox="1"/>
            <p:nvPr/>
          </p:nvSpPr>
          <p:spPr>
            <a:xfrm>
              <a:off x="3992005" y="1668638"/>
              <a:ext cx="9787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accent2"/>
                  </a:solidFill>
                </a:rPr>
                <a:t>1 </a:t>
              </a:r>
              <a:r>
                <a:rPr lang="ru-RU" sz="2000" b="1" dirty="0">
                  <a:solidFill>
                    <a:schemeClr val="accent2"/>
                  </a:solidFill>
                </a:rPr>
                <a:t>948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416B07CF-CD7F-C043-AD52-CB1D25102341}"/>
                </a:ext>
              </a:extLst>
            </p:cNvPr>
            <p:cNvSpPr txBox="1"/>
            <p:nvPr/>
          </p:nvSpPr>
          <p:spPr>
            <a:xfrm>
              <a:off x="1486259" y="2077713"/>
              <a:ext cx="117565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900" dirty="0">
                  <a:latin typeface="+mj-lt"/>
                  <a:cs typeface="Arial" panose="020B0604020202020204" pitchFamily="34" charset="0"/>
                </a:rPr>
                <a:t>регионов</a:t>
              </a:r>
              <a:endParaRPr lang="ru-RU" sz="900" baseline="30000" dirty="0"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6BA78564-60D1-FA41-9083-EE69B0FE58C9}"/>
                </a:ext>
              </a:extLst>
            </p:cNvPr>
            <p:cNvSpPr txBox="1"/>
            <p:nvPr/>
          </p:nvSpPr>
          <p:spPr>
            <a:xfrm>
              <a:off x="2297590" y="2077713"/>
              <a:ext cx="117565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900" dirty="0">
                  <a:latin typeface="+mj-lt"/>
                  <a:cs typeface="Arial" panose="020B0604020202020204" pitchFamily="34" charset="0"/>
                </a:rPr>
                <a:t>волны</a:t>
              </a:r>
              <a:endParaRPr lang="ru-RU" sz="900" b="1" baseline="30000" dirty="0"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726D2B06-739C-DF4E-87DE-1C66BFBFD5C4}"/>
                </a:ext>
              </a:extLst>
            </p:cNvPr>
            <p:cNvSpPr txBox="1"/>
            <p:nvPr/>
          </p:nvSpPr>
          <p:spPr>
            <a:xfrm>
              <a:off x="2975688" y="2077713"/>
              <a:ext cx="106561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900" dirty="0">
                  <a:latin typeface="+mj-lt"/>
                  <a:cs typeface="Arial" panose="020B0604020202020204" pitchFamily="34" charset="0"/>
                </a:rPr>
                <a:t>специализаций</a:t>
              </a:r>
              <a:endParaRPr lang="ru-RU" sz="900" b="1" baseline="30000" dirty="0"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6BD3908E-EB7F-9C4E-B995-282A8B7945E3}"/>
                </a:ext>
              </a:extLst>
            </p:cNvPr>
            <p:cNvSpPr txBox="1"/>
            <p:nvPr/>
          </p:nvSpPr>
          <p:spPr>
            <a:xfrm>
              <a:off x="4019502" y="2077713"/>
              <a:ext cx="14712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900" dirty="0">
                  <a:latin typeface="+mj-lt"/>
                  <a:cs typeface="Arial" panose="020B0604020202020204" pitchFamily="34" charset="0"/>
                </a:rPr>
                <a:t>выпускников к концу 2021 </a:t>
              </a:r>
              <a:endParaRPr lang="ru-RU" sz="900" b="1" baseline="30000" dirty="0"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1C9FBF0F-EED3-8248-8C79-71D7C5FE712E}"/>
                </a:ext>
              </a:extLst>
            </p:cNvPr>
            <p:cNvSpPr txBox="1"/>
            <p:nvPr/>
          </p:nvSpPr>
          <p:spPr>
            <a:xfrm>
              <a:off x="-172931" y="1676012"/>
              <a:ext cx="155621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dirty="0"/>
                <a:t>2021</a:t>
              </a:r>
              <a:r>
                <a:rPr lang="ru-RU" sz="1600" b="1" dirty="0"/>
                <a:t> </a:t>
              </a:r>
              <a:r>
                <a:rPr lang="ru-RU" sz="900" b="1" dirty="0"/>
                <a:t>результаты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62724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CBB91D4-6CB6-CD42-A968-83D2683765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36E43-BD2F-D44D-850A-5FFB25242708}" type="slidenum">
              <a: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7700B011-206B-9645-8950-25748F827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ШКОЛА ФЕРМЕРА ПЛАНЫ НА БУДУЩЕЕ</a:t>
            </a:r>
            <a:endParaRPr lang="ru-RU" dirty="0">
              <a:solidFill>
                <a:schemeClr val="tx1"/>
              </a:solidFill>
            </a:endParaRP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59230A6A-4FE6-2643-9466-164571F79512}"/>
              </a:ext>
            </a:extLst>
          </p:cNvPr>
          <p:cNvGrpSpPr/>
          <p:nvPr/>
        </p:nvGrpSpPr>
        <p:grpSpPr>
          <a:xfrm>
            <a:off x="313780" y="987425"/>
            <a:ext cx="5464219" cy="778407"/>
            <a:chOff x="-172931" y="1668638"/>
            <a:chExt cx="5464219" cy="778407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9262ABA-537F-0943-9CD3-71D7CCC96ED5}"/>
                </a:ext>
              </a:extLst>
            </p:cNvPr>
            <p:cNvSpPr txBox="1"/>
            <p:nvPr/>
          </p:nvSpPr>
          <p:spPr>
            <a:xfrm>
              <a:off x="1240718" y="1668638"/>
              <a:ext cx="576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dirty="0">
                  <a:solidFill>
                    <a:schemeClr val="accent2"/>
                  </a:solidFill>
                </a:rPr>
                <a:t>8</a:t>
              </a:r>
            </a:p>
          </p:txBody>
        </p:sp>
        <p:cxnSp>
          <p:nvCxnSpPr>
            <p:cNvPr id="21" name="Прямая соединительная линия 20">
              <a:extLst>
                <a:ext uri="{FF2B5EF4-FFF2-40B4-BE49-F238E27FC236}">
                  <a16:creationId xmlns:a16="http://schemas.microsoft.com/office/drawing/2014/main" id="{81E3240C-5E1F-6440-B8D8-312F38F29BF5}"/>
                </a:ext>
              </a:extLst>
            </p:cNvPr>
            <p:cNvCxnSpPr>
              <a:cxnSpLocks/>
            </p:cNvCxnSpPr>
            <p:nvPr/>
          </p:nvCxnSpPr>
          <p:spPr>
            <a:xfrm>
              <a:off x="-76811" y="1671775"/>
              <a:ext cx="5368099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>
              <a:extLst>
                <a:ext uri="{FF2B5EF4-FFF2-40B4-BE49-F238E27FC236}">
                  <a16:creationId xmlns:a16="http://schemas.microsoft.com/office/drawing/2014/main" id="{D6373857-F9D9-034B-8F60-13290B56662D}"/>
                </a:ext>
              </a:extLst>
            </p:cNvPr>
            <p:cNvCxnSpPr>
              <a:cxnSpLocks/>
            </p:cNvCxnSpPr>
            <p:nvPr/>
          </p:nvCxnSpPr>
          <p:spPr>
            <a:xfrm>
              <a:off x="-76811" y="2077411"/>
              <a:ext cx="5368099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6956AC8-F797-BC4D-8D16-20C889AC9296}"/>
                </a:ext>
              </a:extLst>
            </p:cNvPr>
            <p:cNvSpPr txBox="1"/>
            <p:nvPr/>
          </p:nvSpPr>
          <p:spPr>
            <a:xfrm>
              <a:off x="2290715" y="1668638"/>
              <a:ext cx="121003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dirty="0">
                  <a:solidFill>
                    <a:schemeClr val="accent2"/>
                  </a:solidFill>
                </a:rPr>
                <a:t>3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50668CE-5F00-8F46-A287-F945657FC269}"/>
                </a:ext>
              </a:extLst>
            </p:cNvPr>
            <p:cNvSpPr txBox="1"/>
            <p:nvPr/>
          </p:nvSpPr>
          <p:spPr>
            <a:xfrm>
              <a:off x="2955067" y="1668638"/>
              <a:ext cx="9787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dirty="0">
                  <a:solidFill>
                    <a:schemeClr val="accent2"/>
                  </a:solidFill>
                </a:rPr>
                <a:t>15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6E93F45-4702-F94D-A419-EDB61F45DC63}"/>
                </a:ext>
              </a:extLst>
            </p:cNvPr>
            <p:cNvSpPr txBox="1"/>
            <p:nvPr/>
          </p:nvSpPr>
          <p:spPr>
            <a:xfrm>
              <a:off x="3992005" y="1668638"/>
              <a:ext cx="9787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69A643"/>
                  </a:solidFill>
                  <a:latin typeface="Arial" panose="020B0604020202020204" pitchFamily="34" charset="0"/>
                  <a:ea typeface="ヒラギノ角ゴ ProN W3" charset="0"/>
                  <a:cs typeface="Arial" panose="020B0604020202020204" pitchFamily="34" charset="0"/>
                  <a:sym typeface="Arial" charset="0"/>
                </a:rPr>
                <a:t>&gt; </a:t>
              </a:r>
              <a:r>
                <a:rPr lang="ru-RU" sz="2000" b="1" dirty="0">
                  <a:solidFill>
                    <a:srgbClr val="69A643"/>
                  </a:solidFill>
                  <a:latin typeface="Arial" panose="020B0604020202020204" pitchFamily="34" charset="0"/>
                  <a:ea typeface="ヒラギノ角ゴ ProN W3" charset="0"/>
                  <a:cs typeface="Arial" panose="020B0604020202020204" pitchFamily="34" charset="0"/>
                  <a:sym typeface="Arial" charset="0"/>
                </a:rPr>
                <a:t>1200</a:t>
              </a:r>
              <a:endParaRPr lang="ru-RU" sz="2000" b="1" dirty="0">
                <a:solidFill>
                  <a:schemeClr val="accent2"/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9F25517-80D5-D342-9C16-D93D184FFF2F}"/>
                </a:ext>
              </a:extLst>
            </p:cNvPr>
            <p:cNvSpPr txBox="1"/>
            <p:nvPr/>
          </p:nvSpPr>
          <p:spPr>
            <a:xfrm>
              <a:off x="1240718" y="2077713"/>
              <a:ext cx="11756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900" dirty="0">
                  <a:latin typeface="+mj-lt"/>
                  <a:cs typeface="Arial" panose="020B0604020202020204" pitchFamily="34" charset="0"/>
                </a:rPr>
                <a:t>федеральных округов</a:t>
              </a:r>
              <a:endParaRPr lang="ru-RU" sz="900" baseline="30000" dirty="0"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CCBD492-80E9-CF4A-A177-BA6859E5147B}"/>
                </a:ext>
              </a:extLst>
            </p:cNvPr>
            <p:cNvSpPr txBox="1"/>
            <p:nvPr/>
          </p:nvSpPr>
          <p:spPr>
            <a:xfrm>
              <a:off x="2297590" y="2077713"/>
              <a:ext cx="117565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900" dirty="0">
                  <a:latin typeface="+mj-lt"/>
                  <a:cs typeface="Arial" panose="020B0604020202020204" pitchFamily="34" charset="0"/>
                </a:rPr>
                <a:t>волны</a:t>
              </a:r>
              <a:endParaRPr lang="ru-RU" sz="900" b="1" baseline="30000" dirty="0"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051C30B-7004-3245-AFEA-B6D81439DE95}"/>
                </a:ext>
              </a:extLst>
            </p:cNvPr>
            <p:cNvSpPr txBox="1"/>
            <p:nvPr/>
          </p:nvSpPr>
          <p:spPr>
            <a:xfrm>
              <a:off x="2975688" y="2077713"/>
              <a:ext cx="106561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900" dirty="0">
                  <a:latin typeface="+mj-lt"/>
                  <a:cs typeface="Arial" panose="020B0604020202020204" pitchFamily="34" charset="0"/>
                </a:rPr>
                <a:t>специализаций</a:t>
              </a:r>
              <a:endParaRPr lang="ru-RU" sz="900" b="1" baseline="30000" dirty="0"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6911D29-761E-DA4B-B9CD-E89C72C7E046}"/>
                </a:ext>
              </a:extLst>
            </p:cNvPr>
            <p:cNvSpPr txBox="1"/>
            <p:nvPr/>
          </p:nvSpPr>
          <p:spPr>
            <a:xfrm>
              <a:off x="4019502" y="2077713"/>
              <a:ext cx="11756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900" dirty="0">
                  <a:latin typeface="+mj-lt"/>
                  <a:cs typeface="Arial" panose="020B0604020202020204" pitchFamily="34" charset="0"/>
                </a:rPr>
                <a:t>выпускников план к концу 2022</a:t>
              </a:r>
              <a:endParaRPr lang="ru-RU" sz="900" b="1" baseline="30000" dirty="0"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4CABF37-1924-624C-BB80-5007ED916778}"/>
                </a:ext>
              </a:extLst>
            </p:cNvPr>
            <p:cNvSpPr txBox="1"/>
            <p:nvPr/>
          </p:nvSpPr>
          <p:spPr>
            <a:xfrm>
              <a:off x="-172931" y="1676012"/>
              <a:ext cx="155621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dirty="0"/>
                <a:t>2022</a:t>
              </a:r>
              <a:r>
                <a:rPr lang="ru-RU" sz="1600" b="1" dirty="0"/>
                <a:t> </a:t>
              </a:r>
              <a:r>
                <a:rPr lang="ru-RU" sz="900" b="1" dirty="0"/>
                <a:t>планы</a:t>
              </a:r>
            </a:p>
          </p:txBody>
        </p:sp>
      </p:grp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A28C1D57-D85A-B14B-84BB-7E1990FFDE46}"/>
              </a:ext>
            </a:extLst>
          </p:cNvPr>
          <p:cNvSpPr/>
          <p:nvPr/>
        </p:nvSpPr>
        <p:spPr>
          <a:xfrm>
            <a:off x="6028267" y="994797"/>
            <a:ext cx="2720446" cy="339914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0" name="Рисунок 5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3068" y="2795752"/>
            <a:ext cx="2580556" cy="1598188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DD26F6EB-8140-1D4F-8B60-51B73B09FE66}"/>
              </a:ext>
            </a:extLst>
          </p:cNvPr>
          <p:cNvSpPr txBox="1"/>
          <p:nvPr/>
        </p:nvSpPr>
        <p:spPr>
          <a:xfrm>
            <a:off x="313418" y="1869837"/>
            <a:ext cx="339248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50">
              <a:spcAft>
                <a:spcPts val="56"/>
              </a:spcAft>
              <a:buClr>
                <a:srgbClr val="238340"/>
              </a:buClr>
              <a:defRPr/>
            </a:pPr>
            <a:r>
              <a:rPr lang="ru-RU" sz="1000" b="1" spc="-11" dirty="0">
                <a:solidFill>
                  <a:schemeClr val="accent2"/>
                </a:solidFill>
              </a:rPr>
              <a:t>ПРИНЦИП ОРГАНИЗАЦИИ РАБОТЫ ШКОЛЫ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84654DE-06EA-C045-9271-3388FDE77ED7}"/>
              </a:ext>
            </a:extLst>
          </p:cNvPr>
          <p:cNvSpPr txBox="1"/>
          <p:nvPr/>
        </p:nvSpPr>
        <p:spPr>
          <a:xfrm>
            <a:off x="313780" y="2080403"/>
            <a:ext cx="5579020" cy="10874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7325" indent="-171450">
              <a:spcAft>
                <a:spcPts val="56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ru-RU" sz="900" spc="-11" dirty="0">
                <a:solidFill>
                  <a:srgbClr val="000000"/>
                </a:solidFill>
              </a:rPr>
              <a:t>В рамках проекта МСХ </a:t>
            </a:r>
            <a:r>
              <a:rPr lang="ru-RU" sz="900" b="1" spc="-11" dirty="0">
                <a:solidFill>
                  <a:srgbClr val="000000"/>
                </a:solidFill>
              </a:rPr>
              <a:t>определен перечень 15 самых распространенных / востребованных и уникальных специализаций и выбраны учебные заведения, </a:t>
            </a:r>
            <a:r>
              <a:rPr lang="ru-RU" sz="900" spc="-11" dirty="0">
                <a:solidFill>
                  <a:srgbClr val="000000"/>
                </a:solidFill>
              </a:rPr>
              <a:t>на базе которых будет организовано обучение по определенным специализациям</a:t>
            </a:r>
          </a:p>
          <a:p>
            <a:pPr marL="187325" indent="-171450">
              <a:spcAft>
                <a:spcPts val="56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ru-RU" sz="900" b="1" spc="-11" dirty="0">
                <a:solidFill>
                  <a:srgbClr val="000000"/>
                </a:solidFill>
              </a:rPr>
              <a:t>Теоретический модуль проводится в дистанционном формате </a:t>
            </a:r>
            <a:r>
              <a:rPr lang="ru-RU" sz="900" spc="-11" dirty="0">
                <a:solidFill>
                  <a:srgbClr val="000000"/>
                </a:solidFill>
              </a:rPr>
              <a:t>на базе учебного заведения в соответствии с выбранной специализацией</a:t>
            </a:r>
          </a:p>
          <a:p>
            <a:pPr marL="187325" indent="-171450">
              <a:spcAft>
                <a:spcPts val="56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ru-RU" sz="900" b="1" spc="-11" dirty="0">
                <a:solidFill>
                  <a:srgbClr val="000000"/>
                </a:solidFill>
              </a:rPr>
              <a:t>Практический модуль проходит на площадках крупных сельхозпроизводителей</a:t>
            </a:r>
            <a:r>
              <a:rPr lang="en-US" sz="900" b="1" spc="-11" dirty="0">
                <a:solidFill>
                  <a:srgbClr val="000000"/>
                </a:solidFill>
              </a:rPr>
              <a:t> </a:t>
            </a:r>
            <a:r>
              <a:rPr lang="ru-RU" sz="900" spc="-11" dirty="0">
                <a:solidFill>
                  <a:srgbClr val="000000"/>
                </a:solidFill>
              </a:rPr>
              <a:t>регионов-участников проекта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81FD631-DBC0-3243-9E3E-568B60E9AF8B}"/>
              </a:ext>
            </a:extLst>
          </p:cNvPr>
          <p:cNvSpPr txBox="1"/>
          <p:nvPr/>
        </p:nvSpPr>
        <p:spPr>
          <a:xfrm>
            <a:off x="313418" y="3156770"/>
            <a:ext cx="339248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50">
              <a:spcBef>
                <a:spcPts val="675"/>
              </a:spcBef>
              <a:spcAft>
                <a:spcPts val="56"/>
              </a:spcAft>
              <a:buClr>
                <a:srgbClr val="238340"/>
              </a:buClr>
              <a:defRPr/>
            </a:pPr>
            <a:r>
              <a:rPr lang="ru-RU" sz="1000" b="1" spc="-11" dirty="0">
                <a:solidFill>
                  <a:schemeClr val="accent2"/>
                </a:solidFill>
              </a:rPr>
              <a:t>ФОРМАТ ОБУЧЕНИЯ – СМЕШАННЫЙ</a:t>
            </a:r>
            <a:endParaRPr lang="ru-RU" sz="1000" spc="-11" dirty="0">
              <a:solidFill>
                <a:schemeClr val="accent2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CEBD126-C8C3-4C4A-90DA-4AFC1B03391D}"/>
              </a:ext>
            </a:extLst>
          </p:cNvPr>
          <p:cNvSpPr txBox="1"/>
          <p:nvPr/>
        </p:nvSpPr>
        <p:spPr>
          <a:xfrm>
            <a:off x="313780" y="3367336"/>
            <a:ext cx="5579020" cy="382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7325" indent="-171450">
              <a:spcAft>
                <a:spcPts val="56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>
                <a:tab pos="625475" algn="l"/>
              </a:tabLst>
              <a:defRPr/>
            </a:pPr>
            <a:r>
              <a:rPr lang="en-US" sz="900" b="1" spc="-11" dirty="0">
                <a:solidFill>
                  <a:srgbClr val="000000"/>
                </a:solidFill>
              </a:rPr>
              <a:t>&gt; </a:t>
            </a:r>
            <a:r>
              <a:rPr lang="ru-RU" sz="900" b="1" spc="-11" dirty="0">
                <a:solidFill>
                  <a:srgbClr val="000000"/>
                </a:solidFill>
              </a:rPr>
              <a:t>150 ЧАСОВ</a:t>
            </a:r>
            <a:r>
              <a:rPr lang="en-US" sz="900" b="1" spc="-11" dirty="0">
                <a:solidFill>
                  <a:srgbClr val="000000"/>
                </a:solidFill>
              </a:rPr>
              <a:t> </a:t>
            </a:r>
            <a:r>
              <a:rPr lang="ru-RU" sz="900" b="1" spc="-11" dirty="0">
                <a:solidFill>
                  <a:srgbClr val="000000"/>
                </a:solidFill>
              </a:rPr>
              <a:t>ОНЛАЙН </a:t>
            </a:r>
            <a:r>
              <a:rPr lang="ru-RU" sz="900" spc="-11" dirty="0">
                <a:solidFill>
                  <a:srgbClr val="000000"/>
                </a:solidFill>
              </a:rPr>
              <a:t>теоретическая часть</a:t>
            </a:r>
          </a:p>
          <a:p>
            <a:pPr marL="187325" indent="-171450">
              <a:spcAft>
                <a:spcPts val="56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>
                <a:tab pos="625475" algn="l"/>
              </a:tabLst>
              <a:defRPr/>
            </a:pPr>
            <a:r>
              <a:rPr lang="en-US" sz="900" spc="-11" dirty="0">
                <a:solidFill>
                  <a:srgbClr val="000000"/>
                </a:solidFill>
              </a:rPr>
              <a:t>&gt;</a:t>
            </a:r>
            <a:r>
              <a:rPr lang="ru-RU" sz="900" b="1" spc="-11" dirty="0">
                <a:solidFill>
                  <a:srgbClr val="000000"/>
                </a:solidFill>
              </a:rPr>
              <a:t> 100 ЧАСОВ</a:t>
            </a:r>
            <a:r>
              <a:rPr lang="en-US" sz="900" b="1" spc="-11" dirty="0">
                <a:solidFill>
                  <a:srgbClr val="000000"/>
                </a:solidFill>
              </a:rPr>
              <a:t> </a:t>
            </a:r>
            <a:r>
              <a:rPr lang="ru-RU" sz="900" b="1" spc="-11" dirty="0">
                <a:solidFill>
                  <a:srgbClr val="000000"/>
                </a:solidFill>
              </a:rPr>
              <a:t>ОФЛАЙН </a:t>
            </a:r>
            <a:r>
              <a:rPr lang="ru-RU" sz="900" spc="-11" dirty="0">
                <a:solidFill>
                  <a:srgbClr val="000000"/>
                </a:solidFill>
              </a:rPr>
              <a:t>практическая часть на площадке производителя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4C39CB4-1234-9E42-B6F9-04DB6E34D89A}"/>
              </a:ext>
            </a:extLst>
          </p:cNvPr>
          <p:cNvSpPr txBox="1"/>
          <p:nvPr/>
        </p:nvSpPr>
        <p:spPr>
          <a:xfrm>
            <a:off x="313418" y="3766369"/>
            <a:ext cx="339248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50">
              <a:spcBef>
                <a:spcPts val="675"/>
              </a:spcBef>
              <a:spcAft>
                <a:spcPts val="56"/>
              </a:spcAft>
              <a:buClr>
                <a:srgbClr val="238340"/>
              </a:buClr>
              <a:defRPr/>
            </a:pPr>
            <a:r>
              <a:rPr lang="ru-RU" sz="1000" b="1" spc="-11" dirty="0">
                <a:solidFill>
                  <a:srgbClr val="69A643"/>
                </a:solidFill>
              </a:rPr>
              <a:t>ПРОГРАММА ОБУЧЕНИЯ</a:t>
            </a:r>
            <a:endParaRPr lang="ru-RU" sz="1000" spc="-11" dirty="0">
              <a:solidFill>
                <a:srgbClr val="00000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49C7B81-CE55-164C-8473-8FD304F2C4F2}"/>
              </a:ext>
            </a:extLst>
          </p:cNvPr>
          <p:cNvSpPr txBox="1"/>
          <p:nvPr/>
        </p:nvSpPr>
        <p:spPr>
          <a:xfrm>
            <a:off x="313780" y="3976935"/>
            <a:ext cx="5579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7325" indent="-171450">
              <a:spcAft>
                <a:spcPts val="56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>
                <a:tab pos="625475" algn="l"/>
              </a:tabLst>
              <a:defRPr/>
            </a:pPr>
            <a:r>
              <a:rPr lang="ru-RU" sz="900" b="1" spc="-11" dirty="0">
                <a:solidFill>
                  <a:srgbClr val="000000"/>
                </a:solidFill>
              </a:rPr>
              <a:t>Базовая программа </a:t>
            </a:r>
            <a:r>
              <a:rPr lang="ru-RU" sz="900" spc="-11" dirty="0">
                <a:solidFill>
                  <a:srgbClr val="000000"/>
                </a:solidFill>
              </a:rPr>
              <a:t>от теоретической части до заявки на грант, включая практические занятия, получение диплома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08AA119-5996-524D-A073-DAFD88BC2B60}"/>
              </a:ext>
            </a:extLst>
          </p:cNvPr>
          <p:cNvSpPr txBox="1"/>
          <p:nvPr/>
        </p:nvSpPr>
        <p:spPr>
          <a:xfrm>
            <a:off x="6104619" y="1082437"/>
            <a:ext cx="24741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altLang="ru-RU" sz="9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ШКОЛА ФЕРМЕРА В АЛТАЙСКОМ КРАЕ</a:t>
            </a:r>
            <a:endParaRPr lang="ru-RU" altLang="ru-RU" sz="9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99B643B-8140-0544-9260-6F94C481BDCA}"/>
              </a:ext>
            </a:extLst>
          </p:cNvPr>
          <p:cNvSpPr txBox="1"/>
          <p:nvPr/>
        </p:nvSpPr>
        <p:spPr>
          <a:xfrm>
            <a:off x="6205476" y="1318424"/>
            <a:ext cx="25181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557213">
              <a:spcAft>
                <a:spcPts val="300"/>
              </a:spcAft>
              <a:buClr>
                <a:schemeClr val="accent2"/>
              </a:buClr>
              <a:buSzPct val="100000"/>
              <a:defRPr/>
            </a:pPr>
            <a:r>
              <a:rPr lang="ru-RU" sz="900" dirty="0" smtClean="0">
                <a:cs typeface="Arial" panose="020B0604020202020204" pitchFamily="34" charset="0"/>
              </a:rPr>
              <a:t>Алтайском региональным филиалом в 2021 году совместно с Министерством сельского хозяйства Алтайского края и Алтайским аграрным университетом реализован пилотный проект «Школа Фермера». Участниками проекта стали 32 слушателя, получившие дипломы государственного образца, трое из которых получат грантовую поддержку от Россельхозбанка. </a:t>
            </a:r>
            <a:endParaRPr lang="ru-RU" sz="9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5961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1036E43-BD2F-D44D-850A-5FFB25242708}" type="slidenum">
              <a:rPr lang="ru-RU" smtClean="0"/>
              <a:pPr/>
              <a:t>14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255" y="278479"/>
            <a:ext cx="8363328" cy="389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6302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1036E43-BD2F-D44D-850A-5FFB25242708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E316B9-94C2-F748-A323-CF6375B8D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latin typeface="+mn-lt"/>
              </a:rPr>
              <a:t>БАНК СЕГОДНЯ</a:t>
            </a:r>
          </a:p>
        </p:txBody>
      </p:sp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546061F8-ECED-5649-B05C-6DFAE880A6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624490" y="987425"/>
            <a:ext cx="468000" cy="468000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87D0789B-8C84-F848-85D9-67E75FC2FF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853692" y="987425"/>
            <a:ext cx="468000" cy="468000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D3A27453-9C7E-D346-AF7A-53DADCE71E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95288" y="987425"/>
            <a:ext cx="540000" cy="540000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41555DDF-6A65-7F44-B77F-E74BF740CC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4082894" y="987425"/>
            <a:ext cx="468000" cy="468000"/>
          </a:xfrm>
          <a:prstGeom prst="rect">
            <a:avLst/>
          </a:prstGeom>
        </p:spPr>
      </p:pic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19CD272D-3C73-8E41-9EA6-428DD4C13F65}"/>
              </a:ext>
            </a:extLst>
          </p:cNvPr>
          <p:cNvGrpSpPr/>
          <p:nvPr/>
        </p:nvGrpSpPr>
        <p:grpSpPr>
          <a:xfrm>
            <a:off x="313780" y="1591724"/>
            <a:ext cx="5408732" cy="778407"/>
            <a:chOff x="313780" y="1668638"/>
            <a:chExt cx="5408732" cy="778407"/>
          </a:xfrm>
        </p:grpSpPr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26AC976E-DD77-D740-8B20-969C2DC6789A}"/>
                </a:ext>
              </a:extLst>
            </p:cNvPr>
            <p:cNvSpPr txBox="1"/>
            <p:nvPr/>
          </p:nvSpPr>
          <p:spPr>
            <a:xfrm>
              <a:off x="313780" y="1668638"/>
              <a:ext cx="576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chemeClr val="accent2"/>
                  </a:solidFill>
                </a:rPr>
                <a:t>2</a:t>
              </a:r>
              <a:endParaRPr lang="ru-RU" sz="2000" b="1" dirty="0">
                <a:solidFill>
                  <a:schemeClr val="accent2"/>
                </a:solidFill>
              </a:endParaRPr>
            </a:p>
          </p:txBody>
        </p:sp>
        <p:cxnSp>
          <p:nvCxnSpPr>
            <p:cNvPr id="68" name="Прямая соединительная линия 67">
              <a:extLst>
                <a:ext uri="{FF2B5EF4-FFF2-40B4-BE49-F238E27FC236}">
                  <a16:creationId xmlns:a16="http://schemas.microsoft.com/office/drawing/2014/main" id="{3ED7669A-879F-4B4B-91D7-BFD6A7F9E669}"/>
                </a:ext>
              </a:extLst>
            </p:cNvPr>
            <p:cNvCxnSpPr>
              <a:cxnSpLocks/>
            </p:cNvCxnSpPr>
            <p:nvPr/>
          </p:nvCxnSpPr>
          <p:spPr>
            <a:xfrm>
              <a:off x="395288" y="1671775"/>
              <a:ext cx="4896000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Прямая соединительная линия 68">
              <a:extLst>
                <a:ext uri="{FF2B5EF4-FFF2-40B4-BE49-F238E27FC236}">
                  <a16:creationId xmlns:a16="http://schemas.microsoft.com/office/drawing/2014/main" id="{CE616D67-5E8B-5A43-A050-C0B15499B294}"/>
                </a:ext>
              </a:extLst>
            </p:cNvPr>
            <p:cNvCxnSpPr>
              <a:cxnSpLocks/>
            </p:cNvCxnSpPr>
            <p:nvPr/>
          </p:nvCxnSpPr>
          <p:spPr>
            <a:xfrm>
              <a:off x="395288" y="2077411"/>
              <a:ext cx="4896000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29ECB45A-FD36-254A-AFF2-097EA3A01126}"/>
                </a:ext>
              </a:extLst>
            </p:cNvPr>
            <p:cNvSpPr txBox="1"/>
            <p:nvPr/>
          </p:nvSpPr>
          <p:spPr>
            <a:xfrm>
              <a:off x="1523811" y="1668638"/>
              <a:ext cx="121003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accent2"/>
                  </a:solidFill>
                </a:rPr>
                <a:t>&gt;1 400</a:t>
              </a:r>
              <a:endParaRPr lang="ru-RU" sz="2000" b="1" dirty="0">
                <a:solidFill>
                  <a:schemeClr val="accent2"/>
                </a:solidFill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DAD75F35-7D12-7545-9BA6-7D0AC8849BBB}"/>
                </a:ext>
              </a:extLst>
            </p:cNvPr>
            <p:cNvSpPr txBox="1"/>
            <p:nvPr/>
          </p:nvSpPr>
          <p:spPr>
            <a:xfrm>
              <a:off x="2733847" y="1668638"/>
              <a:ext cx="9787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accent2"/>
                  </a:solidFill>
                </a:rPr>
                <a:t>106</a:t>
              </a:r>
              <a:endParaRPr lang="ru-RU" sz="2000" b="1" dirty="0">
                <a:solidFill>
                  <a:schemeClr val="accent2"/>
                </a:solidFill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E2E1F0D9-5E48-7F47-9728-86DEEF47EDD3}"/>
                </a:ext>
              </a:extLst>
            </p:cNvPr>
            <p:cNvSpPr txBox="1"/>
            <p:nvPr/>
          </p:nvSpPr>
          <p:spPr>
            <a:xfrm>
              <a:off x="3992005" y="1668638"/>
              <a:ext cx="9787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accent2"/>
                  </a:solidFill>
                </a:rPr>
                <a:t>1 932</a:t>
              </a:r>
              <a:endParaRPr lang="ru-RU" sz="2000" b="1" dirty="0">
                <a:solidFill>
                  <a:schemeClr val="accent2"/>
                </a:solidFill>
              </a:endParaRP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BC08C73D-0F91-7C45-8B27-CA14E9A2478C}"/>
                </a:ext>
              </a:extLst>
            </p:cNvPr>
            <p:cNvSpPr txBox="1"/>
            <p:nvPr/>
          </p:nvSpPr>
          <p:spPr>
            <a:xfrm>
              <a:off x="313780" y="2077713"/>
              <a:ext cx="117565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900" dirty="0">
                  <a:latin typeface="+mj-lt"/>
                  <a:cs typeface="Arial" panose="020B0604020202020204" pitchFamily="34" charset="0"/>
                </a:rPr>
                <a:t>субъекта РФ</a:t>
              </a:r>
              <a:endParaRPr lang="ru-RU" sz="900" baseline="30000" dirty="0"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F9020EDB-FF94-1742-A911-A0150242D18C}"/>
                </a:ext>
              </a:extLst>
            </p:cNvPr>
            <p:cNvSpPr txBox="1"/>
            <p:nvPr/>
          </p:nvSpPr>
          <p:spPr>
            <a:xfrm>
              <a:off x="1530686" y="2077713"/>
              <a:ext cx="117565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900" dirty="0">
                  <a:latin typeface="+mj-lt"/>
                  <a:cs typeface="Arial" panose="020B0604020202020204" pitchFamily="34" charset="0"/>
                </a:rPr>
                <a:t>офисов Банка</a:t>
              </a:r>
              <a:endParaRPr lang="ru-RU" sz="900" b="1" baseline="30000" dirty="0"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A7845ABE-C49A-384C-B226-53F37AE4A542}"/>
                </a:ext>
              </a:extLst>
            </p:cNvPr>
            <p:cNvSpPr txBox="1"/>
            <p:nvPr/>
          </p:nvSpPr>
          <p:spPr>
            <a:xfrm>
              <a:off x="2754468" y="2077713"/>
              <a:ext cx="117565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900" dirty="0" smtClean="0">
                  <a:latin typeface="+mj-lt"/>
                  <a:cs typeface="Arial" panose="020B0604020202020204" pitchFamily="34" charset="0"/>
                </a:rPr>
                <a:t>рабочих </a:t>
              </a:r>
              <a:r>
                <a:rPr lang="ru-RU" sz="900" dirty="0">
                  <a:latin typeface="+mj-lt"/>
                  <a:cs typeface="Arial" panose="020B0604020202020204" pitchFamily="34" charset="0"/>
                </a:rPr>
                <a:t>мест</a:t>
              </a:r>
              <a:endParaRPr lang="ru-RU" sz="900" b="1" baseline="30000" dirty="0"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458E16B2-DE3F-084C-9B78-BCFA51434681}"/>
                </a:ext>
              </a:extLst>
            </p:cNvPr>
            <p:cNvSpPr txBox="1"/>
            <p:nvPr/>
          </p:nvSpPr>
          <p:spPr>
            <a:xfrm>
              <a:off x="4019502" y="2077713"/>
              <a:ext cx="17030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900" dirty="0">
                  <a:latin typeface="+mj-lt"/>
                  <a:cs typeface="Arial" panose="020B0604020202020204" pitchFamily="34" charset="0"/>
                </a:rPr>
                <a:t>уполномоченных представителя Банка</a:t>
              </a:r>
              <a:endParaRPr lang="ru-RU" sz="900" b="1" baseline="30000" dirty="0">
                <a:latin typeface="+mj-lt"/>
                <a:cs typeface="Arial" panose="020B0604020202020204" pitchFamily="34" charset="0"/>
              </a:endParaRPr>
            </a:p>
          </p:txBody>
        </p:sp>
      </p:grpSp>
      <p:sp>
        <p:nvSpPr>
          <p:cNvPr id="86" name="TextBox 85">
            <a:extLst>
              <a:ext uri="{FF2B5EF4-FFF2-40B4-BE49-F238E27FC236}">
                <a16:creationId xmlns:a16="http://schemas.microsoft.com/office/drawing/2014/main" id="{8D05BEE6-6D91-B743-98C4-CEED1BF7F87C}"/>
              </a:ext>
            </a:extLst>
          </p:cNvPr>
          <p:cNvSpPr txBox="1"/>
          <p:nvPr/>
        </p:nvSpPr>
        <p:spPr>
          <a:xfrm>
            <a:off x="300030" y="2668978"/>
            <a:ext cx="527123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>
                <a:solidFill>
                  <a:schemeClr val="accent2"/>
                </a:solidFill>
                <a:latin typeface="+mj-lt"/>
              </a:rPr>
              <a:t>БАНК БОЛЕЕ </a:t>
            </a:r>
            <a:r>
              <a:rPr lang="en-US" sz="1000" b="1" dirty="0">
                <a:solidFill>
                  <a:schemeClr val="accent2"/>
                </a:solidFill>
                <a:latin typeface="+mj-lt"/>
              </a:rPr>
              <a:t>20 </a:t>
            </a:r>
            <a:r>
              <a:rPr lang="ru-RU" sz="1000" b="1" dirty="0">
                <a:solidFill>
                  <a:schemeClr val="accent2"/>
                </a:solidFill>
                <a:latin typeface="+mj-lt"/>
              </a:rPr>
              <a:t>ЛЕТ ПОДДЕРЖИВАЕТ ПРЯМОЙ ДИАЛОГ С ФЕРМЕРАМИ:</a:t>
            </a:r>
          </a:p>
          <a:p>
            <a:endParaRPr lang="ru-RU" sz="300" b="1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F937A198-3767-094F-9922-8A53C3415A9D}"/>
              </a:ext>
            </a:extLst>
          </p:cNvPr>
          <p:cNvSpPr txBox="1"/>
          <p:nvPr/>
        </p:nvSpPr>
        <p:spPr>
          <a:xfrm>
            <a:off x="301631" y="2910899"/>
            <a:ext cx="22628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2800" indent="-171450" defTabSz="4572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ru-RU" sz="900" dirty="0">
                <a:latin typeface="+mj-lt"/>
                <a:cs typeface="Arial" panose="020B0604020202020204" pitchFamily="34" charset="0"/>
              </a:rPr>
              <a:t>Сотрудничество с АККОР</a:t>
            </a:r>
          </a:p>
          <a:p>
            <a:pPr marL="172800" indent="-171450" defTabSz="4572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ru-RU" sz="900" dirty="0">
                <a:latin typeface="+mj-lt"/>
                <a:cs typeface="Arial" panose="020B0604020202020204" pitchFamily="34" charset="0"/>
              </a:rPr>
              <a:t>Школа  фермера</a:t>
            </a:r>
          </a:p>
          <a:p>
            <a:pPr marL="172800" indent="-171450" defTabSz="4572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ru-RU" sz="900" dirty="0">
                <a:latin typeface="+mj-lt"/>
                <a:cs typeface="Arial" panose="020B0604020202020204" pitchFamily="34" charset="0"/>
              </a:rPr>
              <a:t>Фермерский фестиваль СВОЁ</a:t>
            </a:r>
          </a:p>
          <a:p>
            <a:pPr marL="172800" indent="-171450" defTabSz="4572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ru-RU" sz="900" dirty="0">
                <a:latin typeface="+mj-lt"/>
                <a:cs typeface="Arial" panose="020B0604020202020204" pitchFamily="34" charset="0"/>
              </a:rPr>
              <a:t>Сельская ипотека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B62DC756-0582-AC4D-AA72-3BC31A90171C}"/>
              </a:ext>
            </a:extLst>
          </p:cNvPr>
          <p:cNvSpPr txBox="1"/>
          <p:nvPr/>
        </p:nvSpPr>
        <p:spPr>
          <a:xfrm>
            <a:off x="2296314" y="2910899"/>
            <a:ext cx="31443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2800" indent="-171450" defTabSz="4572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ru-RU" sz="900" dirty="0">
                <a:latin typeface="+mj-lt"/>
                <a:cs typeface="Arial" panose="020B0604020202020204" pitchFamily="34" charset="0"/>
              </a:rPr>
              <a:t>Обучение Центров компетенций по </a:t>
            </a:r>
            <a:r>
              <a:rPr lang="ru-RU" sz="900" dirty="0" smtClean="0">
                <a:latin typeface="+mj-lt"/>
                <a:cs typeface="Arial" panose="020B0604020202020204" pitchFamily="34" charset="0"/>
              </a:rPr>
              <a:t>сельхоз кооперации</a:t>
            </a:r>
            <a:endParaRPr lang="ru-RU" sz="900" dirty="0">
              <a:latin typeface="+mj-lt"/>
              <a:cs typeface="Arial" panose="020B0604020202020204" pitchFamily="34" charset="0"/>
            </a:endParaRPr>
          </a:p>
          <a:p>
            <a:pPr marL="172800" indent="-171450" defTabSz="4572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ru-RU" sz="900" dirty="0">
                <a:latin typeface="+mj-lt"/>
                <a:cs typeface="Arial" panose="020B0604020202020204" pitchFamily="34" charset="0"/>
              </a:rPr>
              <a:t>Журнал «Сельский хозяинъ»</a:t>
            </a:r>
          </a:p>
          <a:p>
            <a:pPr marL="172800" indent="-171450" defTabSz="4572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ru-RU" sz="900" dirty="0">
                <a:latin typeface="+mj-lt"/>
                <a:cs typeface="Arial" panose="020B0604020202020204" pitchFamily="34" charset="0"/>
              </a:rPr>
              <a:t>Создание ресурса о фермерах – </a:t>
            </a:r>
            <a:r>
              <a:rPr lang="en-US" sz="900" dirty="0">
                <a:latin typeface="+mj-lt"/>
                <a:cs typeface="Arial" panose="020B0604020202020204" pitchFamily="34" charset="0"/>
              </a:rPr>
              <a:t>www.svoebrand.ru</a:t>
            </a:r>
            <a:endParaRPr lang="ru-RU" sz="9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27829ACE-60F0-E349-8EBB-DC7E4454BF12}"/>
              </a:ext>
            </a:extLst>
          </p:cNvPr>
          <p:cNvSpPr txBox="1"/>
          <p:nvPr/>
        </p:nvSpPr>
        <p:spPr>
          <a:xfrm>
            <a:off x="295633" y="3784049"/>
            <a:ext cx="5156391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ru-RU" sz="900" b="1" dirty="0">
                <a:latin typeface="+mj-lt"/>
                <a:cs typeface="Arial" panose="020B0604020202020204" pitchFamily="34" charset="0"/>
              </a:rPr>
              <a:t>Банк обеспечивает доступность финансовых услуг </a:t>
            </a:r>
            <a:r>
              <a:rPr lang="ru-RU" sz="900" dirty="0">
                <a:latin typeface="+mj-lt"/>
                <a:cs typeface="Arial" panose="020B0604020202020204" pitchFamily="34" charset="0"/>
              </a:rPr>
              <a:t>жителям сельских территорий </a:t>
            </a:r>
          </a:p>
          <a:p>
            <a:r>
              <a:rPr lang="ru-RU" sz="900" b="1" dirty="0">
                <a:latin typeface="+mj-lt"/>
                <a:cs typeface="Arial" panose="020B0604020202020204" pitchFamily="34" charset="0"/>
              </a:rPr>
              <a:t>Банк продолжил  наращивание объемов финансирования МФХ </a:t>
            </a:r>
            <a:r>
              <a:rPr lang="ru-RU" sz="900" dirty="0">
                <a:latin typeface="+mj-lt"/>
                <a:cs typeface="Arial" panose="020B0604020202020204" pitchFamily="34" charset="0"/>
              </a:rPr>
              <a:t>с фокусом на привлечение</a:t>
            </a:r>
            <a:r>
              <a:rPr lang="en-US" sz="900" dirty="0">
                <a:latin typeface="+mj-lt"/>
                <a:cs typeface="Arial" panose="020B0604020202020204" pitchFamily="34" charset="0"/>
              </a:rPr>
              <a:t> </a:t>
            </a:r>
            <a:r>
              <a:rPr lang="ru-RU" sz="900" dirty="0">
                <a:latin typeface="+mj-lt"/>
                <a:cs typeface="Arial" panose="020B0604020202020204" pitchFamily="34" charset="0"/>
              </a:rPr>
              <a:t>новых клиентов</a:t>
            </a:r>
          </a:p>
          <a:p>
            <a:endParaRPr lang="ru-RU" sz="9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7564126A-8666-974E-98AD-49A0E0082F7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5905461" y="1573716"/>
            <a:ext cx="468000" cy="468000"/>
          </a:xfrm>
          <a:prstGeom prst="rect">
            <a:avLst/>
          </a:prstGeom>
        </p:spPr>
      </p:pic>
      <p:sp>
        <p:nvSpPr>
          <p:cNvPr id="92" name="Нашивка 91">
            <a:extLst>
              <a:ext uri="{FF2B5EF4-FFF2-40B4-BE49-F238E27FC236}">
                <a16:creationId xmlns:a16="http://schemas.microsoft.com/office/drawing/2014/main" id="{7F751754-DFDB-9242-95A0-490CC98373BA}"/>
              </a:ext>
            </a:extLst>
          </p:cNvPr>
          <p:cNvSpPr/>
          <p:nvPr/>
        </p:nvSpPr>
        <p:spPr>
          <a:xfrm>
            <a:off x="5500702" y="1603510"/>
            <a:ext cx="220974" cy="342354"/>
          </a:xfrm>
          <a:prstGeom prst="chevron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A2A3F75C-36D1-9648-BED4-8A67CD927C22}"/>
              </a:ext>
            </a:extLst>
          </p:cNvPr>
          <p:cNvSpPr txBox="1"/>
          <p:nvPr/>
        </p:nvSpPr>
        <p:spPr>
          <a:xfrm>
            <a:off x="6457874" y="1596012"/>
            <a:ext cx="2096464" cy="423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ru-RU" sz="1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НАША ЦЕЛЬ:</a:t>
            </a:r>
          </a:p>
          <a:p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Банк первого выбора для МФХ</a:t>
            </a:r>
          </a:p>
        </p:txBody>
      </p:sp>
      <p:graphicFrame>
        <p:nvGraphicFramePr>
          <p:cNvPr id="137" name="Таблица 137">
            <a:extLst>
              <a:ext uri="{FF2B5EF4-FFF2-40B4-BE49-F238E27FC236}">
                <a16:creationId xmlns:a16="http://schemas.microsoft.com/office/drawing/2014/main" id="{3F15068A-7111-0C43-A168-7F57CE8933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4140870"/>
              </p:ext>
            </p:extLst>
          </p:nvPr>
        </p:nvGraphicFramePr>
        <p:xfrm>
          <a:off x="5940564" y="2227601"/>
          <a:ext cx="2803077" cy="21057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927">
                  <a:extLst>
                    <a:ext uri="{9D8B030D-6E8A-4147-A177-3AD203B41FA5}">
                      <a16:colId xmlns:a16="http://schemas.microsoft.com/office/drawing/2014/main" val="2696896574"/>
                    </a:ext>
                  </a:extLst>
                </a:gridCol>
                <a:gridCol w="2405150">
                  <a:extLst>
                    <a:ext uri="{9D8B030D-6E8A-4147-A177-3AD203B41FA5}">
                      <a16:colId xmlns:a16="http://schemas.microsoft.com/office/drawing/2014/main" val="2165284133"/>
                    </a:ext>
                  </a:extLst>
                </a:gridCol>
              </a:tblGrid>
              <a:tr h="366642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accent6"/>
                          </a:solidFill>
                        </a:rPr>
                        <a:t>01</a:t>
                      </a:r>
                      <a:endParaRPr lang="ru-RU" sz="1600" b="1" dirty="0">
                        <a:solidFill>
                          <a:schemeClr val="accent6"/>
                        </a:solidFill>
                      </a:endParaRPr>
                    </a:p>
                  </a:txBody>
                  <a:tcPr marL="0" marR="0"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>
                          <a:solidFill>
                            <a:srgbClr val="000000"/>
                          </a:solidFill>
                          <a:latin typeface="+mn-lt"/>
                        </a:rPr>
                        <a:t>Банк – </a:t>
                      </a:r>
                      <a:r>
                        <a:rPr lang="ru-RU" sz="900" b="1" dirty="0">
                          <a:solidFill>
                            <a:srgbClr val="000000"/>
                          </a:solidFill>
                          <a:latin typeface="+mn-lt"/>
                        </a:rPr>
                        <a:t>основной партнер для фермеров</a:t>
                      </a:r>
                      <a:r>
                        <a:rPr lang="en-US" sz="900" b="1" dirty="0">
                          <a:solidFill>
                            <a:srgbClr val="000000"/>
                          </a:solidFill>
                          <a:latin typeface="+mn-lt"/>
                        </a:rPr>
                        <a:t> </a:t>
                      </a:r>
                      <a:r>
                        <a:rPr lang="ru-RU" sz="900" b="0" dirty="0">
                          <a:solidFill>
                            <a:srgbClr val="000000"/>
                          </a:solidFill>
                          <a:latin typeface="+mn-lt"/>
                        </a:rPr>
                        <a:t>на рынке</a:t>
                      </a:r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+mn-lt"/>
                        </a:rPr>
                        <a:t> </a:t>
                      </a:r>
                      <a:r>
                        <a:rPr lang="ru-RU" sz="900" b="0" dirty="0">
                          <a:solidFill>
                            <a:srgbClr val="000000"/>
                          </a:solidFill>
                          <a:latin typeface="+mn-lt"/>
                        </a:rPr>
                        <a:t>банковских услуг</a:t>
                      </a:r>
                    </a:p>
                  </a:txBody>
                  <a:tcPr marL="0" marR="0"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4176673"/>
                  </a:ext>
                </a:extLst>
              </a:tr>
              <a:tr h="366642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accent6"/>
                          </a:solidFill>
                        </a:rPr>
                        <a:t>02</a:t>
                      </a:r>
                      <a:endParaRPr lang="ru-RU" sz="1600" b="1" dirty="0">
                        <a:solidFill>
                          <a:schemeClr val="accent6"/>
                        </a:solidFill>
                      </a:endParaRPr>
                    </a:p>
                  </a:txBody>
                  <a:tcPr marL="0" marR="0"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/>
                        <a:t>Банк – </a:t>
                      </a:r>
                      <a:r>
                        <a:rPr lang="ru-RU" sz="900" b="1" dirty="0"/>
                        <a:t>проводник мер государственной</a:t>
                      </a:r>
                      <a:r>
                        <a:rPr lang="en-US" sz="900" b="1" dirty="0"/>
                        <a:t> </a:t>
                      </a:r>
                      <a:r>
                        <a:rPr lang="ru-RU" sz="900" b="1" dirty="0"/>
                        <a:t>поддержки</a:t>
                      </a:r>
                      <a:r>
                        <a:rPr lang="en-US" sz="900" b="0" dirty="0"/>
                        <a:t> </a:t>
                      </a:r>
                      <a:r>
                        <a:rPr lang="ru-RU" sz="900" b="0" dirty="0"/>
                        <a:t>для фермеров</a:t>
                      </a:r>
                    </a:p>
                  </a:txBody>
                  <a:tcPr marL="0" marR="0"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7597907"/>
                  </a:ext>
                </a:extLst>
              </a:tr>
              <a:tr h="474876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accent6"/>
                          </a:solidFill>
                        </a:rPr>
                        <a:t>03</a:t>
                      </a:r>
                      <a:endParaRPr lang="ru-RU" sz="1600" b="1" dirty="0">
                        <a:solidFill>
                          <a:schemeClr val="accent6"/>
                        </a:solidFill>
                      </a:endParaRPr>
                    </a:p>
                  </a:txBody>
                  <a:tcPr marL="0" marR="0"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/>
                        <a:t>Банк обладает самыми полными и актуальными</a:t>
                      </a:r>
                      <a:r>
                        <a:rPr lang="en-US" sz="900" b="0" dirty="0"/>
                        <a:t> </a:t>
                      </a:r>
                      <a:r>
                        <a:rPr lang="ru-RU" sz="900" b="1" dirty="0"/>
                        <a:t>знаниями о фермерах</a:t>
                      </a:r>
                      <a:r>
                        <a:rPr lang="ru-RU" sz="900" dirty="0"/>
                        <a:t> и </a:t>
                      </a:r>
                      <a:r>
                        <a:rPr lang="ru-RU" sz="900" b="0" dirty="0"/>
                        <a:t>фермерской </a:t>
                      </a:r>
                      <a:r>
                        <a:rPr lang="ru-RU" sz="900" b="1" dirty="0"/>
                        <a:t>продукции</a:t>
                      </a:r>
                    </a:p>
                  </a:txBody>
                  <a:tcPr marL="0" marR="0"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584700"/>
                  </a:ext>
                </a:extLst>
              </a:tr>
              <a:tr h="474876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accent6"/>
                          </a:solidFill>
                        </a:rPr>
                        <a:t>04</a:t>
                      </a:r>
                      <a:endParaRPr lang="ru-RU" sz="1600" b="1" dirty="0">
                        <a:solidFill>
                          <a:schemeClr val="accent6"/>
                        </a:solidFill>
                      </a:endParaRPr>
                    </a:p>
                  </a:txBody>
                  <a:tcPr marL="0" marR="0"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/>
                        <a:t>Банк </a:t>
                      </a:r>
                      <a:r>
                        <a:rPr lang="ru-RU" sz="900" b="1" dirty="0"/>
                        <a:t>принимает участие в жизни</a:t>
                      </a:r>
                      <a:r>
                        <a:rPr lang="en-US" sz="900" dirty="0"/>
                        <a:t> </a:t>
                      </a:r>
                      <a:r>
                        <a:rPr lang="ru-RU" sz="900" b="0" dirty="0"/>
                        <a:t>фермера каждый день: онлайн платформа и офлайн сервисы</a:t>
                      </a:r>
                    </a:p>
                  </a:txBody>
                  <a:tcPr marL="0" marR="0"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1085399"/>
                  </a:ext>
                </a:extLst>
              </a:tr>
              <a:tr h="366642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accent6"/>
                          </a:solidFill>
                        </a:rPr>
                        <a:t>05</a:t>
                      </a:r>
                      <a:endParaRPr lang="ru-RU" sz="1600" b="1" dirty="0">
                        <a:solidFill>
                          <a:schemeClr val="accent6"/>
                        </a:solidFill>
                      </a:endParaRPr>
                    </a:p>
                  </a:txBody>
                  <a:tcPr marL="0" marR="0"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/>
                        <a:t>Банк у</a:t>
                      </a:r>
                      <a:r>
                        <a:rPr lang="ru-RU" sz="900" dirty="0"/>
                        <a:t> </a:t>
                      </a:r>
                      <a:r>
                        <a:rPr lang="ru-RU" sz="900" b="1" dirty="0"/>
                        <a:t>фермера</a:t>
                      </a:r>
                      <a:r>
                        <a:rPr lang="ru-RU" sz="900" dirty="0"/>
                        <a:t> </a:t>
                      </a:r>
                      <a:r>
                        <a:rPr lang="ru-RU" sz="900" b="0" dirty="0"/>
                        <a:t>в каждом доме: регулярное личное общение</a:t>
                      </a:r>
                    </a:p>
                  </a:txBody>
                  <a:tcPr marL="0" marR="0"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2977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26006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b="1" dirty="0">
                <a:solidFill>
                  <a:srgbClr val="2B6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КРЕДИТНЫЕ И РАСЧЕТНЫЕ ПРЕДЛОЖЕНИЯ ДЛЯ КЛИЕНТОВ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>
                <a:solidFill>
                  <a:srgbClr val="2B6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ИЗМЕНЕНИЯ 2022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1036E43-BD2F-D44D-850A-5FFB25242708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98374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94ED2D75-9E1A-E74D-8440-01D2532E7F90}"/>
              </a:ext>
            </a:extLst>
          </p:cNvPr>
          <p:cNvSpPr/>
          <p:nvPr/>
        </p:nvSpPr>
        <p:spPr>
          <a:xfrm>
            <a:off x="395289" y="2435192"/>
            <a:ext cx="2410016" cy="18286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1036E43-BD2F-D44D-850A-5FFB25242708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9F23109-5155-9245-8809-970DA967F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solidFill>
                  <a:srgbClr val="000000"/>
                </a:solidFill>
                <a:latin typeface="+mn-lt"/>
              </a:rPr>
              <a:t>УПРОЩЁННЫЙ КРЕДИТНЫЙ ПРОЦЕСС</a:t>
            </a:r>
            <a:endParaRPr lang="ru-RU" dirty="0">
              <a:latin typeface="+mn-lt"/>
            </a:endParaRPr>
          </a:p>
        </p:txBody>
      </p:sp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F350136D-616D-CF47-BC59-B6A19AFB4A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06020558"/>
              </p:ext>
            </p:extLst>
          </p:nvPr>
        </p:nvGraphicFramePr>
        <p:xfrm>
          <a:off x="-4813" y="858252"/>
          <a:ext cx="1679363" cy="1119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DBC258E1-7577-5A4C-8381-E87636CAE221}"/>
              </a:ext>
            </a:extLst>
          </p:cNvPr>
          <p:cNvSpPr txBox="1"/>
          <p:nvPr/>
        </p:nvSpPr>
        <p:spPr>
          <a:xfrm>
            <a:off x="1475200" y="1214226"/>
            <a:ext cx="6279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/>
              <a:t>90%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A385A2B-D235-6F41-A816-C549D5E91687}"/>
              </a:ext>
            </a:extLst>
          </p:cNvPr>
          <p:cNvSpPr txBox="1"/>
          <p:nvPr/>
        </p:nvSpPr>
        <p:spPr>
          <a:xfrm>
            <a:off x="395289" y="1944545"/>
            <a:ext cx="2410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 defTabSz="433388">
              <a:spcBef>
                <a:spcPct val="0"/>
              </a:spcBef>
              <a:spcAft>
                <a:spcPct val="15000"/>
              </a:spcAft>
              <a:buClr>
                <a:schemeClr val="accent2"/>
              </a:buClr>
              <a:defRPr/>
            </a:pPr>
            <a:r>
              <a:rPr lang="ru-RU" sz="900" dirty="0">
                <a:latin typeface="+mj-lt"/>
              </a:rPr>
              <a:t>Упрощённый процесс удовлетворяет потребности 90% клиентов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CA8733F-4441-6849-ABA6-0029217E06EE}"/>
              </a:ext>
            </a:extLst>
          </p:cNvPr>
          <p:cNvSpPr txBox="1"/>
          <p:nvPr/>
        </p:nvSpPr>
        <p:spPr>
          <a:xfrm>
            <a:off x="530044" y="2648532"/>
            <a:ext cx="2140506" cy="1300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600"/>
              </a:spcAft>
              <a:defRPr/>
            </a:pPr>
            <a:r>
              <a:rPr lang="ru-RU" sz="11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СЕГМЕНТ</a:t>
            </a:r>
            <a:endParaRPr lang="ru-RU" sz="1100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  <a:p>
            <a:pPr marL="172800" lvl="0" indent="-172800" defTabSz="457200">
              <a:spcAft>
                <a:spcPts val="300"/>
              </a:spcAft>
              <a:buClr>
                <a:schemeClr val="accent2"/>
              </a:buClr>
              <a:buSzPct val="110000"/>
              <a:buFont typeface="Arial" pitchFamily="34" charset="0"/>
              <a:buChar char="•"/>
              <a:defRPr/>
            </a:pPr>
            <a:r>
              <a:rPr lang="ru-RU" sz="11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ИП / ИП Глава КФХ </a:t>
            </a:r>
          </a:p>
          <a:p>
            <a:pPr marL="172800" lvl="0" indent="-172800" defTabSz="457200">
              <a:spcAft>
                <a:spcPts val="300"/>
              </a:spcAft>
              <a:buClr>
                <a:schemeClr val="accent2"/>
              </a:buClr>
              <a:buSzPct val="110000"/>
              <a:buFont typeface="Arial" pitchFamily="34" charset="0"/>
              <a:buChar char="•"/>
              <a:defRPr/>
            </a:pPr>
            <a:r>
              <a:rPr lang="ru-RU" sz="11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Выручка до 120 млн. руб.</a:t>
            </a:r>
          </a:p>
          <a:p>
            <a:pPr marL="172800" lvl="0" indent="-172800" defTabSz="457200">
              <a:buClr>
                <a:schemeClr val="accent2"/>
              </a:buClr>
              <a:buSzPct val="110000"/>
              <a:buFont typeface="Arial" pitchFamily="34" charset="0"/>
              <a:buChar char="•"/>
              <a:defRPr/>
            </a:pPr>
            <a:r>
              <a:rPr lang="ru-RU" sz="11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Потребность в </a:t>
            </a:r>
            <a:r>
              <a:rPr lang="ru-RU" sz="1100" dirty="0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кредитовании</a:t>
            </a:r>
          </a:p>
          <a:p>
            <a:pPr lvl="0" defTabSz="457200">
              <a:buClr>
                <a:schemeClr val="accent2"/>
              </a:buClr>
              <a:buSzPct val="110000"/>
              <a:defRPr/>
            </a:pPr>
            <a:r>
              <a:rPr lang="ru-RU" sz="1100" dirty="0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     до </a:t>
            </a:r>
            <a:r>
              <a:rPr lang="ru-RU" sz="11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10 млн. руб.</a:t>
            </a:r>
          </a:p>
        </p:txBody>
      </p: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DD78C585-6130-8C44-B21D-73AFB21F57E2}"/>
              </a:ext>
            </a:extLst>
          </p:cNvPr>
          <p:cNvGrpSpPr/>
          <p:nvPr/>
        </p:nvGrpSpPr>
        <p:grpSpPr>
          <a:xfrm>
            <a:off x="3011905" y="917664"/>
            <a:ext cx="5736808" cy="290601"/>
            <a:chOff x="3011905" y="917664"/>
            <a:chExt cx="5736808" cy="290601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D8DD437-3730-8042-A7D4-15F18083E69E}"/>
                </a:ext>
              </a:extLst>
            </p:cNvPr>
            <p:cNvSpPr txBox="1"/>
            <p:nvPr/>
          </p:nvSpPr>
          <p:spPr>
            <a:xfrm>
              <a:off x="3011905" y="917664"/>
              <a:ext cx="554942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ru-RU" sz="1000" b="1" dirty="0">
                  <a:cs typeface="Arial" panose="020B0604020202020204" pitchFamily="34" charset="0"/>
                </a:rPr>
                <a:t>ИЗМЕНЕНИЯ ПРОЦЕССА С УЧЕТОМ </a:t>
              </a:r>
              <a:r>
                <a:rPr lang="ru-RU" sz="1000" b="1" dirty="0" smtClean="0">
                  <a:cs typeface="Arial" panose="020B0604020202020204" pitchFamily="34" charset="0"/>
                </a:rPr>
                <a:t>ПОТРЕБНОСТИ </a:t>
              </a:r>
              <a:r>
                <a:rPr lang="ru-RU" sz="1000" b="1" dirty="0">
                  <a:cs typeface="Arial" panose="020B0604020202020204" pitchFamily="34" charset="0"/>
                </a:rPr>
                <a:t>ФЕРМЕРА</a:t>
              </a:r>
            </a:p>
          </p:txBody>
        </p:sp>
        <p:cxnSp>
          <p:nvCxnSpPr>
            <p:cNvPr id="23" name="Прямая соединительная линия 22">
              <a:extLst>
                <a:ext uri="{FF2B5EF4-FFF2-40B4-BE49-F238E27FC236}">
                  <a16:creationId xmlns:a16="http://schemas.microsoft.com/office/drawing/2014/main" id="{7C9EE288-A44F-9447-A9B6-15411E092A43}"/>
                </a:ext>
              </a:extLst>
            </p:cNvPr>
            <p:cNvCxnSpPr>
              <a:cxnSpLocks/>
            </p:cNvCxnSpPr>
            <p:nvPr/>
          </p:nvCxnSpPr>
          <p:spPr>
            <a:xfrm>
              <a:off x="3107267" y="1208265"/>
              <a:ext cx="5641446" cy="0"/>
            </a:xfrm>
            <a:prstGeom prst="line">
              <a:avLst/>
            </a:prstGeom>
            <a:ln w="12700">
              <a:solidFill>
                <a:schemeClr val="accent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4" name="Таблица 137">
            <a:extLst>
              <a:ext uri="{FF2B5EF4-FFF2-40B4-BE49-F238E27FC236}">
                <a16:creationId xmlns:a16="http://schemas.microsoft.com/office/drawing/2014/main" id="{EC3F4F53-5CE2-C540-BAB1-D923D2B635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7493706"/>
              </p:ext>
            </p:extLst>
          </p:nvPr>
        </p:nvGraphicFramePr>
        <p:xfrm>
          <a:off x="3107267" y="1270695"/>
          <a:ext cx="5652000" cy="31010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000">
                  <a:extLst>
                    <a:ext uri="{9D8B030D-6E8A-4147-A177-3AD203B41FA5}">
                      <a16:colId xmlns:a16="http://schemas.microsoft.com/office/drawing/2014/main" val="2696896574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1012064584"/>
                    </a:ext>
                  </a:extLst>
                </a:gridCol>
                <a:gridCol w="2592000">
                  <a:extLst>
                    <a:ext uri="{9D8B030D-6E8A-4147-A177-3AD203B41FA5}">
                      <a16:colId xmlns:a16="http://schemas.microsoft.com/office/drawing/2014/main" val="2165284133"/>
                    </a:ext>
                  </a:extLst>
                </a:gridCol>
              </a:tblGrid>
              <a:tr h="1324865">
                <a:tc>
                  <a:txBody>
                    <a:bodyPr/>
                    <a:lstStyle/>
                    <a:p>
                      <a:pPr marL="17462" lvl="0" indent="0" algn="l" defTabSz="457200">
                        <a:spcBef>
                          <a:spcPts val="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ru-RU" sz="900" b="1" dirty="0">
                          <a:solidFill>
                            <a:schemeClr val="accent2"/>
                          </a:solidFill>
                          <a:latin typeface="+mj-lt"/>
                          <a:cs typeface="Arial" panose="020B0604020202020204" pitchFamily="34" charset="0"/>
                        </a:rPr>
                        <a:t>Стандартный комплект документов</a:t>
                      </a:r>
                    </a:p>
                    <a:p>
                      <a:pPr marL="188912" lvl="0" indent="-171450" algn="l" defTabSz="457200">
                        <a:spcBef>
                          <a:spcPts val="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справка о финансовом состоянии по форме Банка на три отчетные даты, в том числе квартальные</a:t>
                      </a:r>
                    </a:p>
                    <a:p>
                      <a:pPr marL="188912" lvl="0" indent="-171450" algn="l" defTabSz="457200">
                        <a:spcBef>
                          <a:spcPts val="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н</a:t>
                      </a:r>
                      <a:r>
                        <a:rPr lang="ru-RU" sz="900" b="0" noProof="0" dirty="0" err="1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алоговая</a:t>
                      </a:r>
                      <a:r>
                        <a:rPr lang="ru-RU" sz="900" b="0" noProof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 декларация на три отчетные даты</a:t>
                      </a:r>
                    </a:p>
                    <a:p>
                      <a:pPr marL="188912" indent="-171450" algn="l" defTabSz="457200">
                        <a:spcBef>
                          <a:spcPts val="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книга учета доходов и расходов</a:t>
                      </a:r>
                    </a:p>
                    <a:p>
                      <a:pPr marL="188912" indent="-171450" algn="l" defTabSz="457200">
                        <a:spcBef>
                          <a:spcPts val="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оборотно-сальдовые ведомости</a:t>
                      </a:r>
                    </a:p>
                    <a:p>
                      <a:pPr marL="188912" indent="-171450" algn="l" defTabSz="457200">
                        <a:spcBef>
                          <a:spcPts val="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план движения денежных потоков</a:t>
                      </a:r>
                      <a:endParaRPr lang="ru-RU" sz="9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0" marR="0" marT="72000" marB="72000">
                    <a:lnR w="12700" cmpd="sng">
                      <a:noFill/>
                    </a:lnR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endParaRPr lang="ru-RU" sz="9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0" marR="0" marT="72000" marB="72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462" lvl="0" indent="0" algn="l" defTabSz="457200">
                        <a:spcBef>
                          <a:spcPts val="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ru-RU" sz="900" b="1" dirty="0">
                          <a:solidFill>
                            <a:schemeClr val="accent2"/>
                          </a:solidFill>
                          <a:latin typeface="+mj-lt"/>
                          <a:cs typeface="Arial" panose="020B0604020202020204" pitchFamily="34" charset="0"/>
                        </a:rPr>
                        <a:t>Получение кредита по 3 документам</a:t>
                      </a:r>
                    </a:p>
                    <a:p>
                      <a:pPr marL="188912" lvl="0" indent="-171450" algn="l" defTabSz="457200">
                        <a:spcBef>
                          <a:spcPts val="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паспорт</a:t>
                      </a:r>
                    </a:p>
                    <a:p>
                      <a:pPr marL="188912" lvl="0" indent="-171450" algn="l" defTabSz="457200">
                        <a:spcBef>
                          <a:spcPts val="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анкета / согласие</a:t>
                      </a:r>
                      <a:r>
                        <a:rPr kumimoji="0" lang="ru-RU" sz="9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188912" lvl="0" indent="-171450" algn="l" defTabSz="457200">
                        <a:spcBef>
                          <a:spcPts val="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налоговая декларация за год</a:t>
                      </a:r>
                    </a:p>
                  </a:txBody>
                  <a:tcPr marL="0" marR="0" marT="72000" marB="72000">
                    <a:lnL w="12700" cmpd="sng">
                      <a:noFill/>
                    </a:lnL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4176673"/>
                  </a:ext>
                </a:extLst>
              </a:tr>
              <a:tr h="531372">
                <a:tc>
                  <a:txBody>
                    <a:bodyPr/>
                    <a:lstStyle/>
                    <a:p>
                      <a:pPr marL="17462" lvl="0" indent="0" algn="l" defTabSz="457200">
                        <a:spcBef>
                          <a:spcPts val="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buNone/>
                        <a:defRPr/>
                      </a:pPr>
                      <a:r>
                        <a:rPr kumimoji="0" lang="ru-RU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Оценка платёжеспособности</a:t>
                      </a:r>
                    </a:p>
                    <a:p>
                      <a:pPr marL="188912" lvl="0" indent="-171450" algn="l" defTabSz="457200">
                        <a:spcBef>
                          <a:spcPts val="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с</a:t>
                      </a: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lt"/>
                          <a:cs typeface="Arial" panose="020B0604020202020204" pitchFamily="34" charset="0"/>
                        </a:rPr>
                        <a:t> учетом всего пакета предоставленных документов</a:t>
                      </a:r>
                      <a:endParaRPr lang="ru-RU" sz="900" b="0" dirty="0">
                        <a:solidFill>
                          <a:schemeClr val="tx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0" marR="0" marT="72000" marB="72000"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endParaRPr lang="ru-RU" sz="9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0" marR="0" marT="72000" marB="72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462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Clr>
                          <a:schemeClr val="accent2"/>
                        </a:buClr>
                        <a:buSzPct val="11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Оценка платёжеспособности</a:t>
                      </a:r>
                      <a:endParaRPr lang="ru-RU" sz="900" b="1" dirty="0">
                        <a:solidFill>
                          <a:schemeClr val="accent2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  <a:p>
                      <a:pPr marL="188912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Clr>
                          <a:schemeClr val="accent2"/>
                        </a:buClr>
                        <a:buSzPct val="11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по декларируемой выручке</a:t>
                      </a:r>
                      <a:endParaRPr lang="ru-RU" sz="900" b="0" dirty="0">
                        <a:solidFill>
                          <a:schemeClr val="tx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  <a:p>
                      <a:pPr marL="188912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Clr>
                          <a:schemeClr val="accent2"/>
                        </a:buClr>
                        <a:buSzPct val="11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по анализу движения по счетам</a:t>
                      </a:r>
                    </a:p>
                  </a:txBody>
                  <a:tcPr marL="0" marR="0" marT="72000" marB="72000">
                    <a:lnL w="12700" cmpd="sng">
                      <a:noFill/>
                    </a:lnL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7597907"/>
                  </a:ext>
                </a:extLst>
              </a:tr>
              <a:tr h="474513">
                <a:tc>
                  <a:txBody>
                    <a:bodyPr/>
                    <a:lstStyle/>
                    <a:p>
                      <a:pPr marL="17462" lvl="0" indent="0" algn="l" defTabSz="457200">
                        <a:spcBef>
                          <a:spcPts val="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ru-RU" sz="900" b="1" dirty="0">
                          <a:solidFill>
                            <a:schemeClr val="accent2"/>
                          </a:solidFill>
                          <a:latin typeface="+mj-lt"/>
                          <a:cs typeface="Arial" panose="020B0604020202020204" pitchFamily="34" charset="0"/>
                        </a:rPr>
                        <a:t>Принятие решения от 10 дней</a:t>
                      </a:r>
                    </a:p>
                  </a:txBody>
                  <a:tcPr marL="0" marR="0" marT="72000" marB="72000"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endParaRPr lang="ru-RU" sz="900" b="1" dirty="0">
                        <a:solidFill>
                          <a:schemeClr val="accent2"/>
                        </a:solidFill>
                        <a:latin typeface="+mj-lt"/>
                      </a:endParaRPr>
                    </a:p>
                  </a:txBody>
                  <a:tcPr marL="0" marR="0" marT="72000" marB="72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462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Clr>
                          <a:schemeClr val="accent2"/>
                        </a:buClr>
                        <a:buSzPct val="11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uLnTx/>
                          <a:uFillTx/>
                          <a:latin typeface="+mj-lt"/>
                          <a:cs typeface="Arial" panose="020B0604020202020204" pitchFamily="34" charset="0"/>
                        </a:rPr>
                        <a:t>Принятие решения </a:t>
                      </a:r>
                      <a:r>
                        <a:rPr lang="ru-RU" sz="900" b="1" noProof="0" dirty="0">
                          <a:solidFill>
                            <a:schemeClr val="accent2"/>
                          </a:solidFill>
                          <a:latin typeface="+mj-lt"/>
                          <a:cs typeface="Arial" panose="020B0604020202020204" pitchFamily="34" charset="0"/>
                        </a:rPr>
                        <a:t>от 3-х</a:t>
                      </a:r>
                      <a:r>
                        <a:rPr kumimoji="0" lang="ru-RU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uLnTx/>
                          <a:uFillTx/>
                          <a:latin typeface="+mj-lt"/>
                          <a:cs typeface="Arial" panose="020B0604020202020204" pitchFamily="34" charset="0"/>
                        </a:rPr>
                        <a:t> дней</a:t>
                      </a:r>
                    </a:p>
                  </a:txBody>
                  <a:tcPr marL="0" marR="0" marT="72000" marB="72000">
                    <a:lnL w="12700" cmpd="sng">
                      <a:noFill/>
                    </a:lnL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584700"/>
                  </a:ext>
                </a:extLst>
              </a:tr>
              <a:tr h="662580">
                <a:tc>
                  <a:txBody>
                    <a:bodyPr/>
                    <a:lstStyle/>
                    <a:p>
                      <a:pPr marL="17462" lvl="0" indent="0" algn="l" defTabSz="457200">
                        <a:spcBef>
                          <a:spcPts val="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buNone/>
                        <a:defRPr/>
                      </a:pPr>
                      <a:r>
                        <a:rPr kumimoji="0" lang="ru-RU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Мониторинг </a:t>
                      </a: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188912" lvl="0" indent="-171450" algn="l" defTabSz="457200">
                        <a:spcBef>
                          <a:spcPts val="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справка о показателях бизнеса</a:t>
                      </a:r>
                    </a:p>
                    <a:p>
                      <a:pPr marL="188912" lvl="0" indent="-171450" algn="l" defTabSz="457200">
                        <a:spcBef>
                          <a:spcPts val="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налоговые декларации</a:t>
                      </a:r>
                    </a:p>
                    <a:p>
                      <a:pPr marL="188912" lvl="0" indent="-171450" algn="l" defTabSz="457200">
                        <a:spcBef>
                          <a:spcPts val="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книга учета доходов и расходов</a:t>
                      </a:r>
                      <a:endParaRPr lang="ru-RU" sz="9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0" marR="0" marT="72000" marB="72000"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endParaRPr lang="ru-RU" sz="9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0" marR="0" marT="72000" marB="72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462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Clr>
                          <a:schemeClr val="accent2"/>
                        </a:buClr>
                        <a:buSzPct val="11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Упрощённый</a:t>
                      </a:r>
                      <a:r>
                        <a:rPr kumimoji="0" lang="ru-RU" sz="900" b="1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ru-RU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мониторинг  </a:t>
                      </a:r>
                      <a:endParaRPr lang="ru-RU" sz="900" b="1" dirty="0">
                        <a:solidFill>
                          <a:schemeClr val="accent2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  <a:p>
                      <a:pPr marL="188912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Clr>
                          <a:schemeClr val="accent2"/>
                        </a:buClr>
                        <a:buSzPct val="11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на основе общедоступной информации</a:t>
                      </a:r>
                      <a:endParaRPr lang="ru-RU" sz="900" b="0" noProof="0" dirty="0">
                        <a:solidFill>
                          <a:schemeClr val="tx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  <a:p>
                      <a:pPr marL="188912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Clr>
                          <a:schemeClr val="accent2"/>
                        </a:buClr>
                        <a:buSzPct val="11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декларация предоставляется 1 раз в год</a:t>
                      </a:r>
                      <a:endParaRPr kumimoji="0" lang="ru-RU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72000" marB="72000">
                    <a:lnL w="12700" cmpd="sng">
                      <a:noFill/>
                    </a:lnL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2977686"/>
                  </a:ext>
                </a:extLst>
              </a:tr>
            </a:tbl>
          </a:graphicData>
        </a:graphic>
      </p:graphicFrame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2D33BD50-CDF9-8346-9238-31889E819F3F}"/>
              </a:ext>
            </a:extLst>
          </p:cNvPr>
          <p:cNvGrpSpPr/>
          <p:nvPr/>
        </p:nvGrpSpPr>
        <p:grpSpPr>
          <a:xfrm>
            <a:off x="5803553" y="1362608"/>
            <a:ext cx="244066" cy="2952000"/>
            <a:chOff x="5786619" y="1362608"/>
            <a:chExt cx="244066" cy="2952000"/>
          </a:xfrm>
        </p:grpSpPr>
        <p:cxnSp>
          <p:nvCxnSpPr>
            <p:cNvPr id="27" name="Прямая соединительная линия 26">
              <a:extLst>
                <a:ext uri="{FF2B5EF4-FFF2-40B4-BE49-F238E27FC236}">
                  <a16:creationId xmlns:a16="http://schemas.microsoft.com/office/drawing/2014/main" id="{F5AE7840-67C2-1044-B787-C7E881E00E5C}"/>
                </a:ext>
              </a:extLst>
            </p:cNvPr>
            <p:cNvCxnSpPr>
              <a:cxnSpLocks/>
            </p:cNvCxnSpPr>
            <p:nvPr/>
          </p:nvCxnSpPr>
          <p:spPr>
            <a:xfrm>
              <a:off x="5911055" y="1362608"/>
              <a:ext cx="0" cy="295200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DD1AF52B-D82D-9D45-BF47-6B9066A63187}"/>
                </a:ext>
              </a:extLst>
            </p:cNvPr>
            <p:cNvSpPr/>
            <p:nvPr/>
          </p:nvSpPr>
          <p:spPr>
            <a:xfrm>
              <a:off x="5786619" y="2635489"/>
              <a:ext cx="244066" cy="43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Нашивка 24">
              <a:extLst>
                <a:ext uri="{FF2B5EF4-FFF2-40B4-BE49-F238E27FC236}">
                  <a16:creationId xmlns:a16="http://schemas.microsoft.com/office/drawing/2014/main" id="{CCAC239F-32A6-FE48-A628-9DD0336C09E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36652" y="2723726"/>
              <a:ext cx="144000" cy="223098"/>
            </a:xfrm>
            <a:prstGeom prst="chevron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6EED6FAF-16D5-F946-A66E-734A6A9AC1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193867" y="1144478"/>
            <a:ext cx="576000" cy="576000"/>
          </a:xfrm>
          <a:prstGeom prst="rect">
            <a:avLst/>
          </a:prstGeom>
        </p:spPr>
      </p:pic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1B7CE6BA-C2FB-7D49-9D6C-3FC787631D76}"/>
              </a:ext>
            </a:extLst>
          </p:cNvPr>
          <p:cNvCxnSpPr>
            <a:cxnSpLocks/>
          </p:cNvCxnSpPr>
          <p:nvPr/>
        </p:nvCxnSpPr>
        <p:spPr>
          <a:xfrm>
            <a:off x="1370292" y="1528957"/>
            <a:ext cx="723204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5092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1036E43-BD2F-D44D-850A-5FFB25242708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5AD51D-5DA1-094B-9161-9E1C5C6E1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latin typeface="+mn-lt"/>
              </a:rPr>
              <a:t>НОВЫЙ КРЕДИТНЫЙ ПРОДУКТ</a:t>
            </a:r>
          </a:p>
        </p:txBody>
      </p:sp>
      <p:graphicFrame>
        <p:nvGraphicFramePr>
          <p:cNvPr id="30" name="Таблица 137">
            <a:extLst>
              <a:ext uri="{FF2B5EF4-FFF2-40B4-BE49-F238E27FC236}">
                <a16:creationId xmlns:a16="http://schemas.microsoft.com/office/drawing/2014/main" id="{55264D08-93A8-2C4F-BEFD-A278FC3684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2610819"/>
              </p:ext>
            </p:extLst>
          </p:nvPr>
        </p:nvGraphicFramePr>
        <p:xfrm>
          <a:off x="3083663" y="1340108"/>
          <a:ext cx="5665050" cy="26112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7413">
                  <a:extLst>
                    <a:ext uri="{9D8B030D-6E8A-4147-A177-3AD203B41FA5}">
                      <a16:colId xmlns:a16="http://schemas.microsoft.com/office/drawing/2014/main" val="2696896574"/>
                    </a:ext>
                  </a:extLst>
                </a:gridCol>
                <a:gridCol w="3557637">
                  <a:extLst>
                    <a:ext uri="{9D8B030D-6E8A-4147-A177-3AD203B41FA5}">
                      <a16:colId xmlns:a16="http://schemas.microsoft.com/office/drawing/2014/main" val="2165284133"/>
                    </a:ext>
                  </a:extLst>
                </a:gridCol>
              </a:tblGrid>
              <a:tr h="385257">
                <a:tc>
                  <a:txBody>
                    <a:bodyPr/>
                    <a:lstStyle/>
                    <a:p>
                      <a:pPr marL="17462" marR="0" lvl="0" indent="0" algn="l" defTabSz="457200" rtl="0" eaLnBrk="1" fontAlgn="auto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2B6030"/>
                        </a:buClr>
                        <a:buSzPct val="110000"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uLnTx/>
                          <a:uFillTx/>
                          <a:latin typeface="+mn-lt"/>
                          <a:cs typeface="Arial" panose="020B0604020202020204" pitchFamily="34" charset="0"/>
                        </a:rPr>
                        <a:t>до </a:t>
                      </a:r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uLnTx/>
                          <a:uFillTx/>
                          <a:latin typeface="+mn-lt"/>
                          <a:cs typeface="Arial" panose="020B0604020202020204" pitchFamily="34" charset="0"/>
                        </a:rPr>
                        <a:t>1</a:t>
                      </a:r>
                      <a:r>
                        <a:rPr kumimoji="0" lang="ru-RU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uLnTx/>
                          <a:uFillTx/>
                          <a:latin typeface="+mn-lt"/>
                          <a:cs typeface="Arial" panose="020B0604020202020204" pitchFamily="34" charset="0"/>
                        </a:rPr>
                        <a:t> млн. руб.</a:t>
                      </a:r>
                    </a:p>
                  </a:txBody>
                  <a:tcPr marL="0" marR="216000" anchor="ctr"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Arial" panose="020B0604020202020204" pitchFamily="34" charset="0"/>
                        </a:rPr>
                        <a:t>Сумма лимита </a:t>
                      </a:r>
                      <a:endParaRPr lang="ru-RU" sz="900" b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anchor="ctr"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4176673"/>
                  </a:ext>
                </a:extLst>
              </a:tr>
              <a:tr h="385257">
                <a:tc>
                  <a:txBody>
                    <a:bodyPr/>
                    <a:lstStyle/>
                    <a:p>
                      <a:pPr marL="17462" marR="0" lvl="0" indent="0" algn="l" defTabSz="457200" rtl="0" eaLnBrk="1" fontAlgn="auto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2B6030"/>
                        </a:buClr>
                        <a:buSzPct val="110000"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uLnTx/>
                          <a:uFillTx/>
                          <a:latin typeface="+mn-lt"/>
                          <a:cs typeface="Arial" panose="020B0604020202020204" pitchFamily="34" charset="0"/>
                        </a:rPr>
                        <a:t>12</a:t>
                      </a:r>
                      <a:r>
                        <a:rPr kumimoji="0" lang="ru-RU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uLnTx/>
                          <a:uFillTx/>
                          <a:latin typeface="+mn-lt"/>
                          <a:cs typeface="Arial" panose="020B0604020202020204" pitchFamily="34" charset="0"/>
                        </a:rPr>
                        <a:t> месяцев</a:t>
                      </a:r>
                    </a:p>
                  </a:txBody>
                  <a:tcPr marL="0" marR="216000" anchor="ctr"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Arial" panose="020B0604020202020204" pitchFamily="34" charset="0"/>
                        </a:rPr>
                        <a:t>Срок действия лимита </a:t>
                      </a:r>
                      <a:endParaRPr lang="ru-RU" sz="900" b="0" dirty="0">
                        <a:latin typeface="+mn-lt"/>
                      </a:endParaRPr>
                    </a:p>
                  </a:txBody>
                  <a:tcPr marL="0" marR="0" anchor="ctr"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7597907"/>
                  </a:ext>
                </a:extLst>
              </a:tr>
              <a:tr h="385257">
                <a:tc>
                  <a:txBody>
                    <a:bodyPr/>
                    <a:lstStyle/>
                    <a:p>
                      <a:pPr marL="17462" lvl="0" indent="0" defTabSz="457200">
                        <a:lnSpc>
                          <a:spcPct val="120000"/>
                        </a:lnSpc>
                        <a:spcBef>
                          <a:spcPts val="600"/>
                        </a:spcBef>
                        <a:buClr>
                          <a:srgbClr val="2B6030"/>
                        </a:buClr>
                        <a:buFont typeface="Arial" pitchFamily="34" charset="0"/>
                        <a:buNone/>
                        <a:defRPr/>
                      </a:pPr>
                      <a:r>
                        <a:rPr kumimoji="0" lang="ru-RU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uLnTx/>
                          <a:uFillTx/>
                          <a:latin typeface="+mn-lt"/>
                          <a:cs typeface="Arial" panose="020B0604020202020204" pitchFamily="34" charset="0"/>
                        </a:rPr>
                        <a:t>до </a:t>
                      </a:r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uLnTx/>
                          <a:uFillTx/>
                          <a:latin typeface="+mn-lt"/>
                          <a:cs typeface="Arial" panose="020B0604020202020204" pitchFamily="34" charset="0"/>
                        </a:rPr>
                        <a:t>55</a:t>
                      </a:r>
                      <a:r>
                        <a:rPr kumimoji="0" lang="ru-RU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uLnTx/>
                          <a:uFillTx/>
                          <a:latin typeface="+mn-lt"/>
                          <a:cs typeface="Arial" panose="020B0604020202020204" pitchFamily="34" charset="0"/>
                        </a:rPr>
                        <a:t> календарных дней</a:t>
                      </a:r>
                    </a:p>
                  </a:txBody>
                  <a:tcPr marL="0" marR="216000" anchor="ctr"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Arial" panose="020B0604020202020204" pitchFamily="34" charset="0"/>
                        </a:rPr>
                        <a:t>Льготный период кредитования</a:t>
                      </a:r>
                      <a:endParaRPr lang="ru-RU" sz="900" b="0" dirty="0">
                        <a:latin typeface="+mn-lt"/>
                      </a:endParaRPr>
                    </a:p>
                  </a:txBody>
                  <a:tcPr marL="0" marR="0" anchor="ctr"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584700"/>
                  </a:ext>
                </a:extLst>
              </a:tr>
              <a:tr h="385257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900" b="1" dirty="0">
                          <a:solidFill>
                            <a:schemeClr val="accent2"/>
                          </a:solidFill>
                          <a:latin typeface="+mn-lt"/>
                          <a:cs typeface="Arial" panose="020B0604020202020204" pitchFamily="34" charset="0"/>
                        </a:rPr>
                        <a:t>от </a:t>
                      </a:r>
                      <a:r>
                        <a:rPr lang="ru-RU" sz="1600" b="1" dirty="0">
                          <a:solidFill>
                            <a:schemeClr val="accent2"/>
                          </a:solidFill>
                          <a:latin typeface="+mn-lt"/>
                          <a:cs typeface="Arial" panose="020B0604020202020204" pitchFamily="34" charset="0"/>
                        </a:rPr>
                        <a:t>7</a:t>
                      </a:r>
                      <a:r>
                        <a:rPr lang="ru-RU" sz="900" b="1" dirty="0">
                          <a:solidFill>
                            <a:schemeClr val="accent2"/>
                          </a:solidFill>
                          <a:latin typeface="+mn-lt"/>
                          <a:cs typeface="Arial" panose="020B0604020202020204" pitchFamily="34" charset="0"/>
                        </a:rPr>
                        <a:t> часов</a:t>
                      </a:r>
                      <a:endParaRPr lang="ru-RU" sz="900" b="1" dirty="0">
                        <a:solidFill>
                          <a:schemeClr val="accent2"/>
                        </a:solidFill>
                        <a:latin typeface="+mn-lt"/>
                      </a:endParaRPr>
                    </a:p>
                  </a:txBody>
                  <a:tcPr marL="0" marR="216000" anchor="ctr"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>
                          <a:solidFill>
                            <a:srgbClr val="000000"/>
                          </a:solidFill>
                          <a:latin typeface="+mn-lt"/>
                          <a:cs typeface="Arial" panose="020B0604020202020204" pitchFamily="34" charset="0"/>
                        </a:rPr>
                        <a:t>Срок принятия </a:t>
                      </a:r>
                      <a:r>
                        <a:rPr lang="ru-RU" sz="900" b="0" dirty="0" smtClean="0">
                          <a:solidFill>
                            <a:srgbClr val="000000"/>
                          </a:solidFill>
                          <a:latin typeface="+mn-lt"/>
                          <a:cs typeface="Arial" panose="020B0604020202020204" pitchFamily="34" charset="0"/>
                        </a:rPr>
                        <a:t>решения</a:t>
                      </a:r>
                      <a:endParaRPr lang="ru-RU" sz="900" b="0" dirty="0">
                        <a:latin typeface="+mn-lt"/>
                      </a:endParaRPr>
                    </a:p>
                  </a:txBody>
                  <a:tcPr marL="0" marR="0" anchor="ctr"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1085399"/>
                  </a:ext>
                </a:extLst>
              </a:tr>
              <a:tr h="385257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900" b="1" dirty="0">
                          <a:solidFill>
                            <a:schemeClr val="accent2"/>
                          </a:solidFill>
                          <a:latin typeface="+mn-lt"/>
                          <a:cs typeface="Arial" panose="020B0604020202020204" pitchFamily="34" charset="0"/>
                        </a:rPr>
                        <a:t>не требуется</a:t>
                      </a:r>
                      <a:endParaRPr lang="ru-RU" sz="900" b="1" dirty="0">
                        <a:solidFill>
                          <a:schemeClr val="accent2"/>
                        </a:solidFill>
                        <a:latin typeface="+mn-lt"/>
                      </a:endParaRPr>
                    </a:p>
                  </a:txBody>
                  <a:tcPr marL="0" marR="216000" anchor="ctr"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>
                          <a:solidFill>
                            <a:srgbClr val="000000"/>
                          </a:solidFill>
                          <a:latin typeface="+mn-lt"/>
                          <a:cs typeface="Arial" panose="020B0604020202020204" pitchFamily="34" charset="0"/>
                        </a:rPr>
                        <a:t>Обеспечение</a:t>
                      </a:r>
                      <a:endParaRPr lang="ru-RU" sz="900" b="0" dirty="0">
                        <a:latin typeface="+mn-lt"/>
                      </a:endParaRPr>
                    </a:p>
                  </a:txBody>
                  <a:tcPr marL="0" marR="0" anchor="ctr"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2977686"/>
                  </a:ext>
                </a:extLst>
              </a:tr>
              <a:tr h="684987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kumimoji="0" lang="ru-RU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uLnTx/>
                          <a:uFillTx/>
                          <a:latin typeface="+mn-lt"/>
                          <a:cs typeface="Arial" panose="020B0604020202020204" pitchFamily="34" charset="0"/>
                        </a:rPr>
                        <a:t>в зависимости от наличия актуальных документов в Банке, для клиентов ЮЛ - отчетность на 3 даты</a:t>
                      </a:r>
                      <a:endParaRPr lang="ru-RU" sz="900" b="1" dirty="0">
                        <a:solidFill>
                          <a:schemeClr val="accent2"/>
                        </a:solidFill>
                        <a:latin typeface="+mn-lt"/>
                      </a:endParaRPr>
                    </a:p>
                  </a:txBody>
                  <a:tcPr marL="0" marR="216000" anchor="ctr"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Arial" panose="020B0604020202020204" pitchFamily="34" charset="0"/>
                        </a:rPr>
                        <a:t>Пакет документов </a:t>
                      </a:r>
                      <a:endParaRPr lang="ru-RU" sz="900" b="0" dirty="0">
                        <a:latin typeface="+mn-lt"/>
                      </a:endParaRPr>
                    </a:p>
                  </a:txBody>
                  <a:tcPr marL="0" marR="0" marT="72000"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6003649"/>
                  </a:ext>
                </a:extLst>
              </a:tr>
            </a:tbl>
          </a:graphicData>
        </a:graphic>
      </p:graphicFrame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22737061-D094-5744-85AD-FA1107E4A8D1}"/>
              </a:ext>
            </a:extLst>
          </p:cNvPr>
          <p:cNvGrpSpPr/>
          <p:nvPr/>
        </p:nvGrpSpPr>
        <p:grpSpPr>
          <a:xfrm>
            <a:off x="3002176" y="917664"/>
            <a:ext cx="5746537" cy="290601"/>
            <a:chOff x="3002176" y="917664"/>
            <a:chExt cx="5746537" cy="290601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EA941D2-EE37-B645-80F0-979A95301708}"/>
                </a:ext>
              </a:extLst>
            </p:cNvPr>
            <p:cNvSpPr txBox="1"/>
            <p:nvPr/>
          </p:nvSpPr>
          <p:spPr>
            <a:xfrm>
              <a:off x="3002176" y="917664"/>
              <a:ext cx="554942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ru-RU" sz="1000" b="1" dirty="0">
                  <a:cs typeface="Arial" panose="020B0604020202020204" pitchFamily="34" charset="0"/>
                </a:rPr>
                <a:t>КРЕДИТНАЯ БИЗНЕС-КАРТА</a:t>
              </a:r>
            </a:p>
          </p:txBody>
        </p:sp>
        <p:cxnSp>
          <p:nvCxnSpPr>
            <p:cNvPr id="32" name="Прямая соединительная линия 31">
              <a:extLst>
                <a:ext uri="{FF2B5EF4-FFF2-40B4-BE49-F238E27FC236}">
                  <a16:creationId xmlns:a16="http://schemas.microsoft.com/office/drawing/2014/main" id="{1BBF97C6-974A-C240-9CEC-F06BB36B2541}"/>
                </a:ext>
              </a:extLst>
            </p:cNvPr>
            <p:cNvCxnSpPr>
              <a:cxnSpLocks/>
            </p:cNvCxnSpPr>
            <p:nvPr/>
          </p:nvCxnSpPr>
          <p:spPr>
            <a:xfrm>
              <a:off x="3097538" y="1208265"/>
              <a:ext cx="5651175" cy="0"/>
            </a:xfrm>
            <a:prstGeom prst="line">
              <a:avLst/>
            </a:prstGeom>
            <a:ln w="12700">
              <a:solidFill>
                <a:schemeClr val="accent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AE1E391-B011-1C4B-9485-7C22898C5BF5}"/>
              </a:ext>
            </a:extLst>
          </p:cNvPr>
          <p:cNvSpPr/>
          <p:nvPr/>
        </p:nvSpPr>
        <p:spPr>
          <a:xfrm>
            <a:off x="395288" y="987425"/>
            <a:ext cx="2177583" cy="217758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">
            <a:extLst>
              <a:ext uri="{FF2B5EF4-FFF2-40B4-BE49-F238E27FC236}">
                <a16:creationId xmlns:a16="http://schemas.microsoft.com/office/drawing/2014/main" id="{C9A7E9D9-155E-5544-B8E7-2C8B423B33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" r="592" b="572"/>
          <a:stretch/>
        </p:blipFill>
        <p:spPr bwMode="auto">
          <a:xfrm>
            <a:off x="627299" y="1545543"/>
            <a:ext cx="1713561" cy="1061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C219C7CF-4FF6-D349-82BF-CCB18A398B6B}"/>
              </a:ext>
            </a:extLst>
          </p:cNvPr>
          <p:cNvGrpSpPr/>
          <p:nvPr/>
        </p:nvGrpSpPr>
        <p:grpSpPr>
          <a:xfrm>
            <a:off x="389464" y="3294376"/>
            <a:ext cx="2487786" cy="559628"/>
            <a:chOff x="302221" y="936623"/>
            <a:chExt cx="2487786" cy="559628"/>
          </a:xfrm>
        </p:grpSpPr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1E047851-5D16-0F42-B7AB-17E54B910E77}"/>
                </a:ext>
              </a:extLst>
            </p:cNvPr>
            <p:cNvSpPr/>
            <p:nvPr/>
          </p:nvSpPr>
          <p:spPr>
            <a:xfrm>
              <a:off x="313780" y="936623"/>
              <a:ext cx="1987569" cy="216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A6C74712-D31C-4444-8879-981F56FF637A}"/>
                </a:ext>
              </a:extLst>
            </p:cNvPr>
            <p:cNvSpPr/>
            <p:nvPr/>
          </p:nvSpPr>
          <p:spPr>
            <a:xfrm>
              <a:off x="313780" y="1111349"/>
              <a:ext cx="2395263" cy="216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D4C829B1-3C67-1640-BED6-FD6549C8619D}"/>
                </a:ext>
              </a:extLst>
            </p:cNvPr>
            <p:cNvSpPr/>
            <p:nvPr/>
          </p:nvSpPr>
          <p:spPr>
            <a:xfrm>
              <a:off x="313780" y="1280251"/>
              <a:ext cx="1626468" cy="216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D19741D-16A6-B648-A175-124C3942B7C7}"/>
                </a:ext>
              </a:extLst>
            </p:cNvPr>
            <p:cNvSpPr txBox="1"/>
            <p:nvPr/>
          </p:nvSpPr>
          <p:spPr>
            <a:xfrm>
              <a:off x="302221" y="936623"/>
              <a:ext cx="248778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457200">
                <a:buClr>
                  <a:srgbClr val="2B6030"/>
                </a:buClr>
                <a:buSzPct val="110000"/>
                <a:defRPr/>
              </a:pPr>
              <a:r>
                <a:rPr lang="ru-RU" sz="1000" b="1" dirty="0">
                  <a:cs typeface="Arial" panose="020B0604020202020204" pitchFamily="34" charset="0"/>
                </a:rPr>
                <a:t>КАРТА ДЛЯ ДЕЙСТВУЮЩИХ ЗАЕМЩИКОВ И КЛИЕНТОВ НА РКО В РОССЕЛЬХОЗБАНКЕ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28137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3B27A0E4-2CEB-F343-AE79-FED4EB0E0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780" y="185722"/>
            <a:ext cx="8409844" cy="3780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ПРИ УЧАСТИИ АККОР ЗАПУСТИЛИ ОТРАСЛЕВОЕ ПАКЕТЫ КОМПЛЕКСНОГО БАНКОВСКОГО ОБСЛУЖИВАНИЯ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Номер слайда 2">
            <a:extLst>
              <a:ext uri="{FF2B5EF4-FFF2-40B4-BE49-F238E27FC236}">
                <a16:creationId xmlns:a16="http://schemas.microsoft.com/office/drawing/2014/main" id="{C3527767-2FA6-BF40-9648-5CCD56BEC6C5}"/>
              </a:ext>
            </a:extLst>
          </p:cNvPr>
          <p:cNvSpPr txBox="1">
            <a:spLocks/>
          </p:cNvSpPr>
          <p:nvPr/>
        </p:nvSpPr>
        <p:spPr>
          <a:xfrm>
            <a:off x="8403027" y="4823579"/>
            <a:ext cx="69956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342900" rtl="0" eaLnBrk="1" latinLnBrk="0" hangingPunct="1">
              <a:defRPr sz="1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257175"/>
            <a:fld id="{51036E43-BD2F-D44D-850A-5FFB25242708}" type="slidenum">
              <a:rPr lang="ru-RU">
                <a:solidFill>
                  <a:prstClr val="black"/>
                </a:solidFill>
                <a:latin typeface="Calibri"/>
              </a:rPr>
              <a:pPr defTabSz="257175"/>
              <a:t>6</a:t>
            </a:fld>
            <a:endParaRPr lang="ru-RU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C1350ACB-148A-884E-BC89-0467CCEFDBA9}"/>
              </a:ext>
            </a:extLst>
          </p:cNvPr>
          <p:cNvGrpSpPr/>
          <p:nvPr/>
        </p:nvGrpSpPr>
        <p:grpSpPr>
          <a:xfrm>
            <a:off x="313780" y="933407"/>
            <a:ext cx="4258220" cy="436517"/>
            <a:chOff x="3011905" y="917664"/>
            <a:chExt cx="4258220" cy="436517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FD9286D-D5B3-6145-A5CD-B520C333C56E}"/>
                </a:ext>
              </a:extLst>
            </p:cNvPr>
            <p:cNvSpPr txBox="1"/>
            <p:nvPr/>
          </p:nvSpPr>
          <p:spPr>
            <a:xfrm>
              <a:off x="3011905" y="917664"/>
              <a:ext cx="4258220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8">
                <a:defRPr/>
              </a:pPr>
              <a:r>
                <a:rPr lang="ru-RU" sz="1050" b="1" dirty="0">
                  <a:cs typeface="Arial" panose="020B0604020202020204" pitchFamily="34" charset="0"/>
                </a:rPr>
                <a:t>БАНКОМ в содружестве с АККОР </a:t>
              </a:r>
            </a:p>
            <a:p>
              <a:pPr defTabSz="914378">
                <a:defRPr/>
              </a:pPr>
              <a:r>
                <a:rPr lang="ru-RU" sz="1000" dirty="0">
                  <a:cs typeface="Arial" panose="020B0604020202020204" pitchFamily="34" charset="0"/>
                </a:rPr>
                <a:t>создана линейка тарифных планов для клиентов АПК</a:t>
              </a:r>
              <a:r>
                <a:rPr lang="ru-RU" sz="1050" dirty="0">
                  <a:cs typeface="Arial" panose="020B0604020202020204" pitchFamily="34" charset="0"/>
                </a:rPr>
                <a:t>:</a:t>
              </a:r>
            </a:p>
          </p:txBody>
        </p:sp>
        <p:cxnSp>
          <p:nvCxnSpPr>
            <p:cNvPr id="43" name="Прямая соединительная линия 42">
              <a:extLst>
                <a:ext uri="{FF2B5EF4-FFF2-40B4-BE49-F238E27FC236}">
                  <a16:creationId xmlns:a16="http://schemas.microsoft.com/office/drawing/2014/main" id="{8799FA9E-3B22-1F4B-B111-AFB52166DB28}"/>
                </a:ext>
              </a:extLst>
            </p:cNvPr>
            <p:cNvCxnSpPr>
              <a:cxnSpLocks/>
            </p:cNvCxnSpPr>
            <p:nvPr/>
          </p:nvCxnSpPr>
          <p:spPr>
            <a:xfrm>
              <a:off x="3107267" y="1354181"/>
              <a:ext cx="3910446" cy="0"/>
            </a:xfrm>
            <a:prstGeom prst="line">
              <a:avLst/>
            </a:prstGeom>
            <a:ln w="12700">
              <a:solidFill>
                <a:schemeClr val="accent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8" name="Прямая соединительная линия 47">
            <a:extLst>
              <a:ext uri="{FF2B5EF4-FFF2-40B4-BE49-F238E27FC236}">
                <a16:creationId xmlns:a16="http://schemas.microsoft.com/office/drawing/2014/main" id="{03A07D74-1D44-664F-B3B4-1AC68EF9CE8A}"/>
              </a:ext>
            </a:extLst>
          </p:cNvPr>
          <p:cNvCxnSpPr>
            <a:cxnSpLocks/>
          </p:cNvCxnSpPr>
          <p:nvPr/>
        </p:nvCxnSpPr>
        <p:spPr>
          <a:xfrm>
            <a:off x="978019" y="1826750"/>
            <a:ext cx="3348000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5A4A1242-8AAB-F24E-A294-F69331F198B6}"/>
              </a:ext>
            </a:extLst>
          </p:cNvPr>
          <p:cNvSpPr txBox="1"/>
          <p:nvPr/>
        </p:nvSpPr>
        <p:spPr>
          <a:xfrm>
            <a:off x="896510" y="1567076"/>
            <a:ext cx="10172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900" b="1" dirty="0"/>
              <a:t>АГРОСТАРТ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7C0C55B-A085-304B-9DF1-7823D479728A}"/>
              </a:ext>
            </a:extLst>
          </p:cNvPr>
          <p:cNvSpPr txBox="1"/>
          <p:nvPr/>
        </p:nvSpPr>
        <p:spPr>
          <a:xfrm>
            <a:off x="884749" y="1856941"/>
            <a:ext cx="2592646" cy="407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>
              <a:spcAft>
                <a:spcPts val="300"/>
              </a:spcAft>
              <a:buClr>
                <a:srgbClr val="238340"/>
              </a:buClr>
              <a:buSzPct val="100000"/>
              <a:defRPr/>
            </a:pPr>
            <a:r>
              <a:rPr lang="ru-RU" sz="900" b="1" dirty="0">
                <a:solidFill>
                  <a:schemeClr val="accent2"/>
                </a:solidFill>
                <a:cs typeface="Arial" panose="020B0604020202020204" pitchFamily="34" charset="0"/>
              </a:rPr>
              <a:t>12 МЕСЯЦЕВ ОБСЛУЖИВАНИЯ ЗА 0 РУБ.</a:t>
            </a:r>
          </a:p>
          <a:p>
            <a:pPr defTabSz="914378">
              <a:buClr>
                <a:srgbClr val="238340"/>
              </a:buClr>
              <a:buSzPct val="100000"/>
              <a:defRPr/>
            </a:pPr>
            <a:r>
              <a:rPr lang="ru-RU" sz="900" dirty="0">
                <a:solidFill>
                  <a:srgbClr val="2F3341"/>
                </a:solidFill>
                <a:cs typeface="Arial" panose="020B0604020202020204" pitchFamily="34" charset="0"/>
              </a:rPr>
              <a:t>для начинающих свой бизнес фермеров</a:t>
            </a:r>
            <a:endParaRPr lang="ru-RU" sz="800" dirty="0">
              <a:solidFill>
                <a:srgbClr val="2F3341"/>
              </a:solidFill>
              <a:cs typeface="Arial" panose="020B0604020202020204" pitchFamily="34" charset="0"/>
            </a:endParaRPr>
          </a:p>
        </p:txBody>
      </p:sp>
      <p:cxnSp>
        <p:nvCxnSpPr>
          <p:cNvPr id="54" name="Прямая соединительная линия 53">
            <a:extLst>
              <a:ext uri="{FF2B5EF4-FFF2-40B4-BE49-F238E27FC236}">
                <a16:creationId xmlns:a16="http://schemas.microsoft.com/office/drawing/2014/main" id="{92859CD9-F35C-1541-97BC-FF207F6FF698}"/>
              </a:ext>
            </a:extLst>
          </p:cNvPr>
          <p:cNvCxnSpPr>
            <a:cxnSpLocks/>
          </p:cNvCxnSpPr>
          <p:nvPr/>
        </p:nvCxnSpPr>
        <p:spPr>
          <a:xfrm>
            <a:off x="978019" y="2671759"/>
            <a:ext cx="3348000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A11A8286-D51A-8049-AC9D-4D95B8D6F3F9}"/>
              </a:ext>
            </a:extLst>
          </p:cNvPr>
          <p:cNvSpPr txBox="1"/>
          <p:nvPr/>
        </p:nvSpPr>
        <p:spPr>
          <a:xfrm>
            <a:off x="896510" y="2412085"/>
            <a:ext cx="10172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900" b="1" dirty="0"/>
              <a:t>АГРОРОСТ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99CFD9D-0E31-6040-8C69-7CE129EF015B}"/>
              </a:ext>
            </a:extLst>
          </p:cNvPr>
          <p:cNvSpPr txBox="1"/>
          <p:nvPr/>
        </p:nvSpPr>
        <p:spPr>
          <a:xfrm>
            <a:off x="884749" y="2701950"/>
            <a:ext cx="2701134" cy="407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>
              <a:spcAft>
                <a:spcPts val="300"/>
              </a:spcAft>
              <a:buClr>
                <a:srgbClr val="238340"/>
              </a:buClr>
              <a:buSzPct val="100000"/>
              <a:defRPr/>
            </a:pPr>
            <a:r>
              <a:rPr lang="ru-RU" sz="900" b="1" dirty="0">
                <a:solidFill>
                  <a:schemeClr val="accent2"/>
                </a:solidFill>
                <a:cs typeface="Arial" panose="020B0604020202020204" pitchFamily="34" charset="0"/>
              </a:rPr>
              <a:t>990 РУБ./МЕС.</a:t>
            </a:r>
          </a:p>
          <a:p>
            <a:pPr defTabSz="914378">
              <a:buClr>
                <a:srgbClr val="238340"/>
              </a:buClr>
              <a:buSzPct val="100000"/>
              <a:defRPr/>
            </a:pPr>
            <a:r>
              <a:rPr lang="ru-RU" sz="900" dirty="0">
                <a:solidFill>
                  <a:srgbClr val="2F3341"/>
                </a:solidFill>
                <a:cs typeface="Arial" panose="020B0604020202020204" pitchFamily="34" charset="0"/>
              </a:rPr>
              <a:t>для развивающих свой бизнес фермеров</a:t>
            </a:r>
          </a:p>
        </p:txBody>
      </p:sp>
      <p:cxnSp>
        <p:nvCxnSpPr>
          <p:cNvPr id="62" name="Прямая соединительная линия 61">
            <a:extLst>
              <a:ext uri="{FF2B5EF4-FFF2-40B4-BE49-F238E27FC236}">
                <a16:creationId xmlns:a16="http://schemas.microsoft.com/office/drawing/2014/main" id="{09CB9664-4DE7-2F48-9F27-87ACB3981F53}"/>
              </a:ext>
            </a:extLst>
          </p:cNvPr>
          <p:cNvCxnSpPr>
            <a:cxnSpLocks/>
          </p:cNvCxnSpPr>
          <p:nvPr/>
        </p:nvCxnSpPr>
        <p:spPr>
          <a:xfrm>
            <a:off x="978020" y="3560275"/>
            <a:ext cx="3348000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6840679D-2CE8-D642-B51C-64AE367721F9}"/>
              </a:ext>
            </a:extLst>
          </p:cNvPr>
          <p:cNvSpPr txBox="1"/>
          <p:nvPr/>
        </p:nvSpPr>
        <p:spPr>
          <a:xfrm>
            <a:off x="896511" y="3300601"/>
            <a:ext cx="14666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900" b="1" dirty="0"/>
              <a:t>АГРОПРЕМИУМ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DAF411FA-0293-B346-A780-EF073857C1D0}"/>
              </a:ext>
            </a:extLst>
          </p:cNvPr>
          <p:cNvSpPr txBox="1"/>
          <p:nvPr/>
        </p:nvSpPr>
        <p:spPr>
          <a:xfrm>
            <a:off x="884750" y="3590466"/>
            <a:ext cx="2701133" cy="407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>
              <a:spcAft>
                <a:spcPts val="300"/>
              </a:spcAft>
              <a:buClr>
                <a:srgbClr val="238340"/>
              </a:buClr>
              <a:buSzPct val="100000"/>
              <a:defRPr/>
            </a:pPr>
            <a:r>
              <a:rPr lang="ru-RU" sz="900" b="1" dirty="0">
                <a:solidFill>
                  <a:schemeClr val="accent2"/>
                </a:solidFill>
                <a:cs typeface="Arial" panose="020B0604020202020204" pitchFamily="34" charset="0"/>
              </a:rPr>
              <a:t>2990 РУБ. /МЕС.</a:t>
            </a:r>
          </a:p>
          <a:p>
            <a:pPr defTabSz="914378">
              <a:buClr>
                <a:srgbClr val="238340"/>
              </a:buClr>
              <a:buSzPct val="100000"/>
              <a:defRPr/>
            </a:pPr>
            <a:r>
              <a:rPr lang="ru-RU" sz="900" dirty="0">
                <a:solidFill>
                  <a:srgbClr val="2F3341"/>
                </a:solidFill>
                <a:cs typeface="Arial" panose="020B0604020202020204" pitchFamily="34" charset="0"/>
              </a:rPr>
              <a:t>для активно работающих клиентов АПК</a:t>
            </a:r>
            <a:endParaRPr lang="ru-RU" sz="900" dirty="0">
              <a:solidFill>
                <a:srgbClr val="19502E"/>
              </a:solidFill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5F8917A-D986-3840-AEFB-C2476CD8B6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77019" y="1555922"/>
            <a:ext cx="468000" cy="46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3AF3851-CC48-F648-920D-4F2DE366A4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87021" y="3357539"/>
            <a:ext cx="468000" cy="46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0565C21-64B6-C643-AA8F-74454514D4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87021" y="2463720"/>
            <a:ext cx="468000" cy="468000"/>
          </a:xfrm>
          <a:prstGeom prst="rect">
            <a:avLst/>
          </a:prstGeom>
        </p:spPr>
      </p:pic>
      <p:graphicFrame>
        <p:nvGraphicFramePr>
          <p:cNvPr id="101" name="Таблица 137">
            <a:extLst>
              <a:ext uri="{FF2B5EF4-FFF2-40B4-BE49-F238E27FC236}">
                <a16:creationId xmlns:a16="http://schemas.microsoft.com/office/drawing/2014/main" id="{BD048C82-342D-EA4F-9585-183A8C0349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4912486"/>
              </p:ext>
            </p:extLst>
          </p:nvPr>
        </p:nvGraphicFramePr>
        <p:xfrm>
          <a:off x="4722559" y="2779306"/>
          <a:ext cx="4033927" cy="144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927">
                  <a:extLst>
                    <a:ext uri="{9D8B030D-6E8A-4147-A177-3AD203B41FA5}">
                      <a16:colId xmlns:a16="http://schemas.microsoft.com/office/drawing/2014/main" val="2696896574"/>
                    </a:ext>
                  </a:extLst>
                </a:gridCol>
                <a:gridCol w="3636000">
                  <a:extLst>
                    <a:ext uri="{9D8B030D-6E8A-4147-A177-3AD203B41FA5}">
                      <a16:colId xmlns:a16="http://schemas.microsoft.com/office/drawing/2014/main" val="2165284133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accent6"/>
                          </a:solidFill>
                        </a:rPr>
                        <a:t>01</a:t>
                      </a:r>
                      <a:endParaRPr lang="ru-RU" sz="1600" b="1" dirty="0">
                        <a:solidFill>
                          <a:schemeClr val="accent6"/>
                        </a:solidFill>
                      </a:endParaRPr>
                    </a:p>
                  </a:txBody>
                  <a:tcPr marL="0" marR="0"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defTabSz="914378">
                        <a:spcBef>
                          <a:spcPts val="600"/>
                        </a:spcBef>
                        <a:buClr>
                          <a:srgbClr val="438A18"/>
                        </a:buClr>
                        <a:buSzPct val="100000"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ru-RU" sz="900" b="0" dirty="0">
                          <a:solidFill>
                            <a:srgbClr val="2F3341"/>
                          </a:solidFill>
                          <a:latin typeface="+mn-lt"/>
                          <a:cs typeface="Arial" panose="020B0604020202020204" pitchFamily="34" charset="0"/>
                        </a:rPr>
                        <a:t>открытие и обслуживание счета </a:t>
                      </a:r>
                      <a:r>
                        <a:rPr lang="en-US" sz="900" b="0" dirty="0">
                          <a:solidFill>
                            <a:srgbClr val="2F3341"/>
                          </a:solidFill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dirty="0">
                          <a:solidFill>
                            <a:srgbClr val="2F3341"/>
                          </a:solidFill>
                          <a:latin typeface="+mn-lt"/>
                          <a:cs typeface="Arial" panose="020B0604020202020204" pitchFamily="34" charset="0"/>
                        </a:rPr>
                        <a:t>(с возможностью выезда курьера)</a:t>
                      </a:r>
                    </a:p>
                  </a:txBody>
                  <a:tcPr marL="0" marR="0"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417667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accent6"/>
                          </a:solidFill>
                        </a:rPr>
                        <a:t>02</a:t>
                      </a:r>
                      <a:endParaRPr lang="ru-RU" sz="1600" b="1" dirty="0">
                        <a:solidFill>
                          <a:schemeClr val="accent6"/>
                        </a:solidFill>
                      </a:endParaRPr>
                    </a:p>
                  </a:txBody>
                  <a:tcPr marL="0" marR="0"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defTabSz="914378">
                        <a:buClr>
                          <a:srgbClr val="438A18"/>
                        </a:buClr>
                        <a:buSzPct val="100000"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ru-RU" sz="900" b="0" dirty="0">
                          <a:solidFill>
                            <a:srgbClr val="2F3341"/>
                          </a:solidFill>
                          <a:latin typeface="+mn-lt"/>
                          <a:cs typeface="Arial" panose="020B0604020202020204" pitchFamily="34" charset="0"/>
                        </a:rPr>
                        <a:t>внутрибанковские переводы на счета ЮЛ</a:t>
                      </a:r>
                    </a:p>
                  </a:txBody>
                  <a:tcPr marL="0" marR="0"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7597907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accent6"/>
                          </a:solidFill>
                        </a:rPr>
                        <a:t>03</a:t>
                      </a:r>
                      <a:endParaRPr lang="ru-RU" sz="1600" b="1" dirty="0">
                        <a:solidFill>
                          <a:schemeClr val="accent6"/>
                        </a:solidFill>
                      </a:endParaRPr>
                    </a:p>
                  </a:txBody>
                  <a:tcPr marL="0" marR="0"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defTabSz="914378">
                        <a:buClr>
                          <a:srgbClr val="438A18"/>
                        </a:buClr>
                        <a:buSzPct val="100000"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ru-RU" sz="900" b="0" dirty="0">
                          <a:solidFill>
                            <a:srgbClr val="2F3341"/>
                          </a:solidFill>
                          <a:latin typeface="+mn-lt"/>
                          <a:cs typeface="Arial" panose="020B0604020202020204" pitchFamily="34" charset="0"/>
                        </a:rPr>
                        <a:t>Интернет банк / Мобильный банк</a:t>
                      </a:r>
                    </a:p>
                  </a:txBody>
                  <a:tcPr marL="0" marR="0"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58470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accent6"/>
                          </a:solidFill>
                        </a:rPr>
                        <a:t>04</a:t>
                      </a:r>
                      <a:endParaRPr lang="ru-RU" sz="1600" b="1" dirty="0">
                        <a:solidFill>
                          <a:schemeClr val="accent6"/>
                        </a:solidFill>
                      </a:endParaRPr>
                    </a:p>
                  </a:txBody>
                  <a:tcPr marL="0" marR="0"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indent="0" defTabSz="914378">
                        <a:buClr>
                          <a:srgbClr val="438A18"/>
                        </a:buClr>
                        <a:buSzPct val="100000"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ru-RU" sz="900" b="0" dirty="0">
                          <a:solidFill>
                            <a:srgbClr val="2F3341"/>
                          </a:solidFill>
                          <a:latin typeface="+mn-lt"/>
                          <a:cs typeface="Arial" panose="020B0604020202020204" pitchFamily="34" charset="0"/>
                        </a:rPr>
                        <a:t>выпуск и обслуживание бизнес-карты</a:t>
                      </a:r>
                    </a:p>
                  </a:txBody>
                  <a:tcPr marL="0" marR="0"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2977686"/>
                  </a:ext>
                </a:extLst>
              </a:tr>
            </a:tbl>
          </a:graphicData>
        </a:graphic>
      </p:graphicFrame>
      <p:grpSp>
        <p:nvGrpSpPr>
          <p:cNvPr id="102" name="Группа 101">
            <a:extLst>
              <a:ext uri="{FF2B5EF4-FFF2-40B4-BE49-F238E27FC236}">
                <a16:creationId xmlns:a16="http://schemas.microsoft.com/office/drawing/2014/main" id="{FC32ACF0-7710-564A-8C66-460AE67CF417}"/>
              </a:ext>
            </a:extLst>
          </p:cNvPr>
          <p:cNvGrpSpPr/>
          <p:nvPr/>
        </p:nvGrpSpPr>
        <p:grpSpPr>
          <a:xfrm>
            <a:off x="4643733" y="2394653"/>
            <a:ext cx="4258220" cy="284117"/>
            <a:chOff x="3011905" y="1070064"/>
            <a:chExt cx="4258220" cy="284117"/>
          </a:xfrm>
        </p:grpSpPr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8DFBBB71-2B90-F845-B853-2D6A808A202C}"/>
                </a:ext>
              </a:extLst>
            </p:cNvPr>
            <p:cNvSpPr txBox="1"/>
            <p:nvPr/>
          </p:nvSpPr>
          <p:spPr>
            <a:xfrm>
              <a:off x="3011905" y="1070064"/>
              <a:ext cx="425822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8">
                <a:defRPr/>
              </a:pPr>
              <a:r>
                <a:rPr lang="ru-RU" sz="1000" b="1" dirty="0">
                  <a:cs typeface="Arial" panose="020B0604020202020204" pitchFamily="34" charset="0"/>
                </a:rPr>
                <a:t>БЕСПЛАТНО С КАЖДЫМ ТАРИФНЫМ ПЛАНОМ</a:t>
              </a:r>
            </a:p>
          </p:txBody>
        </p:sp>
        <p:cxnSp>
          <p:nvCxnSpPr>
            <p:cNvPr id="104" name="Прямая соединительная линия 103">
              <a:extLst>
                <a:ext uri="{FF2B5EF4-FFF2-40B4-BE49-F238E27FC236}">
                  <a16:creationId xmlns:a16="http://schemas.microsoft.com/office/drawing/2014/main" id="{3390D09F-ABE1-9944-AD08-03495BC8C6AF}"/>
                </a:ext>
              </a:extLst>
            </p:cNvPr>
            <p:cNvCxnSpPr>
              <a:cxnSpLocks/>
            </p:cNvCxnSpPr>
            <p:nvPr/>
          </p:nvCxnSpPr>
          <p:spPr>
            <a:xfrm>
              <a:off x="3107267" y="1354181"/>
              <a:ext cx="3996000" cy="0"/>
            </a:xfrm>
            <a:prstGeom prst="line">
              <a:avLst/>
            </a:prstGeom>
            <a:ln w="12700">
              <a:solidFill>
                <a:schemeClr val="accent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5" name="Прямоугольник 104">
            <a:extLst>
              <a:ext uri="{FF2B5EF4-FFF2-40B4-BE49-F238E27FC236}">
                <a16:creationId xmlns:a16="http://schemas.microsoft.com/office/drawing/2014/main" id="{A562D456-6D68-0C40-9CDE-28F73684A026}"/>
              </a:ext>
            </a:extLst>
          </p:cNvPr>
          <p:cNvSpPr/>
          <p:nvPr/>
        </p:nvSpPr>
        <p:spPr>
          <a:xfrm>
            <a:off x="4725120" y="1003322"/>
            <a:ext cx="4009738" cy="1224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E5695233-7AF9-A54E-AD72-17142AE71A56}"/>
              </a:ext>
            </a:extLst>
          </p:cNvPr>
          <p:cNvGrpSpPr/>
          <p:nvPr/>
        </p:nvGrpSpPr>
        <p:grpSpPr>
          <a:xfrm>
            <a:off x="4879531" y="1134290"/>
            <a:ext cx="2592647" cy="216000"/>
            <a:chOff x="302220" y="936623"/>
            <a:chExt cx="2592647" cy="216000"/>
          </a:xfrm>
        </p:grpSpPr>
        <p:sp>
          <p:nvSpPr>
            <p:cNvPr id="38" name="Прямоугольник 37">
              <a:extLst>
                <a:ext uri="{FF2B5EF4-FFF2-40B4-BE49-F238E27FC236}">
                  <a16:creationId xmlns:a16="http://schemas.microsoft.com/office/drawing/2014/main" id="{D1542965-B897-7B4D-93C5-E303077253E2}"/>
                </a:ext>
              </a:extLst>
            </p:cNvPr>
            <p:cNvSpPr/>
            <p:nvPr/>
          </p:nvSpPr>
          <p:spPr>
            <a:xfrm>
              <a:off x="313780" y="936623"/>
              <a:ext cx="2556000" cy="216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D2227DC-B722-2C4D-BDBD-96217F8A1E10}"/>
                </a:ext>
              </a:extLst>
            </p:cNvPr>
            <p:cNvSpPr txBox="1"/>
            <p:nvPr/>
          </p:nvSpPr>
          <p:spPr>
            <a:xfrm>
              <a:off x="302220" y="936623"/>
              <a:ext cx="2592647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8">
                <a:defRPr/>
              </a:pPr>
              <a:r>
                <a:rPr lang="ru-RU" sz="800" b="1" dirty="0">
                  <a:cs typeface="Arial" panose="020B0604020202020204" pitchFamily="34" charset="0"/>
                </a:rPr>
                <a:t>УДОБСТВО И ВЫГОДА ДЛЯ КЛИЕНТА</a:t>
              </a:r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919CE470-E431-5F44-99B1-C68E85ABD238}"/>
              </a:ext>
            </a:extLst>
          </p:cNvPr>
          <p:cNvSpPr txBox="1"/>
          <p:nvPr/>
        </p:nvSpPr>
        <p:spPr>
          <a:xfrm>
            <a:off x="4789235" y="1408278"/>
            <a:ext cx="4138442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defTabSz="914378">
              <a:spcAft>
                <a:spcPts val="3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900" b="1" spc="20" dirty="0">
                <a:cs typeface="Arial" panose="020B0604020202020204" pitchFamily="34" charset="0"/>
              </a:rPr>
              <a:t>комплексное банковское обслуживание</a:t>
            </a:r>
          </a:p>
          <a:p>
            <a:pPr marL="171450" indent="-171450" defTabSz="914378">
              <a:spcAft>
                <a:spcPts val="3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900" b="1" spc="20" dirty="0">
                <a:cs typeface="Arial" panose="020B0604020202020204" pitchFamily="34" charset="0"/>
              </a:rPr>
              <a:t>экономия на оплате услуг Банка </a:t>
            </a:r>
          </a:p>
          <a:p>
            <a:pPr marL="171450" indent="-171450" defTabSz="914378">
              <a:spcAft>
                <a:spcPts val="3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900" b="1" spc="20" dirty="0">
                <a:cs typeface="Arial" panose="020B0604020202020204" pitchFamily="34" charset="0"/>
              </a:rPr>
              <a:t>промо-продукты от партнеров </a:t>
            </a:r>
            <a:r>
              <a:rPr lang="ru-RU" sz="900" spc="20" dirty="0">
                <a:cs typeface="Arial" panose="020B0604020202020204" pitchFamily="34" charset="0"/>
              </a:rPr>
              <a:t>Банка (с </a:t>
            </a:r>
            <a:r>
              <a:rPr lang="ru-RU" sz="900" b="1" spc="20" dirty="0">
                <a:cs typeface="Arial" panose="020B0604020202020204" pitchFamily="34" charset="0"/>
              </a:rPr>
              <a:t>бесплатным периодом </a:t>
            </a:r>
            <a:r>
              <a:rPr lang="ru-RU" sz="900" spc="20" dirty="0">
                <a:cs typeface="Arial" panose="020B0604020202020204" pitchFamily="34" charset="0"/>
              </a:rPr>
              <a:t>обслуживания</a:t>
            </a:r>
            <a:endParaRPr lang="ru-RU" sz="9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6161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06093B4F-2C33-AA48-877F-9DB12B9601EB}"/>
              </a:ext>
            </a:extLst>
          </p:cNvPr>
          <p:cNvSpPr/>
          <p:nvPr/>
        </p:nvSpPr>
        <p:spPr>
          <a:xfrm>
            <a:off x="395288" y="987425"/>
            <a:ext cx="2177583" cy="217758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9557D36-674A-4A48-9D04-A00225DD17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07" y="1547222"/>
            <a:ext cx="1706507" cy="1069302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C3527767-2FA6-BF40-9648-5CCD56BEC6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1036E43-BD2F-D44D-850A-5FFB25242708}" type="slidenum">
              <a:rPr lang="ru-RU">
                <a:solidFill>
                  <a:prstClr val="white"/>
                </a:solidFill>
                <a:latin typeface="Calibri"/>
              </a:rPr>
              <a:pPr/>
              <a:t>7</a:t>
            </a:fld>
            <a:endParaRPr lang="ru-RU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42B39D-42D7-C740-AF9F-0382C6DA5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ЗАПУСТИЛИ НОВЫЙ ИНТЕРНЕТ-БАНК </a:t>
            </a:r>
            <a:r>
              <a:rPr lang="en-US" dirty="0" err="1">
                <a:latin typeface="+mn-lt"/>
              </a:rPr>
              <a:t>И</a:t>
            </a:r>
            <a:r>
              <a:rPr lang="en-US" dirty="0">
                <a:latin typeface="+mn-lt"/>
              </a:rPr>
              <a:t> БИЗНЕС-КАРТУ ФЕРМЕРА</a:t>
            </a:r>
            <a:endParaRPr lang="ru-RU" dirty="0">
              <a:latin typeface="+mn-lt"/>
            </a:endParaRPr>
          </a:p>
        </p:txBody>
      </p:sp>
      <p:sp>
        <p:nvSpPr>
          <p:cNvPr id="10" name="Номер слайда 2">
            <a:extLst>
              <a:ext uri="{FF2B5EF4-FFF2-40B4-BE49-F238E27FC236}">
                <a16:creationId xmlns:a16="http://schemas.microsoft.com/office/drawing/2014/main" id="{C3527767-2FA6-BF40-9648-5CCD56BEC6C5}"/>
              </a:ext>
            </a:extLst>
          </p:cNvPr>
          <p:cNvSpPr txBox="1">
            <a:spLocks/>
          </p:cNvSpPr>
          <p:nvPr/>
        </p:nvSpPr>
        <p:spPr>
          <a:xfrm>
            <a:off x="8403027" y="4823579"/>
            <a:ext cx="69956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342900" rtl="0" eaLnBrk="1" latinLnBrk="0" hangingPunct="1">
              <a:defRPr sz="1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257175"/>
            <a:fld id="{51036E43-BD2F-D44D-850A-5FFB25242708}" type="slidenum">
              <a:rPr lang="ru-RU">
                <a:solidFill>
                  <a:prstClr val="black"/>
                </a:solidFill>
                <a:latin typeface="Calibri"/>
              </a:rPr>
              <a:pPr defTabSz="257175"/>
              <a:t>7</a:t>
            </a:fld>
            <a:endParaRPr lang="ru-RU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36560" y="3561518"/>
            <a:ext cx="3191729" cy="76174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defTabSz="269993" fontAlgn="base">
              <a:spcBef>
                <a:spcPct val="0"/>
              </a:spcBef>
              <a:spcAft>
                <a:spcPct val="0"/>
              </a:spcAft>
              <a:buClr>
                <a:srgbClr val="C0504D">
                  <a:lumMod val="50000"/>
                </a:srgbClr>
              </a:buClr>
              <a:defRPr/>
            </a:pPr>
            <a:r>
              <a:rPr lang="ru-RU" sz="900" dirty="0">
                <a:cs typeface="Arial" panose="020B0604020202020204" pitchFamily="34" charset="0"/>
              </a:rPr>
              <a:t>выпускается к отдельному счету, является проводником к сервисам Банка для пользователей Экосистемы «Своё Фермерство» со специализированной программой лояльности</a:t>
            </a:r>
            <a:r>
              <a:rPr lang="en-US" sz="900" dirty="0">
                <a:cs typeface="Arial" panose="020B0604020202020204" pitchFamily="34" charset="0"/>
              </a:rPr>
              <a:t>, позволяющей получить скидки у партнеров Экосистемы.</a:t>
            </a:r>
            <a:endParaRPr lang="ru-RU" sz="900" dirty="0">
              <a:cs typeface="Arial" panose="020B0604020202020204" pitchFamily="34" charset="0"/>
            </a:endParaRPr>
          </a:p>
        </p:txBody>
      </p: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B2560095-257E-3740-8FF1-A4EEB743A3E7}"/>
              </a:ext>
            </a:extLst>
          </p:cNvPr>
          <p:cNvGrpSpPr/>
          <p:nvPr/>
        </p:nvGrpSpPr>
        <p:grpSpPr>
          <a:xfrm>
            <a:off x="386328" y="3302713"/>
            <a:ext cx="1721932" cy="216000"/>
            <a:chOff x="302221" y="936623"/>
            <a:chExt cx="1721932" cy="216000"/>
          </a:xfrm>
        </p:grpSpPr>
        <p:sp>
          <p:nvSpPr>
            <p:cNvPr id="72" name="Прямоугольник 71">
              <a:extLst>
                <a:ext uri="{FF2B5EF4-FFF2-40B4-BE49-F238E27FC236}">
                  <a16:creationId xmlns:a16="http://schemas.microsoft.com/office/drawing/2014/main" id="{A444FF31-0513-634B-B45B-FD880C913AAF}"/>
                </a:ext>
              </a:extLst>
            </p:cNvPr>
            <p:cNvSpPr/>
            <p:nvPr/>
          </p:nvSpPr>
          <p:spPr>
            <a:xfrm>
              <a:off x="313780" y="936623"/>
              <a:ext cx="1620726" cy="216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0E9B43D4-B392-F24C-B450-CD8411F609D6}"/>
                </a:ext>
              </a:extLst>
            </p:cNvPr>
            <p:cNvSpPr txBox="1"/>
            <p:nvPr/>
          </p:nvSpPr>
          <p:spPr>
            <a:xfrm>
              <a:off x="302221" y="936623"/>
              <a:ext cx="172193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269993" fontAlgn="base">
                <a:spcBef>
                  <a:spcPct val="0"/>
                </a:spcBef>
                <a:spcAft>
                  <a:spcPts val="300"/>
                </a:spcAft>
                <a:buClr>
                  <a:srgbClr val="C0504D">
                    <a:lumMod val="50000"/>
                  </a:srgbClr>
                </a:buClr>
                <a:defRPr/>
              </a:pPr>
              <a:r>
                <a:rPr lang="ru-RU" sz="800" b="1" dirty="0">
                  <a:cs typeface="Arial" panose="020B0604020202020204" pitchFamily="34" charset="0"/>
                </a:rPr>
                <a:t>БИЗНЕС-КАРТА</a:t>
              </a:r>
              <a:r>
                <a:rPr lang="en-US" sz="800" b="1" dirty="0">
                  <a:cs typeface="Arial" panose="020B0604020202020204" pitchFamily="34" charset="0"/>
                </a:rPr>
                <a:t> </a:t>
              </a:r>
              <a:r>
                <a:rPr lang="ru-RU" sz="800" b="1" dirty="0">
                  <a:cs typeface="Arial" panose="020B0604020202020204" pitchFamily="34" charset="0"/>
                </a:rPr>
                <a:t>«ФЕРМЕРА»</a:t>
              </a:r>
            </a:p>
          </p:txBody>
        </p:sp>
      </p:grp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E2B5E7D-7B1E-1B41-B1B0-29EAF2480024}"/>
              </a:ext>
            </a:extLst>
          </p:cNvPr>
          <p:cNvSpPr/>
          <p:nvPr/>
        </p:nvSpPr>
        <p:spPr>
          <a:xfrm>
            <a:off x="4066251" y="3561518"/>
            <a:ext cx="4427725" cy="90024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marL="171450" indent="-171450" defTabSz="269993" fontAlgn="base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en-US" sz="900" dirty="0">
                <a:cs typeface="Arial" panose="020B0604020202020204" pitchFamily="34" charset="0"/>
              </a:rPr>
              <a:t>просто и быстро создавать платежи;</a:t>
            </a:r>
          </a:p>
          <a:p>
            <a:pPr marL="171450" indent="-171450" defTabSz="269993" fontAlgn="base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en-US" sz="900" dirty="0">
                <a:cs typeface="Arial" panose="020B0604020202020204" pitchFamily="34" charset="0"/>
              </a:rPr>
              <a:t>возможность формировать выписку по счету за один клик;</a:t>
            </a:r>
          </a:p>
          <a:p>
            <a:pPr marL="171450" indent="-171450" defTabSz="269993" fontAlgn="base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en-US" sz="900" dirty="0">
                <a:cs typeface="Arial" panose="020B0604020202020204" pitchFamily="34" charset="0"/>
              </a:rPr>
              <a:t>можно </a:t>
            </a:r>
            <a:r>
              <a:rPr lang="ru-RU" sz="900" dirty="0">
                <a:cs typeface="Arial" panose="020B0604020202020204" pitchFamily="34" charset="0"/>
              </a:rPr>
              <a:t>увидеть график движения денежных средств, перечень документов на подпись и отправку, а также информацию по последним операциям</a:t>
            </a:r>
            <a:r>
              <a:rPr lang="en-US" sz="900" dirty="0">
                <a:cs typeface="Arial" panose="020B0604020202020204" pitchFamily="34" charset="0"/>
              </a:rPr>
              <a:t>;</a:t>
            </a:r>
          </a:p>
          <a:p>
            <a:pPr marL="171450" indent="-171450" defTabSz="269993" fontAlgn="base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en-US" sz="900" dirty="0">
                <a:cs typeface="Arial" panose="020B0604020202020204" pitchFamily="34" charset="0"/>
              </a:rPr>
              <a:t>раздел “Помощь” поможет найти ответы на все вопросы;</a:t>
            </a:r>
          </a:p>
          <a:p>
            <a:pPr marL="171450" indent="-171450" defTabSz="269993" fontAlgn="base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en-US" sz="900" dirty="0">
                <a:cs typeface="Arial" panose="020B0604020202020204" pitchFamily="34" charset="0"/>
              </a:rPr>
              <a:t>и много других новых опций</a:t>
            </a:r>
            <a:endParaRPr lang="ru-RU" sz="900" dirty="0">
              <a:cs typeface="Arial" panose="020B0604020202020204" pitchFamily="34" charset="0"/>
            </a:endParaRP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5B46C00A-13D5-2843-B9CA-D240B9F37CDB}"/>
              </a:ext>
            </a:extLst>
          </p:cNvPr>
          <p:cNvGrpSpPr/>
          <p:nvPr/>
        </p:nvGrpSpPr>
        <p:grpSpPr>
          <a:xfrm>
            <a:off x="4097547" y="3302713"/>
            <a:ext cx="4617532" cy="216000"/>
            <a:chOff x="302221" y="936623"/>
            <a:chExt cx="4617532" cy="216000"/>
          </a:xfrm>
        </p:grpSpPr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D6771B51-9D27-EA4C-83CE-A7F189960604}"/>
                </a:ext>
              </a:extLst>
            </p:cNvPr>
            <p:cNvSpPr/>
            <p:nvPr/>
          </p:nvSpPr>
          <p:spPr>
            <a:xfrm>
              <a:off x="313780" y="936623"/>
              <a:ext cx="4543220" cy="216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9E84E10-E0C5-8047-8E1F-3482A3E172B5}"/>
                </a:ext>
              </a:extLst>
            </p:cNvPr>
            <p:cNvSpPr txBox="1"/>
            <p:nvPr/>
          </p:nvSpPr>
          <p:spPr>
            <a:xfrm>
              <a:off x="302221" y="936623"/>
              <a:ext cx="461753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269993" fontAlgn="base">
                <a:spcBef>
                  <a:spcPct val="0"/>
                </a:spcBef>
                <a:spcAft>
                  <a:spcPct val="0"/>
                </a:spcAft>
                <a:buClr>
                  <a:srgbClr val="C0504D">
                    <a:lumMod val="50000"/>
                  </a:srgbClr>
                </a:buClr>
                <a:defRPr/>
              </a:pPr>
              <a:r>
                <a:rPr lang="en-US" sz="800" b="1" dirty="0">
                  <a:cs typeface="Arial" panose="020B0604020202020204" pitchFamily="34" charset="0"/>
                </a:rPr>
                <a:t>НОВАЯ СИСТЕМА ДИСТАНЦИОННОГО ДОСТУПА </a:t>
              </a:r>
              <a:r>
                <a:rPr lang="en-US" sz="800" b="1" dirty="0" err="1">
                  <a:cs typeface="Arial" panose="020B0604020202020204" pitchFamily="34" charset="0"/>
                </a:rPr>
                <a:t>К</a:t>
              </a:r>
              <a:r>
                <a:rPr lang="en-US" sz="800" b="1" dirty="0">
                  <a:cs typeface="Arial" panose="020B0604020202020204" pitchFamily="34" charset="0"/>
                </a:rPr>
                <a:t> СВОИМ СЧЕТАМ - “СВОЙ БИЗНЕС”</a:t>
              </a:r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7B216EBE-5623-0049-8B92-9680A07C520C}"/>
              </a:ext>
            </a:extLst>
          </p:cNvPr>
          <p:cNvGrpSpPr/>
          <p:nvPr/>
        </p:nvGrpSpPr>
        <p:grpSpPr>
          <a:xfrm>
            <a:off x="4126148" y="985730"/>
            <a:ext cx="4626659" cy="2176189"/>
            <a:chOff x="5153413" y="2909089"/>
            <a:chExt cx="3369528" cy="1561293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FD90ACBA-2301-1341-BAF2-5D9CE5345A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3413" y="2909089"/>
              <a:ext cx="1616478" cy="1561293"/>
            </a:xfrm>
            <a:prstGeom prst="rect">
              <a:avLst/>
            </a:prstGeom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CA6F05F7-7EE8-B64E-ABCC-CAE54F2613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9829" y="2909089"/>
              <a:ext cx="1543112" cy="1561293"/>
            </a:xfrm>
            <a:prstGeom prst="rect">
              <a:avLst/>
            </a:prstGeom>
          </p:spPr>
        </p:pic>
      </p:grp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E75CBCDE-D765-E641-A05A-9A6B1E8EBC0B}"/>
              </a:ext>
            </a:extLst>
          </p:cNvPr>
          <p:cNvCxnSpPr>
            <a:cxnSpLocks/>
          </p:cNvCxnSpPr>
          <p:nvPr/>
        </p:nvCxnSpPr>
        <p:spPr>
          <a:xfrm>
            <a:off x="3787776" y="992756"/>
            <a:ext cx="0" cy="3469008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78679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l"/>
            <a:r>
              <a:rPr lang="ru-RU" b="1" dirty="0">
                <a:solidFill>
                  <a:srgbClr val="2B6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ЦИФРОВАЯ ЭКОСИСТЕМА  ДЛЯ ПРЕДПРИЯТИЙ АПК</a:t>
            </a:r>
            <a:br>
              <a:rPr lang="ru-RU" b="1" dirty="0">
                <a:solidFill>
                  <a:srgbClr val="2B603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>
                <a:solidFill>
                  <a:srgbClr val="2B6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СВОЁ.ФЕРМЕРСТВО И СВОЁ РОДНОЕ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1036E43-BD2F-D44D-850A-5FFB25242708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52460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1036E43-BD2F-D44D-850A-5FFB25242708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1600" b="1" dirty="0">
                <a:latin typeface="+mn-lt"/>
                <a:ea typeface="+mn-ea"/>
                <a:cs typeface="Arial" panose="020B0604020202020204" pitchFamily="34" charset="0"/>
              </a:rPr>
              <a:t>ЭКОСИСТЕМА ДЛЯ АПК «СВОЕ ФЕРМЕРСТВО</a:t>
            </a:r>
            <a:r>
              <a:rPr lang="ru-RU" sz="1600" b="1" dirty="0" smtClean="0">
                <a:latin typeface="+mn-lt"/>
                <a:ea typeface="+mn-ea"/>
                <a:cs typeface="Arial" panose="020B0604020202020204" pitchFamily="34" charset="0"/>
              </a:rPr>
              <a:t>»</a:t>
            </a:r>
            <a:endParaRPr lang="ru-RU" sz="1600" b="1" dirty="0">
              <a:latin typeface="+mn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58" name="Рисунок 5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66" y="900910"/>
            <a:ext cx="1296516" cy="767105"/>
          </a:xfrm>
          <a:prstGeom prst="rect">
            <a:avLst/>
          </a:prstGeom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3E8021FE-AD40-B143-A69E-58E4608FBFA9}"/>
              </a:ext>
            </a:extLst>
          </p:cNvPr>
          <p:cNvGrpSpPr/>
          <p:nvPr/>
        </p:nvGrpSpPr>
        <p:grpSpPr>
          <a:xfrm>
            <a:off x="398146" y="2083347"/>
            <a:ext cx="2660644" cy="582759"/>
            <a:chOff x="398146" y="1966804"/>
            <a:chExt cx="2660644" cy="582759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BFC1593-80F3-2640-8711-9415BA2F9B5B}"/>
                </a:ext>
              </a:extLst>
            </p:cNvPr>
            <p:cNvSpPr txBox="1"/>
            <p:nvPr/>
          </p:nvSpPr>
          <p:spPr>
            <a:xfrm>
              <a:off x="558708" y="2318731"/>
              <a:ext cx="250008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914400">
                <a:defRPr/>
              </a:pPr>
              <a:r>
                <a:rPr lang="ru-RU" sz="900" dirty="0"/>
                <a:t>Посетителей платформы</a:t>
              </a:r>
            </a:p>
          </p:txBody>
        </p:sp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ECD816BB-B71A-854D-AB8E-9B9E6B4F89C9}"/>
                </a:ext>
              </a:extLst>
            </p:cNvPr>
            <p:cNvGrpSpPr/>
            <p:nvPr/>
          </p:nvGrpSpPr>
          <p:grpSpPr>
            <a:xfrm>
              <a:off x="398146" y="1966804"/>
              <a:ext cx="1862070" cy="351625"/>
              <a:chOff x="398146" y="1966804"/>
              <a:chExt cx="1862070" cy="351625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7DABE6F-7649-5A48-A450-FA1A784106F9}"/>
                  </a:ext>
                </a:extLst>
              </p:cNvPr>
              <p:cNvSpPr txBox="1"/>
              <p:nvPr/>
            </p:nvSpPr>
            <p:spPr>
              <a:xfrm>
                <a:off x="558708" y="1966804"/>
                <a:ext cx="136266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defTabSz="914400">
                  <a:defRPr/>
                </a:pPr>
                <a:r>
                  <a:rPr lang="en-US" sz="1600" b="1" dirty="0">
                    <a:solidFill>
                      <a:schemeClr val="accent2"/>
                    </a:solidFill>
                  </a:rPr>
                  <a:t>&gt;1</a:t>
                </a:r>
                <a:r>
                  <a:rPr lang="ru-RU" sz="1600" b="1" dirty="0">
                    <a:solidFill>
                      <a:schemeClr val="accent2"/>
                    </a:solidFill>
                  </a:rPr>
                  <a:t> млн</a:t>
                </a:r>
              </a:p>
            </p:txBody>
          </p:sp>
          <p:cxnSp>
            <p:nvCxnSpPr>
              <p:cNvPr id="25" name="Прямая соединительная линия 24">
                <a:extLst>
                  <a:ext uri="{FF2B5EF4-FFF2-40B4-BE49-F238E27FC236}">
                    <a16:creationId xmlns:a16="http://schemas.microsoft.com/office/drawing/2014/main" id="{94518BDD-81FB-5546-9CD6-76791097BA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0216" y="2318429"/>
                <a:ext cx="1620000" cy="0"/>
              </a:xfrm>
              <a:prstGeom prst="line">
                <a:avLst/>
              </a:prstGeom>
              <a:ln w="9525">
                <a:solidFill>
                  <a:schemeClr val="bg1">
                    <a:lumMod val="6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Нашивка 26">
                <a:extLst>
                  <a:ext uri="{FF2B5EF4-FFF2-40B4-BE49-F238E27FC236}">
                    <a16:creationId xmlns:a16="http://schemas.microsoft.com/office/drawing/2014/main" id="{8CDBB5DD-C9A5-DF4B-A770-0127B1B1EA6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98146" y="2060306"/>
                <a:ext cx="139419" cy="216000"/>
              </a:xfrm>
              <a:prstGeom prst="chevron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5E8438CF-A9A2-D949-A5F0-170C7E898EC8}"/>
              </a:ext>
            </a:extLst>
          </p:cNvPr>
          <p:cNvGrpSpPr/>
          <p:nvPr/>
        </p:nvGrpSpPr>
        <p:grpSpPr>
          <a:xfrm>
            <a:off x="398146" y="2808885"/>
            <a:ext cx="2480310" cy="582759"/>
            <a:chOff x="398146" y="2692342"/>
            <a:chExt cx="2480310" cy="582759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E04CCCA-1C44-8A40-A60F-5BA7B15AFC1E}"/>
                </a:ext>
              </a:extLst>
            </p:cNvPr>
            <p:cNvSpPr txBox="1"/>
            <p:nvPr/>
          </p:nvSpPr>
          <p:spPr>
            <a:xfrm>
              <a:off x="558708" y="2692342"/>
              <a:ext cx="231974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914400">
                <a:defRPr/>
              </a:pPr>
              <a:r>
                <a:rPr lang="en-US" sz="1600" b="1" dirty="0">
                  <a:solidFill>
                    <a:schemeClr val="accent2"/>
                  </a:solidFill>
                </a:rPr>
                <a:t>&gt;</a:t>
              </a:r>
              <a:r>
                <a:rPr lang="ru-RU" sz="1600" b="1" dirty="0">
                  <a:solidFill>
                    <a:schemeClr val="accent2"/>
                  </a:solidFill>
                </a:rPr>
                <a:t>1,2 млн</a:t>
              </a:r>
            </a:p>
          </p:txBody>
        </p:sp>
        <p:cxnSp>
          <p:nvCxnSpPr>
            <p:cNvPr id="30" name="Прямая соединительная линия 29">
              <a:extLst>
                <a:ext uri="{FF2B5EF4-FFF2-40B4-BE49-F238E27FC236}">
                  <a16:creationId xmlns:a16="http://schemas.microsoft.com/office/drawing/2014/main" id="{38982C1C-BEAD-8448-AF3A-FBEF9830265D}"/>
                </a:ext>
              </a:extLst>
            </p:cNvPr>
            <p:cNvCxnSpPr>
              <a:cxnSpLocks/>
            </p:cNvCxnSpPr>
            <p:nvPr/>
          </p:nvCxnSpPr>
          <p:spPr>
            <a:xfrm>
              <a:off x="640216" y="3043967"/>
              <a:ext cx="1620000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D057C5D-C198-C746-B0B0-A295617CCBE6}"/>
                </a:ext>
              </a:extLst>
            </p:cNvPr>
            <p:cNvSpPr txBox="1"/>
            <p:nvPr/>
          </p:nvSpPr>
          <p:spPr>
            <a:xfrm>
              <a:off x="558707" y="3044269"/>
              <a:ext cx="226800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914400">
                <a:defRPr/>
              </a:pPr>
              <a:r>
                <a:rPr lang="ru-RU" sz="900" dirty="0"/>
                <a:t>Наименований товаров</a:t>
              </a:r>
            </a:p>
          </p:txBody>
        </p:sp>
        <p:sp>
          <p:nvSpPr>
            <p:cNvPr id="32" name="Нашивка 31">
              <a:extLst>
                <a:ext uri="{FF2B5EF4-FFF2-40B4-BE49-F238E27FC236}">
                  <a16:creationId xmlns:a16="http://schemas.microsoft.com/office/drawing/2014/main" id="{CE557727-3AE8-4948-8584-0A73AD17C2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8146" y="2785845"/>
              <a:ext cx="139419" cy="216000"/>
            </a:xfrm>
            <a:prstGeom prst="chevron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7D2B038E-66D3-9B40-872F-5E4B10364A8F}"/>
              </a:ext>
            </a:extLst>
          </p:cNvPr>
          <p:cNvGrpSpPr/>
          <p:nvPr/>
        </p:nvGrpSpPr>
        <p:grpSpPr>
          <a:xfrm>
            <a:off x="398146" y="3518241"/>
            <a:ext cx="2150070" cy="721259"/>
            <a:chOff x="398146" y="3401698"/>
            <a:chExt cx="2150070" cy="721259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5A18826-CBE1-1F4F-87D8-E50EBFDFEBBF}"/>
                </a:ext>
              </a:extLst>
            </p:cNvPr>
            <p:cNvSpPr txBox="1"/>
            <p:nvPr/>
          </p:nvSpPr>
          <p:spPr>
            <a:xfrm>
              <a:off x="558708" y="3401698"/>
              <a:ext cx="136266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914400">
                <a:defRPr/>
              </a:pPr>
              <a:r>
                <a:rPr lang="ru-RU" sz="1600" b="1" dirty="0">
                  <a:solidFill>
                    <a:schemeClr val="accent2"/>
                  </a:solidFill>
                </a:rPr>
                <a:t>10 тыс</a:t>
              </a:r>
            </a:p>
          </p:txBody>
        </p:sp>
        <p:cxnSp>
          <p:nvCxnSpPr>
            <p:cNvPr id="35" name="Прямая соединительная линия 34">
              <a:extLst>
                <a:ext uri="{FF2B5EF4-FFF2-40B4-BE49-F238E27FC236}">
                  <a16:creationId xmlns:a16="http://schemas.microsoft.com/office/drawing/2014/main" id="{24166471-AC88-AB44-A3BD-8DA324D7B5C5}"/>
                </a:ext>
              </a:extLst>
            </p:cNvPr>
            <p:cNvCxnSpPr>
              <a:cxnSpLocks/>
            </p:cNvCxnSpPr>
            <p:nvPr/>
          </p:nvCxnSpPr>
          <p:spPr>
            <a:xfrm>
              <a:off x="640216" y="3753323"/>
              <a:ext cx="1620000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7CD996F-B7F9-B44C-BDA9-7EA845FA4AEC}"/>
                </a:ext>
              </a:extLst>
            </p:cNvPr>
            <p:cNvSpPr txBox="1"/>
            <p:nvPr/>
          </p:nvSpPr>
          <p:spPr>
            <a:xfrm>
              <a:off x="558707" y="3753625"/>
              <a:ext cx="19895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914400">
                <a:defRPr/>
              </a:pPr>
              <a:r>
                <a:rPr lang="ru-RU" sz="900" dirty="0"/>
                <a:t>Зарегистрированных поставщиков </a:t>
              </a:r>
            </a:p>
          </p:txBody>
        </p:sp>
        <p:sp>
          <p:nvSpPr>
            <p:cNvPr id="37" name="Нашивка 36">
              <a:extLst>
                <a:ext uri="{FF2B5EF4-FFF2-40B4-BE49-F238E27FC236}">
                  <a16:creationId xmlns:a16="http://schemas.microsoft.com/office/drawing/2014/main" id="{01BBD006-BC56-F847-9DE6-2AAD1C53976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8146" y="3495201"/>
              <a:ext cx="139419" cy="216000"/>
            </a:xfrm>
            <a:prstGeom prst="chevron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6AAA177F-6497-BF44-BE45-F820170D9AB1}"/>
              </a:ext>
            </a:extLst>
          </p:cNvPr>
          <p:cNvGrpSpPr/>
          <p:nvPr/>
        </p:nvGrpSpPr>
        <p:grpSpPr>
          <a:xfrm>
            <a:off x="2525219" y="2078253"/>
            <a:ext cx="2428561" cy="582759"/>
            <a:chOff x="2525219" y="1961710"/>
            <a:chExt cx="2428561" cy="582759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77095ED-F1AE-4140-BA67-2F9CA1F0C0BE}"/>
                </a:ext>
              </a:extLst>
            </p:cNvPr>
            <p:cNvSpPr txBox="1"/>
            <p:nvPr/>
          </p:nvSpPr>
          <p:spPr>
            <a:xfrm>
              <a:off x="2685781" y="1961710"/>
              <a:ext cx="136266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914400">
                <a:defRPr/>
              </a:pPr>
              <a:r>
                <a:rPr lang="ru-RU" sz="1600" b="1" dirty="0">
                  <a:solidFill>
                    <a:schemeClr val="accent2"/>
                  </a:solidFill>
                </a:rPr>
                <a:t>86</a:t>
              </a:r>
            </a:p>
          </p:txBody>
        </p:sp>
        <p:cxnSp>
          <p:nvCxnSpPr>
            <p:cNvPr id="40" name="Прямая соединительная линия 39">
              <a:extLst>
                <a:ext uri="{FF2B5EF4-FFF2-40B4-BE49-F238E27FC236}">
                  <a16:creationId xmlns:a16="http://schemas.microsoft.com/office/drawing/2014/main" id="{A56E1BF6-82C5-E745-B4EF-3D516E02D4C5}"/>
                </a:ext>
              </a:extLst>
            </p:cNvPr>
            <p:cNvCxnSpPr>
              <a:cxnSpLocks/>
            </p:cNvCxnSpPr>
            <p:nvPr/>
          </p:nvCxnSpPr>
          <p:spPr>
            <a:xfrm>
              <a:off x="2767289" y="2313335"/>
              <a:ext cx="1620000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E33FBD8E-856D-B24C-A843-3E23B6A92962}"/>
                </a:ext>
              </a:extLst>
            </p:cNvPr>
            <p:cNvSpPr txBox="1"/>
            <p:nvPr/>
          </p:nvSpPr>
          <p:spPr>
            <a:xfrm>
              <a:off x="2685780" y="2313637"/>
              <a:ext cx="226800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914400">
                <a:defRPr/>
              </a:pPr>
              <a:r>
                <a:rPr lang="ru-RU" sz="900" dirty="0"/>
                <a:t>Регионов присутствия</a:t>
              </a:r>
            </a:p>
          </p:txBody>
        </p:sp>
        <p:sp>
          <p:nvSpPr>
            <p:cNvPr id="42" name="Нашивка 41">
              <a:extLst>
                <a:ext uri="{FF2B5EF4-FFF2-40B4-BE49-F238E27FC236}">
                  <a16:creationId xmlns:a16="http://schemas.microsoft.com/office/drawing/2014/main" id="{5461C8E9-AEE0-CC49-A794-FE0BEF5F36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25219" y="2055213"/>
              <a:ext cx="139419" cy="216000"/>
            </a:xfrm>
            <a:prstGeom prst="chevron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24F0E579-86B8-EE46-A905-4DDBC789A063}"/>
              </a:ext>
            </a:extLst>
          </p:cNvPr>
          <p:cNvGrpSpPr/>
          <p:nvPr/>
        </p:nvGrpSpPr>
        <p:grpSpPr>
          <a:xfrm>
            <a:off x="2525219" y="2757981"/>
            <a:ext cx="2428561" cy="582759"/>
            <a:chOff x="2525219" y="2641438"/>
            <a:chExt cx="2428561" cy="582759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94D3DCF-C5B8-ED4D-8ED0-1793F782C3AD}"/>
                </a:ext>
              </a:extLst>
            </p:cNvPr>
            <p:cNvSpPr txBox="1"/>
            <p:nvPr/>
          </p:nvSpPr>
          <p:spPr>
            <a:xfrm>
              <a:off x="2685781" y="2641438"/>
              <a:ext cx="136266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914400">
                <a:defRPr/>
              </a:pPr>
              <a:r>
                <a:rPr lang="en-US" sz="1600" b="1" dirty="0">
                  <a:solidFill>
                    <a:schemeClr val="accent2"/>
                  </a:solidFill>
                </a:rPr>
                <a:t>&gt;30</a:t>
              </a:r>
              <a:endParaRPr lang="ru-RU" sz="1600" b="1" dirty="0">
                <a:solidFill>
                  <a:schemeClr val="accent2"/>
                </a:solidFill>
              </a:endParaRPr>
            </a:p>
          </p:txBody>
        </p:sp>
        <p:cxnSp>
          <p:nvCxnSpPr>
            <p:cNvPr id="45" name="Прямая соединительная линия 44">
              <a:extLst>
                <a:ext uri="{FF2B5EF4-FFF2-40B4-BE49-F238E27FC236}">
                  <a16:creationId xmlns:a16="http://schemas.microsoft.com/office/drawing/2014/main" id="{87D4E2F4-151F-F94F-AE8D-5FE965883BC9}"/>
                </a:ext>
              </a:extLst>
            </p:cNvPr>
            <p:cNvCxnSpPr>
              <a:cxnSpLocks/>
            </p:cNvCxnSpPr>
            <p:nvPr/>
          </p:nvCxnSpPr>
          <p:spPr>
            <a:xfrm>
              <a:off x="2767289" y="2993063"/>
              <a:ext cx="1620000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6FA5907-DBF5-164B-9DAE-3A84E17BF1BF}"/>
                </a:ext>
              </a:extLst>
            </p:cNvPr>
            <p:cNvSpPr txBox="1"/>
            <p:nvPr/>
          </p:nvSpPr>
          <p:spPr>
            <a:xfrm>
              <a:off x="2685780" y="2993365"/>
              <a:ext cx="226800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914400">
                <a:defRPr/>
              </a:pPr>
              <a:r>
                <a:rPr lang="ru-RU" sz="900" dirty="0"/>
                <a:t>Партнерских сервисов и услуг</a:t>
              </a:r>
            </a:p>
          </p:txBody>
        </p:sp>
        <p:sp>
          <p:nvSpPr>
            <p:cNvPr id="47" name="Нашивка 46">
              <a:extLst>
                <a:ext uri="{FF2B5EF4-FFF2-40B4-BE49-F238E27FC236}">
                  <a16:creationId xmlns:a16="http://schemas.microsoft.com/office/drawing/2014/main" id="{37FBF546-2B10-764F-AEAF-39839076469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25219" y="2734941"/>
              <a:ext cx="139419" cy="216000"/>
            </a:xfrm>
            <a:prstGeom prst="chevron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726F4C97-EA84-8448-8175-72B8EF057245}"/>
              </a:ext>
            </a:extLst>
          </p:cNvPr>
          <p:cNvSpPr/>
          <p:nvPr/>
        </p:nvSpPr>
        <p:spPr>
          <a:xfrm>
            <a:off x="1921370" y="998487"/>
            <a:ext cx="2471243" cy="76710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TextBox 56"/>
          <p:cNvSpPr txBox="1"/>
          <p:nvPr/>
        </p:nvSpPr>
        <p:spPr>
          <a:xfrm>
            <a:off x="1954211" y="1037812"/>
            <a:ext cx="2433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Это интернет-площадка В2В, где в удобном цифровом формате собраны все товары, услуги и сервисы для эффективного ведения агробизнеса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7DF00FF-B107-1547-9997-98EABA5A10C3}"/>
              </a:ext>
            </a:extLst>
          </p:cNvPr>
          <p:cNvSpPr txBox="1"/>
          <p:nvPr/>
        </p:nvSpPr>
        <p:spPr>
          <a:xfrm>
            <a:off x="4660494" y="1272385"/>
            <a:ext cx="4216469" cy="2023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 defTabSz="914400">
              <a:spcAft>
                <a:spcPts val="300"/>
              </a:spcAft>
              <a:buClr>
                <a:schemeClr val="accent2"/>
              </a:buClr>
              <a:buSzPct val="130000"/>
              <a:buFont typeface="Arial" panose="020B0604020202020204" pitchFamily="34" charset="0"/>
              <a:buChar char="•"/>
              <a:defRPr/>
            </a:pPr>
            <a:r>
              <a:rPr lang="ru-RU" sz="900" b="1" dirty="0">
                <a:cs typeface="Arial" panose="020B0604020202020204" pitchFamily="34" charset="0"/>
              </a:rPr>
              <a:t>Приобретение</a:t>
            </a:r>
            <a:r>
              <a:rPr lang="ru-RU" sz="900" dirty="0">
                <a:cs typeface="Arial" panose="020B0604020202020204" pitchFamily="34" charset="0"/>
              </a:rPr>
              <a:t> необходимых </a:t>
            </a:r>
            <a:r>
              <a:rPr lang="ru-RU" sz="900" b="1" dirty="0">
                <a:cs typeface="Arial" panose="020B0604020202020204" pitchFamily="34" charset="0"/>
              </a:rPr>
              <a:t>финансовых услуг</a:t>
            </a:r>
            <a:r>
              <a:rPr lang="ru-RU" sz="900" dirty="0">
                <a:cs typeface="Arial" panose="020B0604020202020204" pitchFamily="34" charset="0"/>
              </a:rPr>
              <a:t>;</a:t>
            </a:r>
          </a:p>
          <a:p>
            <a:pPr marL="171450" lvl="0" indent="-171450" defTabSz="914400">
              <a:spcAft>
                <a:spcPts val="300"/>
              </a:spcAft>
              <a:buClr>
                <a:schemeClr val="accent2"/>
              </a:buClr>
              <a:buSzPct val="130000"/>
              <a:buFont typeface="Arial" panose="020B0604020202020204" pitchFamily="34" charset="0"/>
              <a:buChar char="•"/>
              <a:defRPr/>
            </a:pPr>
            <a:r>
              <a:rPr lang="ru-RU" sz="900" b="1" dirty="0">
                <a:cs typeface="Arial" panose="020B0604020202020204" pitchFamily="34" charset="0"/>
              </a:rPr>
              <a:t>Покупка необходимых сервисов </a:t>
            </a:r>
            <a:r>
              <a:rPr lang="ru-RU" sz="900" dirty="0">
                <a:cs typeface="Arial" panose="020B0604020202020204" pitchFamily="34" charset="0"/>
              </a:rPr>
              <a:t>для ведения агробизнеса;</a:t>
            </a:r>
          </a:p>
          <a:p>
            <a:pPr marL="171450" lvl="0" indent="-171450" defTabSz="914400">
              <a:spcAft>
                <a:spcPts val="300"/>
              </a:spcAft>
              <a:buClr>
                <a:schemeClr val="accent2"/>
              </a:buClr>
              <a:buSzPct val="130000"/>
              <a:buFont typeface="Arial" panose="020B0604020202020204" pitchFamily="34" charset="0"/>
              <a:buChar char="•"/>
              <a:defRPr/>
            </a:pPr>
            <a:r>
              <a:rPr lang="ru-RU" sz="900" dirty="0">
                <a:cs typeface="Arial" panose="020B0604020202020204" pitchFamily="34" charset="0"/>
              </a:rPr>
              <a:t>Доступ к информации </a:t>
            </a:r>
            <a:r>
              <a:rPr lang="ru-RU" sz="900" b="1" dirty="0">
                <a:cs typeface="Arial" panose="020B0604020202020204" pitchFamily="34" charset="0"/>
              </a:rPr>
              <a:t>о последних трендах развития отрасли и  агротехнологиях</a:t>
            </a:r>
            <a:r>
              <a:rPr lang="ru-RU" sz="900" dirty="0">
                <a:cs typeface="Arial" panose="020B0604020202020204" pitchFamily="34" charset="0"/>
              </a:rPr>
              <a:t>;</a:t>
            </a:r>
          </a:p>
          <a:p>
            <a:pPr marL="171450" lvl="0" indent="-171450" defTabSz="914400">
              <a:spcAft>
                <a:spcPts val="300"/>
              </a:spcAft>
              <a:buClr>
                <a:schemeClr val="accent2"/>
              </a:buClr>
              <a:buSzPct val="130000"/>
              <a:buFont typeface="Arial" panose="020B0604020202020204" pitchFamily="34" charset="0"/>
              <a:buChar char="•"/>
              <a:defRPr/>
            </a:pPr>
            <a:r>
              <a:rPr lang="ru-RU" sz="900" b="1" dirty="0">
                <a:cs typeface="Arial" panose="020B0604020202020204" pitchFamily="34" charset="0"/>
              </a:rPr>
              <a:t>Размещение вакансий </a:t>
            </a:r>
            <a:r>
              <a:rPr lang="ru-RU" sz="900" dirty="0">
                <a:cs typeface="Arial" panose="020B0604020202020204" pitchFamily="34" charset="0"/>
              </a:rPr>
              <a:t>и получение откликов от кандидатов;</a:t>
            </a:r>
          </a:p>
          <a:p>
            <a:pPr marL="171450" lvl="0" indent="-171450" defTabSz="914400">
              <a:spcAft>
                <a:spcPts val="300"/>
              </a:spcAft>
              <a:buClr>
                <a:schemeClr val="accent2"/>
              </a:buClr>
              <a:buSzPct val="130000"/>
              <a:buFont typeface="Arial" panose="020B0604020202020204" pitchFamily="34" charset="0"/>
              <a:buChar char="•"/>
              <a:defRPr/>
            </a:pPr>
            <a:r>
              <a:rPr lang="ru-RU" sz="900" b="1" dirty="0">
                <a:cs typeface="Arial" panose="020B0604020202020204" pitchFamily="34" charset="0"/>
              </a:rPr>
              <a:t>Самостоятельный поиск требуемых сотрудников </a:t>
            </a:r>
            <a:r>
              <a:rPr lang="ru-RU" sz="900" dirty="0">
                <a:cs typeface="Arial" panose="020B0604020202020204" pitchFamily="34" charset="0"/>
              </a:rPr>
              <a:t>среди кандидатов в базе резюме;</a:t>
            </a:r>
          </a:p>
          <a:p>
            <a:pPr marL="171450" lvl="0" indent="-171450" defTabSz="914400">
              <a:spcAft>
                <a:spcPts val="300"/>
              </a:spcAft>
              <a:buClr>
                <a:schemeClr val="accent2"/>
              </a:buClr>
              <a:buSzPct val="130000"/>
              <a:buFont typeface="Arial" panose="020B0604020202020204" pitchFamily="34" charset="0"/>
              <a:buChar char="•"/>
              <a:defRPr/>
            </a:pPr>
            <a:r>
              <a:rPr lang="ru-RU" sz="900" dirty="0">
                <a:cs typeface="Arial" panose="020B0604020202020204" pitchFamily="34" charset="0"/>
              </a:rPr>
              <a:t>Онлайн оформление </a:t>
            </a:r>
            <a:r>
              <a:rPr lang="ru-RU" sz="900" b="1" dirty="0">
                <a:cs typeface="Arial" panose="020B0604020202020204" pitchFamily="34" charset="0"/>
              </a:rPr>
              <a:t>лизинга</a:t>
            </a:r>
            <a:r>
              <a:rPr lang="ru-RU" sz="900" dirty="0">
                <a:cs typeface="Arial" panose="020B0604020202020204" pitchFamily="34" charset="0"/>
              </a:rPr>
              <a:t>;</a:t>
            </a:r>
          </a:p>
          <a:p>
            <a:pPr marL="171450" lvl="0" indent="-171450" defTabSz="914400">
              <a:spcAft>
                <a:spcPts val="300"/>
              </a:spcAft>
              <a:buClr>
                <a:schemeClr val="accent2"/>
              </a:buClr>
              <a:buSzPct val="130000"/>
              <a:buFont typeface="Arial" panose="020B0604020202020204" pitchFamily="34" charset="0"/>
              <a:buChar char="•"/>
              <a:defRPr/>
            </a:pPr>
            <a:r>
              <a:rPr lang="ru-RU" sz="900" dirty="0">
                <a:cs typeface="Arial" panose="020B0604020202020204" pitchFamily="34" charset="0"/>
              </a:rPr>
              <a:t>Возможность </a:t>
            </a:r>
            <a:r>
              <a:rPr lang="ru-RU" sz="900" b="1" dirty="0">
                <a:cs typeface="Arial" panose="020B0604020202020204" pitchFamily="34" charset="0"/>
              </a:rPr>
              <a:t>приобрести новые сервисы для ведения агробизнеса </a:t>
            </a:r>
            <a:r>
              <a:rPr lang="ru-RU" sz="900" dirty="0">
                <a:cs typeface="Arial" panose="020B0604020202020204" pitchFamily="34" charset="0"/>
              </a:rPr>
              <a:t>(телеагроном и др.);</a:t>
            </a:r>
          </a:p>
          <a:p>
            <a:pPr marL="171450" lvl="0" indent="-171450" defTabSz="914400">
              <a:spcAft>
                <a:spcPts val="300"/>
              </a:spcAft>
              <a:buClr>
                <a:schemeClr val="accent2"/>
              </a:buClr>
              <a:buSzPct val="130000"/>
              <a:buFont typeface="Arial" panose="020B0604020202020204" pitchFamily="34" charset="0"/>
              <a:buChar char="•"/>
              <a:defRPr/>
            </a:pPr>
            <a:r>
              <a:rPr lang="ru-RU" sz="900" dirty="0">
                <a:cs typeface="Arial" panose="020B0604020202020204" pitchFamily="34" charset="0"/>
              </a:rPr>
              <a:t>Получение информации и новостей отрасли при помощи видеороликов (</a:t>
            </a:r>
            <a:r>
              <a:rPr lang="ru-RU" sz="900" b="1" dirty="0" err="1">
                <a:cs typeface="Arial" panose="020B0604020202020204" pitchFamily="34" charset="0"/>
              </a:rPr>
              <a:t>АгроТВ</a:t>
            </a:r>
            <a:r>
              <a:rPr lang="ru-RU" sz="900" dirty="0">
                <a:cs typeface="Arial" panose="020B0604020202020204" pitchFamily="34" charset="0"/>
              </a:rPr>
              <a:t>)</a:t>
            </a:r>
          </a:p>
        </p:txBody>
      </p:sp>
      <p:cxnSp>
        <p:nvCxnSpPr>
          <p:cNvPr id="53" name="Прямая соединительная линия 52">
            <a:extLst>
              <a:ext uri="{FF2B5EF4-FFF2-40B4-BE49-F238E27FC236}">
                <a16:creationId xmlns:a16="http://schemas.microsoft.com/office/drawing/2014/main" id="{4D652E75-C039-AD40-866E-B13EB7286435}"/>
              </a:ext>
            </a:extLst>
          </p:cNvPr>
          <p:cNvCxnSpPr>
            <a:cxnSpLocks/>
          </p:cNvCxnSpPr>
          <p:nvPr/>
        </p:nvCxnSpPr>
        <p:spPr>
          <a:xfrm>
            <a:off x="398167" y="1930768"/>
            <a:ext cx="3994446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128968DE-24CC-984D-8D80-5EFA8D8B87DA}"/>
              </a:ext>
            </a:extLst>
          </p:cNvPr>
          <p:cNvGrpSpPr/>
          <p:nvPr/>
        </p:nvGrpSpPr>
        <p:grpSpPr>
          <a:xfrm>
            <a:off x="4736464" y="998447"/>
            <a:ext cx="1296517" cy="216000"/>
            <a:chOff x="302221" y="936623"/>
            <a:chExt cx="1296517" cy="216000"/>
          </a:xfrm>
        </p:grpSpPr>
        <p:sp>
          <p:nvSpPr>
            <p:cNvPr id="43" name="Прямоугольник 42">
              <a:extLst>
                <a:ext uri="{FF2B5EF4-FFF2-40B4-BE49-F238E27FC236}">
                  <a16:creationId xmlns:a16="http://schemas.microsoft.com/office/drawing/2014/main" id="{7DA3E468-52E4-314E-8378-BA5949F4547F}"/>
                </a:ext>
              </a:extLst>
            </p:cNvPr>
            <p:cNvSpPr/>
            <p:nvPr/>
          </p:nvSpPr>
          <p:spPr>
            <a:xfrm>
              <a:off x="313780" y="936623"/>
              <a:ext cx="1195577" cy="216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ABE84F89-62CE-2942-A421-5E1115B4668A}"/>
                </a:ext>
              </a:extLst>
            </p:cNvPr>
            <p:cNvSpPr txBox="1"/>
            <p:nvPr/>
          </p:nvSpPr>
          <p:spPr>
            <a:xfrm>
              <a:off x="302221" y="936623"/>
              <a:ext cx="1296517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8">
                <a:defRPr/>
              </a:pPr>
              <a:r>
                <a:rPr lang="ru-RU" sz="800" b="1" dirty="0">
                  <a:cs typeface="Arial" panose="020B0604020202020204" pitchFamily="34" charset="0"/>
                </a:rPr>
                <a:t>ДОСТУПНО СЕЙЧАС</a:t>
              </a:r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5863" y="3856795"/>
            <a:ext cx="5590517" cy="644514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3322194" y="3901519"/>
            <a:ext cx="54378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  </a:t>
            </a:r>
            <a:r>
              <a:rPr lang="ru-RU" sz="900" dirty="0" smtClean="0">
                <a:ea typeface="Calibri" panose="020F0502020204030204" pitchFamily="34" charset="0"/>
              </a:rPr>
              <a:t>В Алтайском крае и Республике Алтай 2021 </a:t>
            </a:r>
            <a:r>
              <a:rPr lang="ru-RU" sz="900" dirty="0">
                <a:ea typeface="Calibri" panose="020F0502020204030204" pitchFamily="34" charset="0"/>
              </a:rPr>
              <a:t>году 281 фермерское хозяйство открыло онлайн-магазин на маркетплейсе Своё Родное, а 148 предприятий и поставщиков вышли со своими товарами на </a:t>
            </a:r>
            <a:r>
              <a:rPr lang="en-US" sz="900" dirty="0">
                <a:ea typeface="Calibri" panose="020F0502020204030204" pitchFamily="34" charset="0"/>
              </a:rPr>
              <a:t>b</a:t>
            </a:r>
            <a:r>
              <a:rPr lang="ru-RU" sz="900" dirty="0">
                <a:ea typeface="Calibri" panose="020F0502020204030204" pitchFamily="34" charset="0"/>
              </a:rPr>
              <a:t>2</a:t>
            </a:r>
            <a:r>
              <a:rPr lang="en-US" sz="900" dirty="0">
                <a:ea typeface="Calibri" panose="020F0502020204030204" pitchFamily="34" charset="0"/>
              </a:rPr>
              <a:t>b</a:t>
            </a:r>
            <a:r>
              <a:rPr lang="ru-RU" sz="900" dirty="0">
                <a:ea typeface="Calibri" panose="020F0502020204030204" pitchFamily="34" charset="0"/>
              </a:rPr>
              <a:t>-сервис Своё Фермерство.</a:t>
            </a:r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4016602409"/>
      </p:ext>
    </p:extLst>
  </p:cSld>
  <p:clrMapOvr>
    <a:masterClrMapping/>
  </p:clrMapOvr>
</p:sld>
</file>

<file path=ppt/theme/theme1.xml><?xml version="1.0" encoding="utf-8"?>
<a:theme xmlns:a="http://schemas.openxmlformats.org/drawingml/2006/main" name="Шаблон РСХБ_внутренняя презентация">
  <a:themeElements>
    <a:clrScheme name="Пользовательские 2">
      <a:dk1>
        <a:srgbClr val="000000"/>
      </a:dk1>
      <a:lt1>
        <a:srgbClr val="FFFFFF"/>
      </a:lt1>
      <a:dk2>
        <a:srgbClr val="E7E5E5"/>
      </a:dk2>
      <a:lt2>
        <a:srgbClr val="A8A7A9"/>
      </a:lt2>
      <a:accent1>
        <a:srgbClr val="238340"/>
      </a:accent1>
      <a:accent2>
        <a:srgbClr val="69A643"/>
      </a:accent2>
      <a:accent3>
        <a:srgbClr val="A6CE38"/>
      </a:accent3>
      <a:accent4>
        <a:srgbClr val="2B6030"/>
      </a:accent4>
      <a:accent5>
        <a:srgbClr val="FFCB05"/>
      </a:accent5>
      <a:accent6>
        <a:srgbClr val="FCC538"/>
      </a:accent6>
      <a:hlink>
        <a:srgbClr val="238340"/>
      </a:hlink>
      <a:folHlink>
        <a:srgbClr val="A6CE3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Презентация14" id="{4FCADD2B-D216-064A-A367-21D0B623CE5B}" vid="{0382296C-F935-B54E-AE1D-D864CACC4032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РСХБ_внутренняя презентация</Template>
  <TotalTime>1697</TotalTime>
  <Words>1155</Words>
  <Application>Microsoft Office PowerPoint</Application>
  <PresentationFormat>Экран (16:9)</PresentationFormat>
  <Paragraphs>229</Paragraphs>
  <Slides>14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14</vt:i4>
      </vt:variant>
    </vt:vector>
  </HeadingPairs>
  <TitlesOfParts>
    <vt:vector size="24" baseType="lpstr">
      <vt:lpstr>.Lucida Grande UI Regular</vt:lpstr>
      <vt:lpstr>Arial</vt:lpstr>
      <vt:lpstr>Calibri</vt:lpstr>
      <vt:lpstr>Times New Roman</vt:lpstr>
      <vt:lpstr>Wingdings</vt:lpstr>
      <vt:lpstr>Системный шрифт, обычный</vt:lpstr>
      <vt:lpstr>ヒラギノ角ゴ ProN W3</vt:lpstr>
      <vt:lpstr>Шаблон РСХБ_внутренняя презентация</vt:lpstr>
      <vt:lpstr>Тема Office</vt:lpstr>
      <vt:lpstr>1_Тема Office</vt:lpstr>
      <vt:lpstr> РСХБ - ОПОРНЫЙ БАНК ДЛЯ АПК И СЕЛЬСКИХ ТЕРРИТОРИЙ  РСХБ - «БОЛЬШЕ ЧЕМ БАНК» </vt:lpstr>
      <vt:lpstr>БАНК СЕГОДНЯ</vt:lpstr>
      <vt:lpstr>КРЕДИТНЫЕ И РАСЧЕТНЫЕ ПРЕДЛОЖЕНИЯ ДЛЯ КЛИЕНТОВ  ИЗМЕНЕНИЯ 2022</vt:lpstr>
      <vt:lpstr>УПРОЩЁННЫЙ КРЕДИТНЫЙ ПРОЦЕСС</vt:lpstr>
      <vt:lpstr>НОВЫЙ КРЕДИТНЫЙ ПРОДУКТ</vt:lpstr>
      <vt:lpstr>ПРИ УЧАСТИИ АККОР ЗАПУСТИЛИ ОТРАСЛЕВОЕ ПАКЕТЫ КОМПЛЕКСНОГО БАНКОВСКОГО ОБСЛУЖИВАНИЯ</vt:lpstr>
      <vt:lpstr>ЗАПУСТИЛИ НОВЫЙ ИНТЕРНЕТ-БАНК И БИЗНЕС-КАРТУ ФЕРМЕРА</vt:lpstr>
      <vt:lpstr>ЦИФРОВАЯ ЭКОСИСТЕМА  ДЛЯ ПРЕДПРИЯТИЙ АПК СВОЁ.ФЕРМЕРСТВО И СВОЁ РОДНОЕ</vt:lpstr>
      <vt:lpstr>ЭКОСИСТЕМА ДЛЯ АПК «СВОЕ ФЕРМЕРСТВО»</vt:lpstr>
      <vt:lpstr>СЕРВИСЫ ЭКОСИСТЕМЫ</vt:lpstr>
      <vt:lpstr>ПРОГРАММА ПОПУЛЯРИЗАЦИИ ФЕРМЕРСТВА</vt:lpstr>
      <vt:lpstr>ПОВЫШЕНИЕ ФИНАНСОВОЙ ГРАММОТНОСТИ И КОМПЕТЕНЦИЙ В БИЗНЕСЕ</vt:lpstr>
      <vt:lpstr>ШКОЛА ФЕРМЕРА ПЛАНЫ НА БУДУЩЕЕ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 ПРЕЗЕНТАЦИИ (ДОЛЖЕН БЫТЬ В ТОЧНОМ СООТВЕТСТВИИ С НАИМЕНОВАНИЕМ ВОПРОСА, ВКЛЮЧЕННОГО В ПОВЕСТКУ ЗАСЕДАНИЯ КОЛЛЕГИАЛЬНОГО ОРГАНА, СОВЕЩАНИЯ ИЛИ МЕРОПРИЯТИЯ)</dc:title>
  <dc:creator>viktoriyavolk06@gmail.com</dc:creator>
  <cp:lastModifiedBy>Парахин Александр Александрович</cp:lastModifiedBy>
  <cp:revision>167</cp:revision>
  <cp:lastPrinted>2022-02-10T07:39:37Z</cp:lastPrinted>
  <dcterms:created xsi:type="dcterms:W3CDTF">2021-01-29T10:45:52Z</dcterms:created>
  <dcterms:modified xsi:type="dcterms:W3CDTF">2022-06-23T11:31:33Z</dcterms:modified>
</cp:coreProperties>
</file>