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13"/>
  </p:notesMasterIdLst>
  <p:sldIdLst>
    <p:sldId id="392" r:id="rId5"/>
    <p:sldId id="395" r:id="rId6"/>
    <p:sldId id="422" r:id="rId7"/>
    <p:sldId id="418" r:id="rId8"/>
    <p:sldId id="424" r:id="rId9"/>
    <p:sldId id="421" r:id="rId10"/>
    <p:sldId id="423" r:id="rId11"/>
    <p:sldId id="39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CE9"/>
    <a:srgbClr val="0075A9"/>
    <a:srgbClr val="1F4E79"/>
    <a:srgbClr val="FFFFFF"/>
    <a:srgbClr val="E9EDF4"/>
    <a:srgbClr val="0070C0"/>
    <a:srgbClr val="92D050"/>
    <a:srgbClr val="8064A2"/>
    <a:srgbClr val="C0504D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54" autoAdjust="0"/>
    <p:restoredTop sz="95282" autoAdjust="0"/>
  </p:normalViewPr>
  <p:slideViewPr>
    <p:cSldViewPr snapToGrid="0">
      <p:cViewPr varScale="1">
        <p:scale>
          <a:sx n="116" d="100"/>
          <a:sy n="116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r>
              <a:rPr lang="ru-RU" sz="1800" b="1" dirty="0">
                <a:solidFill>
                  <a:schemeClr val="tx1"/>
                </a:solidFill>
                <a:latin typeface="+mn-lt"/>
              </a:rPr>
              <a:t>Активные инвесторы на инвестиционных платформах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795585476251298"/>
          <c:y val="0.16980277504067426"/>
          <c:w val="0.8577510660175296"/>
          <c:h val="0.59828503334916094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Лист1!$C$1</c:f>
              <c:strCache>
                <c:ptCount val="1"/>
                <c:pt idx="0">
                  <c:v>Юридические лица</c:v>
                </c:pt>
              </c:strCache>
            </c:strRef>
          </c:tx>
          <c:spPr>
            <a:solidFill>
              <a:srgbClr val="00BCE7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5462668816039986E-17"/>
                  <c:y val="-3.240740740740744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F7A-4608-B012-F9B6B7D8103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0925337632079971E-17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F7A-4608-B012-F9B6B7D8103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3.24074074074074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F7A-4608-B012-F9B6B7D8103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3.703703703703705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F7A-4608-B012-F9B6B7D8103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3 кв 2021</c:v>
                </c:pt>
                <c:pt idx="1">
                  <c:v>4 кв 2021</c:v>
                </c:pt>
                <c:pt idx="2">
                  <c:v>1 кв 2022</c:v>
                </c:pt>
                <c:pt idx="3">
                  <c:v>2 кв 2022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608</c:v>
                </c:pt>
                <c:pt idx="1">
                  <c:v>660</c:v>
                </c:pt>
                <c:pt idx="2">
                  <c:v>558</c:v>
                </c:pt>
                <c:pt idx="3">
                  <c:v>629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F7A-4608-B012-F9B6B7D81036}"/>
            </c:ext>
          </c:extLst>
        </c:ser>
        <c:ser>
          <c:idx val="0"/>
          <c:order val="1"/>
          <c:tx>
            <c:strRef>
              <c:f>Лист1!$B$1</c:f>
              <c:strCache>
                <c:ptCount val="1"/>
                <c:pt idx="0">
                  <c:v>Физические лица</c:v>
                </c:pt>
              </c:strCache>
            </c:strRef>
          </c:tx>
          <c:spPr>
            <a:solidFill>
              <a:srgbClr val="F2665E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0.2102831423186717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B53B-6140-B886-5D81682F081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2084617472688545E-3"/>
                  <c:y val="-0.2540921303017283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B53B-6140-B886-5D81682F0815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0975995291583765E-17"/>
                  <c:y val="-0.251901680902575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53B-6140-B886-5D81682F0815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0.286948871289020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B53B-6140-B886-5D81682F081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3 кв 2021</c:v>
                </c:pt>
                <c:pt idx="1">
                  <c:v>4 кв 2021</c:v>
                </c:pt>
                <c:pt idx="2">
                  <c:v>1 кв 2022</c:v>
                </c:pt>
                <c:pt idx="3">
                  <c:v>2 кв 2022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10612</c:v>
                </c:pt>
                <c:pt idx="1">
                  <c:v>13531</c:v>
                </c:pt>
                <c:pt idx="2">
                  <c:v>13559</c:v>
                </c:pt>
                <c:pt idx="3">
                  <c:v>15724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F7A-4608-B012-F9B6B7D8103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62694952"/>
        <c:axId val="362697304"/>
      </c:barChart>
      <c:catAx>
        <c:axId val="362694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2697304"/>
        <c:crosses val="autoZero"/>
        <c:auto val="1"/>
        <c:lblAlgn val="ctr"/>
        <c:lblOffset val="100"/>
        <c:noMultiLvlLbl val="0"/>
      </c:catAx>
      <c:valAx>
        <c:axId val="362697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2694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227836912577432"/>
          <c:y val="0.85897590432885929"/>
          <c:w val="0.82623770804100927"/>
          <c:h val="0.120792886402379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r>
              <a:rPr lang="ru-RU" sz="1800" b="1" dirty="0">
                <a:solidFill>
                  <a:schemeClr val="tx1"/>
                </a:solidFill>
                <a:latin typeface="+mn-lt"/>
              </a:rPr>
              <a:t>Активные лица, привлекающие инвестиции на инвестиционных платформах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9.9667340395508647E-2"/>
          <c:y val="0.17240781650772427"/>
          <c:w val="0.87671015833501442"/>
          <c:h val="0.57576287165971629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Лист1!$H$1</c:f>
              <c:strCache>
                <c:ptCount val="1"/>
                <c:pt idx="0">
                  <c:v>Юридические лица</c:v>
                </c:pt>
              </c:strCache>
            </c:strRef>
          </c:tx>
          <c:spPr>
            <a:solidFill>
              <a:srgbClr val="00BCE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Лист1!$F$2:$F$5</c:f>
              <c:strCache>
                <c:ptCount val="4"/>
                <c:pt idx="0">
                  <c:v>3 кв 2021</c:v>
                </c:pt>
                <c:pt idx="1">
                  <c:v>4 кв 2021</c:v>
                </c:pt>
                <c:pt idx="2">
                  <c:v>1 кв 2022</c:v>
                </c:pt>
                <c:pt idx="3">
                  <c:v>2 кв 2022</c:v>
                </c:pt>
              </c:strCache>
            </c:strRef>
          </c:cat>
          <c:val>
            <c:numRef>
              <c:f>Лист1!$H$2:$H$5</c:f>
              <c:numCache>
                <c:formatCode>General</c:formatCode>
                <c:ptCount val="4"/>
                <c:pt idx="0">
                  <c:v>679</c:v>
                </c:pt>
                <c:pt idx="1">
                  <c:v>729</c:v>
                </c:pt>
                <c:pt idx="2">
                  <c:v>555</c:v>
                </c:pt>
                <c:pt idx="3">
                  <c:v>770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7A4-4750-9D70-48AC24ABCDC4}"/>
            </c:ext>
          </c:extLst>
        </c:ser>
        <c:ser>
          <c:idx val="0"/>
          <c:order val="1"/>
          <c:tx>
            <c:strRef>
              <c:f>Лист1!$G$1</c:f>
              <c:strCache>
                <c:ptCount val="1"/>
                <c:pt idx="0">
                  <c:v>Индивидуальный предприниматель</c:v>
                </c:pt>
              </c:strCache>
            </c:strRef>
          </c:tx>
          <c:spPr>
            <a:solidFill>
              <a:srgbClr val="F2665E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1475001154069944E-3"/>
                  <c:y val="-8.92907362618820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C65-024C-9104-DE817F76513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0.104172525638862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C65-024C-9104-DE817F76513A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874076127826296E-17"/>
                  <c:y val="-0.1148023751938482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C65-024C-9104-DE817F76513A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950002308139888E-3"/>
                  <c:y val="-0.14243998403681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C65-024C-9104-DE817F76513A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Лист1!$F$2:$F$5</c:f>
              <c:strCache>
                <c:ptCount val="4"/>
                <c:pt idx="0">
                  <c:v>3 кв 2021</c:v>
                </c:pt>
                <c:pt idx="1">
                  <c:v>4 кв 2021</c:v>
                </c:pt>
                <c:pt idx="2">
                  <c:v>1 кв 2022</c:v>
                </c:pt>
                <c:pt idx="3">
                  <c:v>2 кв 2022</c:v>
                </c:pt>
              </c:strCache>
            </c:strRef>
          </c:cat>
          <c:val>
            <c:numRef>
              <c:f>Лист1!$G$2:$G$5</c:f>
              <c:numCache>
                <c:formatCode>General</c:formatCode>
                <c:ptCount val="4"/>
                <c:pt idx="0">
                  <c:v>324</c:v>
                </c:pt>
                <c:pt idx="1">
                  <c:v>406</c:v>
                </c:pt>
                <c:pt idx="2">
                  <c:v>470</c:v>
                </c:pt>
                <c:pt idx="3">
                  <c:v>612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7A4-4750-9D70-48AC24ABCDC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62697696"/>
        <c:axId val="362695736"/>
      </c:barChart>
      <c:catAx>
        <c:axId val="362697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2695736"/>
        <c:crosses val="autoZero"/>
        <c:auto val="1"/>
        <c:lblAlgn val="ctr"/>
        <c:lblOffset val="100"/>
        <c:noMultiLvlLbl val="0"/>
      </c:catAx>
      <c:valAx>
        <c:axId val="362695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2697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0737559760109021E-2"/>
          <c:y val="0.84990803087644884"/>
          <c:w val="0.89999988163385192"/>
          <c:h val="0.106351625890957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 i="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 МСП относится большинство активных лиц, привлекающих финансирование на </a:t>
            </a:r>
            <a:r>
              <a:rPr lang="ru-RU" sz="1800" b="1" i="0" baseline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инвестплатформах</a:t>
            </a:r>
            <a:endParaRPr lang="ru-RU" sz="1800" b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7767597327704393"/>
          <c:y val="1.33729561270515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057639224045043"/>
          <c:y val="0.13684991770016042"/>
          <c:w val="0.86721983277700732"/>
          <c:h val="0.68875269455413568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Лист1!$Q$1</c:f>
              <c:strCache>
                <c:ptCount val="1"/>
                <c:pt idx="0">
                  <c:v>Количество МСП*</c:v>
                </c:pt>
              </c:strCache>
            </c:strRef>
          </c:tx>
          <c:spPr>
            <a:solidFill>
              <a:srgbClr val="F266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Лист1!$O$2:$O$5</c:f>
              <c:strCache>
                <c:ptCount val="4"/>
                <c:pt idx="0">
                  <c:v>3 кв 2021</c:v>
                </c:pt>
                <c:pt idx="1">
                  <c:v>4 кв 2021</c:v>
                </c:pt>
                <c:pt idx="2">
                  <c:v>1 кв 2022</c:v>
                </c:pt>
                <c:pt idx="3">
                  <c:v>2 кв 2022</c:v>
                </c:pt>
              </c:strCache>
            </c:strRef>
          </c:cat>
          <c:val>
            <c:numRef>
              <c:f>Лист1!$Q$2:$Q$5</c:f>
              <c:numCache>
                <c:formatCode>General</c:formatCode>
                <c:ptCount val="4"/>
                <c:pt idx="0">
                  <c:v>908</c:v>
                </c:pt>
                <c:pt idx="1">
                  <c:v>998</c:v>
                </c:pt>
                <c:pt idx="2">
                  <c:v>870</c:v>
                </c:pt>
                <c:pt idx="3">
                  <c:v>1167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7C4-4359-AAD8-92FD31AADFF1}"/>
            </c:ext>
          </c:extLst>
        </c:ser>
        <c:ser>
          <c:idx val="0"/>
          <c:order val="1"/>
          <c:tx>
            <c:strRef>
              <c:f>Лист1!$P$1</c:f>
              <c:strCache>
                <c:ptCount val="1"/>
                <c:pt idx="0">
                  <c:v>Общее количество активных лиц, привлекающих инвестиции</c:v>
                </c:pt>
              </c:strCache>
            </c:strRef>
          </c:tx>
          <c:spPr>
            <a:solidFill>
              <a:srgbClr val="00BCE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Лист1!$O$2:$O$5</c:f>
              <c:strCache>
                <c:ptCount val="4"/>
                <c:pt idx="0">
                  <c:v>3 кв 2021</c:v>
                </c:pt>
                <c:pt idx="1">
                  <c:v>4 кв 2021</c:v>
                </c:pt>
                <c:pt idx="2">
                  <c:v>1 кв 2022</c:v>
                </c:pt>
                <c:pt idx="3">
                  <c:v>2 кв 2022</c:v>
                </c:pt>
              </c:strCache>
            </c:strRef>
          </c:cat>
          <c:val>
            <c:numRef>
              <c:f>Лист1!$P$2:$P$5</c:f>
              <c:numCache>
                <c:formatCode>General</c:formatCode>
                <c:ptCount val="4"/>
                <c:pt idx="0">
                  <c:v>1003</c:v>
                </c:pt>
                <c:pt idx="1">
                  <c:v>1135</c:v>
                </c:pt>
                <c:pt idx="2">
                  <c:v>1025</c:v>
                </c:pt>
                <c:pt idx="3">
                  <c:v>1382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7C4-4359-AAD8-92FD31AADFF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62698480"/>
        <c:axId val="362698872"/>
      </c:barChart>
      <c:catAx>
        <c:axId val="362698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2698872"/>
        <c:crosses val="autoZero"/>
        <c:auto val="1"/>
        <c:lblAlgn val="ctr"/>
        <c:lblOffset val="100"/>
        <c:noMultiLvlLbl val="0"/>
      </c:catAx>
      <c:valAx>
        <c:axId val="362698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2698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b="1" i="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Объем денежных средств, привлеченных на </a:t>
            </a:r>
            <a:r>
              <a:rPr lang="ru-RU" sz="1800" b="1" i="0" baseline="0" dirty="0" err="1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инвестплатформах</a:t>
            </a:r>
            <a:r>
              <a:rPr lang="ru-RU" sz="1800" b="1" i="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млрд руб.</a:t>
            </a:r>
            <a:endParaRPr lang="ru-RU" sz="1800" b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0982956604402774"/>
          <c:y val="4.90341724658555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9.8564485426935466E-2"/>
          <c:y val="0.15330988561559558"/>
          <c:w val="0.86971205450151778"/>
          <c:h val="0.63261576250331908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Лист1!$M$1</c:f>
              <c:strCache>
                <c:ptCount val="1"/>
                <c:pt idx="0">
                  <c:v>Общий объем денежных средств, привлеченных МСП*</c:v>
                </c:pt>
              </c:strCache>
            </c:strRef>
          </c:tx>
          <c:spPr>
            <a:solidFill>
              <a:srgbClr val="F2665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Лист1!$K$2:$K$5</c:f>
              <c:strCache>
                <c:ptCount val="4"/>
                <c:pt idx="0">
                  <c:v>3 кв 2021</c:v>
                </c:pt>
                <c:pt idx="1">
                  <c:v>4 кв 2021</c:v>
                </c:pt>
                <c:pt idx="2">
                  <c:v>1 кв 2022</c:v>
                </c:pt>
                <c:pt idx="3">
                  <c:v>2 кв 2022</c:v>
                </c:pt>
              </c:strCache>
            </c:strRef>
          </c:cat>
          <c:val>
            <c:numRef>
              <c:f>Лист1!$M$2:$M$5</c:f>
              <c:numCache>
                <c:formatCode>General</c:formatCode>
                <c:ptCount val="4"/>
                <c:pt idx="0">
                  <c:v>2.25</c:v>
                </c:pt>
                <c:pt idx="1">
                  <c:v>4.3099999999999996</c:v>
                </c:pt>
                <c:pt idx="2">
                  <c:v>2.88</c:v>
                </c:pt>
                <c:pt idx="3">
                  <c:v>2.1800000000000002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FA5-4836-83F0-F567F1A61859}"/>
            </c:ext>
          </c:extLst>
        </c:ser>
        <c:ser>
          <c:idx val="0"/>
          <c:order val="1"/>
          <c:tx>
            <c:strRef>
              <c:f>Лист1!$L$1</c:f>
              <c:strCache>
                <c:ptCount val="1"/>
                <c:pt idx="0">
                  <c:v>Общий объем денежных средств, полученнных лицами, привлекающими инвестиции</c:v>
                </c:pt>
              </c:strCache>
            </c:strRef>
          </c:tx>
          <c:spPr>
            <a:solidFill>
              <a:srgbClr val="00BCE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Лист1!$K$2:$K$5</c:f>
              <c:strCache>
                <c:ptCount val="4"/>
                <c:pt idx="0">
                  <c:v>3 кв 2021</c:v>
                </c:pt>
                <c:pt idx="1">
                  <c:v>4 кв 2021</c:v>
                </c:pt>
                <c:pt idx="2">
                  <c:v>1 кв 2022</c:v>
                </c:pt>
                <c:pt idx="3">
                  <c:v>2 кв 2022</c:v>
                </c:pt>
              </c:strCache>
            </c:strRef>
          </c:cat>
          <c:val>
            <c:numRef>
              <c:f>Лист1!$L$2:$L$5</c:f>
              <c:numCache>
                <c:formatCode>General</c:formatCode>
                <c:ptCount val="4"/>
                <c:pt idx="0">
                  <c:v>4.1100000000000003</c:v>
                </c:pt>
                <c:pt idx="1">
                  <c:v>5.77</c:v>
                </c:pt>
                <c:pt idx="2">
                  <c:v>3.35</c:v>
                </c:pt>
                <c:pt idx="3">
                  <c:v>4.91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FA5-4836-83F0-F567F1A6185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75751512"/>
        <c:axId val="364562408"/>
      </c:barChart>
      <c:catAx>
        <c:axId val="275751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64562408"/>
        <c:crosses val="autoZero"/>
        <c:auto val="1"/>
        <c:lblAlgn val="ctr"/>
        <c:lblOffset val="100"/>
        <c:noMultiLvlLbl val="0"/>
      </c:catAx>
      <c:valAx>
        <c:axId val="364562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75751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893656-238F-4D1F-BCB7-0CC5000ED26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7C22F0-EF0D-421D-BEEF-952E15B3426B}">
      <dgm:prSet phldrT="[Текст]" custT="1"/>
      <dgm:spPr/>
      <dgm:t>
        <a:bodyPr/>
        <a:lstStyle/>
        <a:p>
          <a:r>
            <a:rPr lang="ru-RU" sz="2400" b="1" dirty="0">
              <a:latin typeface="+mn-lt"/>
              <a:cs typeface="Times New Roman" panose="02020603050405020304" pitchFamily="18" charset="0"/>
            </a:rPr>
            <a:t>Способы привлечения финансирования</a:t>
          </a:r>
        </a:p>
      </dgm:t>
    </dgm:pt>
    <dgm:pt modelId="{F394876B-BF0A-4CAF-A608-B59A0A9281CA}" type="parTrans" cxnId="{152ECBE3-7D17-4760-BF34-07FF6F97512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83A7A9-E090-4758-A032-6A950142477C}" type="sibTrans" cxnId="{152ECBE3-7D17-4760-BF34-07FF6F975123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366256-C473-4477-BFAA-02D24B235B81}">
      <dgm:prSet phldrT="[Текст]" custT="1"/>
      <dgm:spPr/>
      <dgm:t>
        <a:bodyPr/>
        <a:lstStyle/>
        <a:p>
          <a:r>
            <a:rPr lang="ru-RU" sz="1800" b="1" dirty="0">
              <a:latin typeface="+mn-lt"/>
              <a:cs typeface="Times New Roman" panose="02020603050405020304" pitchFamily="18" charset="0"/>
            </a:rPr>
            <a:t>ЗАЙМЫ</a:t>
          </a:r>
        </a:p>
        <a:p>
          <a:r>
            <a:rPr lang="ru-RU" sz="1600" b="1" dirty="0">
              <a:latin typeface="+mn-lt"/>
              <a:cs typeface="Times New Roman" panose="02020603050405020304" pitchFamily="18" charset="0"/>
            </a:rPr>
            <a:t>(</a:t>
          </a:r>
          <a:r>
            <a:rPr lang="ru-RU" sz="1600" b="1" dirty="0" err="1">
              <a:latin typeface="+mn-lt"/>
              <a:cs typeface="Times New Roman" panose="02020603050405020304" pitchFamily="18" charset="0"/>
            </a:rPr>
            <a:t>краудлендинг</a:t>
          </a:r>
          <a:r>
            <a:rPr lang="ru-RU" sz="1600" b="1" dirty="0">
              <a:latin typeface="+mn-lt"/>
              <a:cs typeface="Times New Roman" panose="02020603050405020304" pitchFamily="18" charset="0"/>
            </a:rPr>
            <a:t>)</a:t>
          </a:r>
        </a:p>
      </dgm:t>
    </dgm:pt>
    <dgm:pt modelId="{439C0075-9C0C-4F3B-9945-357AACA1DFFF}" type="parTrans" cxnId="{964C9503-22A9-4016-9D5A-1BF6DABFCEF6}">
      <dgm:prSet/>
      <dgm:spPr>
        <a:ln w="15875">
          <a:solidFill>
            <a:srgbClr val="0075A9"/>
          </a:solidFill>
        </a:ln>
      </dgm:spPr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E94173-86CB-4FC1-ADE4-CD239F49FEF9}" type="sibTrans" cxnId="{964C9503-22A9-4016-9D5A-1BF6DABFCEF6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F08B6D-5886-4410-A431-107FB862C684}">
      <dgm:prSet phldrT="[Текст]" custT="1"/>
      <dgm:spPr/>
      <dgm:t>
        <a:bodyPr/>
        <a:lstStyle/>
        <a:p>
          <a:r>
            <a:rPr lang="ru-RU" sz="1800" b="1" dirty="0">
              <a:latin typeface="+mn-lt"/>
              <a:cs typeface="Times New Roman" panose="02020603050405020304" pitchFamily="18" charset="0"/>
            </a:rPr>
            <a:t>ЦЕННЫЕ БУМАГИ</a:t>
          </a:r>
        </a:p>
        <a:p>
          <a:r>
            <a:rPr lang="ru-RU" sz="1600" b="1" dirty="0">
              <a:latin typeface="+mn-lt"/>
              <a:cs typeface="Times New Roman" panose="02020603050405020304" pitchFamily="18" charset="0"/>
            </a:rPr>
            <a:t>(</a:t>
          </a:r>
          <a:r>
            <a:rPr lang="ru-RU" sz="1600" b="1" dirty="0" err="1">
              <a:latin typeface="+mn-lt"/>
              <a:cs typeface="Times New Roman" panose="02020603050405020304" pitchFamily="18" charset="0"/>
            </a:rPr>
            <a:t>краудинвестинг</a:t>
          </a:r>
          <a:r>
            <a:rPr lang="ru-RU" sz="1600" b="1" dirty="0">
              <a:latin typeface="+mn-lt"/>
              <a:cs typeface="Times New Roman" panose="02020603050405020304" pitchFamily="18" charset="0"/>
            </a:rPr>
            <a:t>)</a:t>
          </a:r>
        </a:p>
      </dgm:t>
    </dgm:pt>
    <dgm:pt modelId="{46A95A53-4AB1-4DAF-A8AF-8BB1A4CEF1F6}" type="parTrans" cxnId="{BFA7E9B7-12E3-4A2F-8A8B-770029BDA9D0}">
      <dgm:prSet/>
      <dgm:spPr>
        <a:ln w="15875">
          <a:solidFill>
            <a:srgbClr val="0075A9"/>
          </a:solidFill>
        </a:ln>
      </dgm:spPr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8936C3-A67D-437B-8819-D01CEA6DF287}" type="sibTrans" cxnId="{BFA7E9B7-12E3-4A2F-8A8B-770029BDA9D0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8225B0-EBAE-4B65-B549-97175811F111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УТИЛИТАРНЫЕ ЦИФРОВЫЕ ПРАВА</a:t>
          </a:r>
        </a:p>
        <a:p>
          <a:r>
            <a:rPr lang="ru-RU" sz="1600" b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(УЦП)</a:t>
          </a:r>
        </a:p>
      </dgm:t>
    </dgm:pt>
    <dgm:pt modelId="{589A29AB-4749-4DDE-BD0E-C79774D01405}" type="parTrans" cxnId="{DD04C1F1-FD1C-4951-8498-78F30FD44185}">
      <dgm:prSet/>
      <dgm:spPr>
        <a:ln w="15875">
          <a:solidFill>
            <a:srgbClr val="0075A9"/>
          </a:solidFill>
        </a:ln>
      </dgm:spPr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AF0327-A09F-421C-8614-2DED2883C8B2}" type="sibTrans" cxnId="{DD04C1F1-FD1C-4951-8498-78F30FD44185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F4B0D1-7FDC-49E3-BC7D-71242DC1EE91}">
      <dgm:prSet phldrT="[Текст]" custT="1"/>
      <dgm:spPr/>
      <dgm:t>
        <a:bodyPr/>
        <a:lstStyle/>
        <a:p>
          <a:r>
            <a:rPr lang="ru-RU" sz="1600" b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ЦИФРОВЫЕ</a:t>
          </a:r>
          <a:br>
            <a:rPr lang="ru-RU" sz="1600" b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</a:br>
          <a:r>
            <a:rPr lang="ru-RU" sz="1600" b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ФИНАНСОВЫЕ АКТИВЫ</a:t>
          </a:r>
        </a:p>
        <a:p>
          <a:r>
            <a:rPr lang="ru-RU" sz="1600" b="1" dirty="0">
              <a:solidFill>
                <a:schemeClr val="accent1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(ЦФА)</a:t>
          </a:r>
        </a:p>
      </dgm:t>
    </dgm:pt>
    <dgm:pt modelId="{2D1222DB-C03A-4689-A476-7182F14CF9B4}" type="parTrans" cxnId="{6052A669-0004-4CAA-BB8D-AA37010C5AE1}">
      <dgm:prSet/>
      <dgm:spPr>
        <a:ln w="15875">
          <a:solidFill>
            <a:srgbClr val="0075A9"/>
          </a:solidFill>
        </a:ln>
      </dgm:spPr>
      <dgm:t>
        <a:bodyPr/>
        <a:lstStyle/>
        <a:p>
          <a:endParaRPr lang="ru-RU"/>
        </a:p>
      </dgm:t>
    </dgm:pt>
    <dgm:pt modelId="{02C61716-307B-4EBB-804A-92D6574B7D1E}" type="sibTrans" cxnId="{6052A669-0004-4CAA-BB8D-AA37010C5AE1}">
      <dgm:prSet/>
      <dgm:spPr/>
      <dgm:t>
        <a:bodyPr/>
        <a:lstStyle/>
        <a:p>
          <a:endParaRPr lang="ru-RU"/>
        </a:p>
      </dgm:t>
    </dgm:pt>
    <dgm:pt modelId="{4C57FDAC-054E-4A68-9EE3-EF51BA0C35AE}" type="pres">
      <dgm:prSet presAssocID="{71893656-238F-4D1F-BCB7-0CC5000ED26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CDC9111-C502-4F62-B123-E0CDE6008C94}" type="pres">
      <dgm:prSet presAssocID="{C87C22F0-EF0D-421D-BEEF-952E15B3426B}" presName="hierRoot1" presStyleCnt="0">
        <dgm:presLayoutVars>
          <dgm:hierBranch val="init"/>
        </dgm:presLayoutVars>
      </dgm:prSet>
      <dgm:spPr/>
    </dgm:pt>
    <dgm:pt modelId="{90736BDE-AE5A-482F-820A-F83E9F0C2AF0}" type="pres">
      <dgm:prSet presAssocID="{C87C22F0-EF0D-421D-BEEF-952E15B3426B}" presName="rootComposite1" presStyleCnt="0"/>
      <dgm:spPr/>
    </dgm:pt>
    <dgm:pt modelId="{18A6691B-5C7B-4C1B-B627-7E68815841C3}" type="pres">
      <dgm:prSet presAssocID="{C87C22F0-EF0D-421D-BEEF-952E15B3426B}" presName="rootText1" presStyleLbl="node0" presStyleIdx="0" presStyleCnt="1" custScaleX="251543" custScaleY="113238" custLinFactNeighborY="-51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8266E1-CF89-4242-9208-E548D27C679C}" type="pres">
      <dgm:prSet presAssocID="{C87C22F0-EF0D-421D-BEEF-952E15B3426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8E1083E-6793-442A-8AC6-CDD73B1B4A0D}" type="pres">
      <dgm:prSet presAssocID="{C87C22F0-EF0D-421D-BEEF-952E15B3426B}" presName="hierChild2" presStyleCnt="0"/>
      <dgm:spPr/>
    </dgm:pt>
    <dgm:pt modelId="{C564FD5D-D61F-4B2D-83F4-43AFE9DBF242}" type="pres">
      <dgm:prSet presAssocID="{439C0075-9C0C-4F3B-9945-357AACA1DFFF}" presName="Name37" presStyleLbl="parChTrans1D2" presStyleIdx="0" presStyleCnt="4"/>
      <dgm:spPr/>
      <dgm:t>
        <a:bodyPr/>
        <a:lstStyle/>
        <a:p>
          <a:endParaRPr lang="ru-RU"/>
        </a:p>
      </dgm:t>
    </dgm:pt>
    <dgm:pt modelId="{6FEEC92A-91EA-462C-9037-4085FC659242}" type="pres">
      <dgm:prSet presAssocID="{34366256-C473-4477-BFAA-02D24B235B81}" presName="hierRoot2" presStyleCnt="0">
        <dgm:presLayoutVars>
          <dgm:hierBranch val="init"/>
        </dgm:presLayoutVars>
      </dgm:prSet>
      <dgm:spPr/>
    </dgm:pt>
    <dgm:pt modelId="{F6812F35-BB89-414E-A84B-83CD19AEBE8D}" type="pres">
      <dgm:prSet presAssocID="{34366256-C473-4477-BFAA-02D24B235B81}" presName="rootComposite" presStyleCnt="0"/>
      <dgm:spPr/>
    </dgm:pt>
    <dgm:pt modelId="{FB01920A-65ED-4381-B78D-01751266A966}" type="pres">
      <dgm:prSet presAssocID="{34366256-C473-4477-BFAA-02D24B235B81}" presName="rootText" presStyleLbl="node2" presStyleIdx="0" presStyleCnt="4" custScaleX="128880" custLinFactNeighborY="-9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AAD7F5-B5CF-44F5-837C-EB3619033F61}" type="pres">
      <dgm:prSet presAssocID="{34366256-C473-4477-BFAA-02D24B235B81}" presName="rootConnector" presStyleLbl="node2" presStyleIdx="0" presStyleCnt="4"/>
      <dgm:spPr/>
      <dgm:t>
        <a:bodyPr/>
        <a:lstStyle/>
        <a:p>
          <a:endParaRPr lang="ru-RU"/>
        </a:p>
      </dgm:t>
    </dgm:pt>
    <dgm:pt modelId="{2A5C250E-6CFD-4D9F-87F7-8FAC13867163}" type="pres">
      <dgm:prSet presAssocID="{34366256-C473-4477-BFAA-02D24B235B81}" presName="hierChild4" presStyleCnt="0"/>
      <dgm:spPr/>
    </dgm:pt>
    <dgm:pt modelId="{66D6F65B-B47E-4951-B02A-F3E0C494CA95}" type="pres">
      <dgm:prSet presAssocID="{34366256-C473-4477-BFAA-02D24B235B81}" presName="hierChild5" presStyleCnt="0"/>
      <dgm:spPr/>
    </dgm:pt>
    <dgm:pt modelId="{D95ED918-D6E2-46E7-A44B-66D181F11C13}" type="pres">
      <dgm:prSet presAssocID="{46A95A53-4AB1-4DAF-A8AF-8BB1A4CEF1F6}" presName="Name37" presStyleLbl="parChTrans1D2" presStyleIdx="1" presStyleCnt="4"/>
      <dgm:spPr/>
      <dgm:t>
        <a:bodyPr/>
        <a:lstStyle/>
        <a:p>
          <a:endParaRPr lang="ru-RU"/>
        </a:p>
      </dgm:t>
    </dgm:pt>
    <dgm:pt modelId="{C14636E2-BB9F-4B8E-9CAE-6F2C070481CD}" type="pres">
      <dgm:prSet presAssocID="{F3F08B6D-5886-4410-A431-107FB862C684}" presName="hierRoot2" presStyleCnt="0">
        <dgm:presLayoutVars>
          <dgm:hierBranch val="init"/>
        </dgm:presLayoutVars>
      </dgm:prSet>
      <dgm:spPr/>
    </dgm:pt>
    <dgm:pt modelId="{74E9ABDC-DC8B-4AD1-9059-6B6CEEC26E61}" type="pres">
      <dgm:prSet presAssocID="{F3F08B6D-5886-4410-A431-107FB862C684}" presName="rootComposite" presStyleCnt="0"/>
      <dgm:spPr/>
    </dgm:pt>
    <dgm:pt modelId="{21C26F84-22F9-4E92-9261-EB59C7744754}" type="pres">
      <dgm:prSet presAssocID="{F3F08B6D-5886-4410-A431-107FB862C684}" presName="rootText" presStyleLbl="node2" presStyleIdx="1" presStyleCnt="4" custScaleX="144964" custLinFactNeighborY="-9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D76652-BE4A-4704-B03A-356DA836D934}" type="pres">
      <dgm:prSet presAssocID="{F3F08B6D-5886-4410-A431-107FB862C684}" presName="rootConnector" presStyleLbl="node2" presStyleIdx="1" presStyleCnt="4"/>
      <dgm:spPr/>
      <dgm:t>
        <a:bodyPr/>
        <a:lstStyle/>
        <a:p>
          <a:endParaRPr lang="ru-RU"/>
        </a:p>
      </dgm:t>
    </dgm:pt>
    <dgm:pt modelId="{5148BF86-7094-4E16-A531-8813B1D6246B}" type="pres">
      <dgm:prSet presAssocID="{F3F08B6D-5886-4410-A431-107FB862C684}" presName="hierChild4" presStyleCnt="0"/>
      <dgm:spPr/>
    </dgm:pt>
    <dgm:pt modelId="{D2561ED3-1199-4E0B-84DB-50AB4148A374}" type="pres">
      <dgm:prSet presAssocID="{F3F08B6D-5886-4410-A431-107FB862C684}" presName="hierChild5" presStyleCnt="0"/>
      <dgm:spPr/>
    </dgm:pt>
    <dgm:pt modelId="{AEE65067-59AD-48B1-8DAD-EC8BD0CBCE41}" type="pres">
      <dgm:prSet presAssocID="{589A29AB-4749-4DDE-BD0E-C79774D01405}" presName="Name37" presStyleLbl="parChTrans1D2" presStyleIdx="2" presStyleCnt="4"/>
      <dgm:spPr/>
      <dgm:t>
        <a:bodyPr/>
        <a:lstStyle/>
        <a:p>
          <a:endParaRPr lang="ru-RU"/>
        </a:p>
      </dgm:t>
    </dgm:pt>
    <dgm:pt modelId="{E970E0EB-5B86-41D9-8DF5-DB0C2F449E87}" type="pres">
      <dgm:prSet presAssocID="{A78225B0-EBAE-4B65-B549-97175811F111}" presName="hierRoot2" presStyleCnt="0">
        <dgm:presLayoutVars>
          <dgm:hierBranch val="init"/>
        </dgm:presLayoutVars>
      </dgm:prSet>
      <dgm:spPr/>
    </dgm:pt>
    <dgm:pt modelId="{1B89149A-68A8-4E92-8378-D320092C69A3}" type="pres">
      <dgm:prSet presAssocID="{A78225B0-EBAE-4B65-B549-97175811F111}" presName="rootComposite" presStyleCnt="0"/>
      <dgm:spPr/>
    </dgm:pt>
    <dgm:pt modelId="{62E8E763-3043-4932-969F-B7CFA46A4E8A}" type="pres">
      <dgm:prSet presAssocID="{A78225B0-EBAE-4B65-B549-97175811F111}" presName="rootText" presStyleLbl="node2" presStyleIdx="2" presStyleCnt="4" custScaleX="142079" custLinFactNeighborY="-9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8D110A-1341-4933-B2E9-34F305897C5A}" type="pres">
      <dgm:prSet presAssocID="{A78225B0-EBAE-4B65-B549-97175811F111}" presName="rootConnector" presStyleLbl="node2" presStyleIdx="2" presStyleCnt="4"/>
      <dgm:spPr/>
      <dgm:t>
        <a:bodyPr/>
        <a:lstStyle/>
        <a:p>
          <a:endParaRPr lang="ru-RU"/>
        </a:p>
      </dgm:t>
    </dgm:pt>
    <dgm:pt modelId="{1D9DBD16-1D3F-4E54-890E-0BD763F348E2}" type="pres">
      <dgm:prSet presAssocID="{A78225B0-EBAE-4B65-B549-97175811F111}" presName="hierChild4" presStyleCnt="0"/>
      <dgm:spPr/>
    </dgm:pt>
    <dgm:pt modelId="{B11B00E1-4012-41C3-817F-1B236926A840}" type="pres">
      <dgm:prSet presAssocID="{A78225B0-EBAE-4B65-B549-97175811F111}" presName="hierChild5" presStyleCnt="0"/>
      <dgm:spPr/>
    </dgm:pt>
    <dgm:pt modelId="{6C971D30-0123-4D85-88B6-06B21CE0C542}" type="pres">
      <dgm:prSet presAssocID="{2D1222DB-C03A-4689-A476-7182F14CF9B4}" presName="Name37" presStyleLbl="parChTrans1D2" presStyleIdx="3" presStyleCnt="4"/>
      <dgm:spPr/>
      <dgm:t>
        <a:bodyPr/>
        <a:lstStyle/>
        <a:p>
          <a:endParaRPr lang="ru-RU"/>
        </a:p>
      </dgm:t>
    </dgm:pt>
    <dgm:pt modelId="{BB7BD8AB-A1BC-40C4-AE7D-92A1698255C7}" type="pres">
      <dgm:prSet presAssocID="{C4F4B0D1-7FDC-49E3-BC7D-71242DC1EE91}" presName="hierRoot2" presStyleCnt="0">
        <dgm:presLayoutVars>
          <dgm:hierBranch val="init"/>
        </dgm:presLayoutVars>
      </dgm:prSet>
      <dgm:spPr/>
    </dgm:pt>
    <dgm:pt modelId="{B39276E1-36A6-4000-856E-10B9975FBDA8}" type="pres">
      <dgm:prSet presAssocID="{C4F4B0D1-7FDC-49E3-BC7D-71242DC1EE91}" presName="rootComposite" presStyleCnt="0"/>
      <dgm:spPr/>
    </dgm:pt>
    <dgm:pt modelId="{4ED3ECED-992C-4E38-9962-B243665AC54A}" type="pres">
      <dgm:prSet presAssocID="{C4F4B0D1-7FDC-49E3-BC7D-71242DC1EE91}" presName="rootText" presStyleLbl="node2" presStyleIdx="3" presStyleCnt="4" custScaleX="154379" custLinFactNeighborY="-98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2BFAC6-FF64-4D76-8D92-594D15CDC4B6}" type="pres">
      <dgm:prSet presAssocID="{C4F4B0D1-7FDC-49E3-BC7D-71242DC1EE91}" presName="rootConnector" presStyleLbl="node2" presStyleIdx="3" presStyleCnt="4"/>
      <dgm:spPr/>
      <dgm:t>
        <a:bodyPr/>
        <a:lstStyle/>
        <a:p>
          <a:endParaRPr lang="ru-RU"/>
        </a:p>
      </dgm:t>
    </dgm:pt>
    <dgm:pt modelId="{6AC2E22B-075C-4286-A20D-A3BAB34DAD16}" type="pres">
      <dgm:prSet presAssocID="{C4F4B0D1-7FDC-49E3-BC7D-71242DC1EE91}" presName="hierChild4" presStyleCnt="0"/>
      <dgm:spPr/>
    </dgm:pt>
    <dgm:pt modelId="{301AC196-158E-449F-AF16-7CE6530ADDEB}" type="pres">
      <dgm:prSet presAssocID="{C4F4B0D1-7FDC-49E3-BC7D-71242DC1EE91}" presName="hierChild5" presStyleCnt="0"/>
      <dgm:spPr/>
    </dgm:pt>
    <dgm:pt modelId="{68E1BA63-1C92-4359-BC62-41C09E184DE2}" type="pres">
      <dgm:prSet presAssocID="{C87C22F0-EF0D-421D-BEEF-952E15B3426B}" presName="hierChild3" presStyleCnt="0"/>
      <dgm:spPr/>
    </dgm:pt>
  </dgm:ptLst>
  <dgm:cxnLst>
    <dgm:cxn modelId="{7A7703F9-87D5-44B7-BF71-3C80122EC17B}" type="presOf" srcId="{589A29AB-4749-4DDE-BD0E-C79774D01405}" destId="{AEE65067-59AD-48B1-8DAD-EC8BD0CBCE41}" srcOrd="0" destOrd="0" presId="urn:microsoft.com/office/officeart/2005/8/layout/orgChart1"/>
    <dgm:cxn modelId="{964C9503-22A9-4016-9D5A-1BF6DABFCEF6}" srcId="{C87C22F0-EF0D-421D-BEEF-952E15B3426B}" destId="{34366256-C473-4477-BFAA-02D24B235B81}" srcOrd="0" destOrd="0" parTransId="{439C0075-9C0C-4F3B-9945-357AACA1DFFF}" sibTransId="{4BE94173-86CB-4FC1-ADE4-CD239F49FEF9}"/>
    <dgm:cxn modelId="{26E5ADB4-6EB9-4764-9DF0-6ADBA3574916}" type="presOf" srcId="{34366256-C473-4477-BFAA-02D24B235B81}" destId="{FB01920A-65ED-4381-B78D-01751266A966}" srcOrd="0" destOrd="0" presId="urn:microsoft.com/office/officeart/2005/8/layout/orgChart1"/>
    <dgm:cxn modelId="{F503D617-C08A-42EE-A353-A50B99820947}" type="presOf" srcId="{C4F4B0D1-7FDC-49E3-BC7D-71242DC1EE91}" destId="{782BFAC6-FF64-4D76-8D92-594D15CDC4B6}" srcOrd="1" destOrd="0" presId="urn:microsoft.com/office/officeart/2005/8/layout/orgChart1"/>
    <dgm:cxn modelId="{152ECBE3-7D17-4760-BF34-07FF6F975123}" srcId="{71893656-238F-4D1F-BCB7-0CC5000ED263}" destId="{C87C22F0-EF0D-421D-BEEF-952E15B3426B}" srcOrd="0" destOrd="0" parTransId="{F394876B-BF0A-4CAF-A608-B59A0A9281CA}" sibTransId="{FE83A7A9-E090-4758-A032-6A950142477C}"/>
    <dgm:cxn modelId="{ADA39E67-A444-4DBB-AEE5-40A91D98004C}" type="presOf" srcId="{2D1222DB-C03A-4689-A476-7182F14CF9B4}" destId="{6C971D30-0123-4D85-88B6-06B21CE0C542}" srcOrd="0" destOrd="0" presId="urn:microsoft.com/office/officeart/2005/8/layout/orgChart1"/>
    <dgm:cxn modelId="{86C7F742-F15B-46F2-82E7-D6DC30DED1C4}" type="presOf" srcId="{34366256-C473-4477-BFAA-02D24B235B81}" destId="{5EAAD7F5-B5CF-44F5-837C-EB3619033F61}" srcOrd="1" destOrd="0" presId="urn:microsoft.com/office/officeart/2005/8/layout/orgChart1"/>
    <dgm:cxn modelId="{D0792D9C-63FB-4F97-99EB-9521F43C7A1D}" type="presOf" srcId="{C4F4B0D1-7FDC-49E3-BC7D-71242DC1EE91}" destId="{4ED3ECED-992C-4E38-9962-B243665AC54A}" srcOrd="0" destOrd="0" presId="urn:microsoft.com/office/officeart/2005/8/layout/orgChart1"/>
    <dgm:cxn modelId="{4FBA0AA3-B87B-4AFB-AC9C-D4FCBD1D4718}" type="presOf" srcId="{A78225B0-EBAE-4B65-B549-97175811F111}" destId="{EC8D110A-1341-4933-B2E9-34F305897C5A}" srcOrd="1" destOrd="0" presId="urn:microsoft.com/office/officeart/2005/8/layout/orgChart1"/>
    <dgm:cxn modelId="{52396A99-CCCC-4835-BF65-663B7F7FC000}" type="presOf" srcId="{A78225B0-EBAE-4B65-B549-97175811F111}" destId="{62E8E763-3043-4932-969F-B7CFA46A4E8A}" srcOrd="0" destOrd="0" presId="urn:microsoft.com/office/officeart/2005/8/layout/orgChart1"/>
    <dgm:cxn modelId="{AD73A767-343A-42AA-9D11-4D102E251655}" type="presOf" srcId="{71893656-238F-4D1F-BCB7-0CC5000ED263}" destId="{4C57FDAC-054E-4A68-9EE3-EF51BA0C35AE}" srcOrd="0" destOrd="0" presId="urn:microsoft.com/office/officeart/2005/8/layout/orgChart1"/>
    <dgm:cxn modelId="{BFA7E9B7-12E3-4A2F-8A8B-770029BDA9D0}" srcId="{C87C22F0-EF0D-421D-BEEF-952E15B3426B}" destId="{F3F08B6D-5886-4410-A431-107FB862C684}" srcOrd="1" destOrd="0" parTransId="{46A95A53-4AB1-4DAF-A8AF-8BB1A4CEF1F6}" sibTransId="{6F8936C3-A67D-437B-8819-D01CEA6DF287}"/>
    <dgm:cxn modelId="{06B978F4-DE8B-4EFE-A1CE-4FD615D41CC7}" type="presOf" srcId="{C87C22F0-EF0D-421D-BEEF-952E15B3426B}" destId="{228266E1-CF89-4242-9208-E548D27C679C}" srcOrd="1" destOrd="0" presId="urn:microsoft.com/office/officeart/2005/8/layout/orgChart1"/>
    <dgm:cxn modelId="{05562727-0A2D-403A-9C44-E15106ED1E0A}" type="presOf" srcId="{46A95A53-4AB1-4DAF-A8AF-8BB1A4CEF1F6}" destId="{D95ED918-D6E2-46E7-A44B-66D181F11C13}" srcOrd="0" destOrd="0" presId="urn:microsoft.com/office/officeart/2005/8/layout/orgChart1"/>
    <dgm:cxn modelId="{9418603B-CFA9-44E3-9058-4F3B24677FDD}" type="presOf" srcId="{439C0075-9C0C-4F3B-9945-357AACA1DFFF}" destId="{C564FD5D-D61F-4B2D-83F4-43AFE9DBF242}" srcOrd="0" destOrd="0" presId="urn:microsoft.com/office/officeart/2005/8/layout/orgChart1"/>
    <dgm:cxn modelId="{6052A669-0004-4CAA-BB8D-AA37010C5AE1}" srcId="{C87C22F0-EF0D-421D-BEEF-952E15B3426B}" destId="{C4F4B0D1-7FDC-49E3-BC7D-71242DC1EE91}" srcOrd="3" destOrd="0" parTransId="{2D1222DB-C03A-4689-A476-7182F14CF9B4}" sibTransId="{02C61716-307B-4EBB-804A-92D6574B7D1E}"/>
    <dgm:cxn modelId="{A2CB8F1B-0BDC-4099-A5AB-C119D214CC46}" type="presOf" srcId="{C87C22F0-EF0D-421D-BEEF-952E15B3426B}" destId="{18A6691B-5C7B-4C1B-B627-7E68815841C3}" srcOrd="0" destOrd="0" presId="urn:microsoft.com/office/officeart/2005/8/layout/orgChart1"/>
    <dgm:cxn modelId="{721CA7B0-252B-4265-8291-05EF0CAF882D}" type="presOf" srcId="{F3F08B6D-5886-4410-A431-107FB862C684}" destId="{21C26F84-22F9-4E92-9261-EB59C7744754}" srcOrd="0" destOrd="0" presId="urn:microsoft.com/office/officeart/2005/8/layout/orgChart1"/>
    <dgm:cxn modelId="{45BE1613-4584-4BE4-8CD5-921157738891}" type="presOf" srcId="{F3F08B6D-5886-4410-A431-107FB862C684}" destId="{0ED76652-BE4A-4704-B03A-356DA836D934}" srcOrd="1" destOrd="0" presId="urn:microsoft.com/office/officeart/2005/8/layout/orgChart1"/>
    <dgm:cxn modelId="{DD04C1F1-FD1C-4951-8498-78F30FD44185}" srcId="{C87C22F0-EF0D-421D-BEEF-952E15B3426B}" destId="{A78225B0-EBAE-4B65-B549-97175811F111}" srcOrd="2" destOrd="0" parTransId="{589A29AB-4749-4DDE-BD0E-C79774D01405}" sibTransId="{26AF0327-A09F-421C-8614-2DED2883C8B2}"/>
    <dgm:cxn modelId="{3AD84D0E-6E86-40B1-B030-869FCF26E0D9}" type="presParOf" srcId="{4C57FDAC-054E-4A68-9EE3-EF51BA0C35AE}" destId="{CCDC9111-C502-4F62-B123-E0CDE6008C94}" srcOrd="0" destOrd="0" presId="urn:microsoft.com/office/officeart/2005/8/layout/orgChart1"/>
    <dgm:cxn modelId="{BC221BF7-24C1-446A-A2B5-AAFA5A9820DE}" type="presParOf" srcId="{CCDC9111-C502-4F62-B123-E0CDE6008C94}" destId="{90736BDE-AE5A-482F-820A-F83E9F0C2AF0}" srcOrd="0" destOrd="0" presId="urn:microsoft.com/office/officeart/2005/8/layout/orgChart1"/>
    <dgm:cxn modelId="{4C5B3763-5D28-44F7-9D49-A48D6415A073}" type="presParOf" srcId="{90736BDE-AE5A-482F-820A-F83E9F0C2AF0}" destId="{18A6691B-5C7B-4C1B-B627-7E68815841C3}" srcOrd="0" destOrd="0" presId="urn:microsoft.com/office/officeart/2005/8/layout/orgChart1"/>
    <dgm:cxn modelId="{AA21E341-2AEE-4F39-8C5A-66BEB717E480}" type="presParOf" srcId="{90736BDE-AE5A-482F-820A-F83E9F0C2AF0}" destId="{228266E1-CF89-4242-9208-E548D27C679C}" srcOrd="1" destOrd="0" presId="urn:microsoft.com/office/officeart/2005/8/layout/orgChart1"/>
    <dgm:cxn modelId="{C24445B9-4E85-4F4D-B44F-3680877AB7B9}" type="presParOf" srcId="{CCDC9111-C502-4F62-B123-E0CDE6008C94}" destId="{18E1083E-6793-442A-8AC6-CDD73B1B4A0D}" srcOrd="1" destOrd="0" presId="urn:microsoft.com/office/officeart/2005/8/layout/orgChart1"/>
    <dgm:cxn modelId="{3B444615-BE71-450A-9A11-306DE23A805C}" type="presParOf" srcId="{18E1083E-6793-442A-8AC6-CDD73B1B4A0D}" destId="{C564FD5D-D61F-4B2D-83F4-43AFE9DBF242}" srcOrd="0" destOrd="0" presId="urn:microsoft.com/office/officeart/2005/8/layout/orgChart1"/>
    <dgm:cxn modelId="{A39FDDF4-73BB-4193-B9E8-E1D806FA5B3E}" type="presParOf" srcId="{18E1083E-6793-442A-8AC6-CDD73B1B4A0D}" destId="{6FEEC92A-91EA-462C-9037-4085FC659242}" srcOrd="1" destOrd="0" presId="urn:microsoft.com/office/officeart/2005/8/layout/orgChart1"/>
    <dgm:cxn modelId="{4B518FB1-CB64-4490-BBAE-64558828B951}" type="presParOf" srcId="{6FEEC92A-91EA-462C-9037-4085FC659242}" destId="{F6812F35-BB89-414E-A84B-83CD19AEBE8D}" srcOrd="0" destOrd="0" presId="urn:microsoft.com/office/officeart/2005/8/layout/orgChart1"/>
    <dgm:cxn modelId="{9B4D8CD2-AF2A-43BA-A76F-B32C1F03F596}" type="presParOf" srcId="{F6812F35-BB89-414E-A84B-83CD19AEBE8D}" destId="{FB01920A-65ED-4381-B78D-01751266A966}" srcOrd="0" destOrd="0" presId="urn:microsoft.com/office/officeart/2005/8/layout/orgChart1"/>
    <dgm:cxn modelId="{3C9268E3-6189-429A-BEF2-32537A0ADAD6}" type="presParOf" srcId="{F6812F35-BB89-414E-A84B-83CD19AEBE8D}" destId="{5EAAD7F5-B5CF-44F5-837C-EB3619033F61}" srcOrd="1" destOrd="0" presId="urn:microsoft.com/office/officeart/2005/8/layout/orgChart1"/>
    <dgm:cxn modelId="{3705CCD9-7FF7-481C-8C41-015AC0823380}" type="presParOf" srcId="{6FEEC92A-91EA-462C-9037-4085FC659242}" destId="{2A5C250E-6CFD-4D9F-87F7-8FAC13867163}" srcOrd="1" destOrd="0" presId="urn:microsoft.com/office/officeart/2005/8/layout/orgChart1"/>
    <dgm:cxn modelId="{05F5F122-AF2C-42EF-863A-C8F3B59F6975}" type="presParOf" srcId="{6FEEC92A-91EA-462C-9037-4085FC659242}" destId="{66D6F65B-B47E-4951-B02A-F3E0C494CA95}" srcOrd="2" destOrd="0" presId="urn:microsoft.com/office/officeart/2005/8/layout/orgChart1"/>
    <dgm:cxn modelId="{83623A9E-E9F2-4220-BEA3-5A11F32DC710}" type="presParOf" srcId="{18E1083E-6793-442A-8AC6-CDD73B1B4A0D}" destId="{D95ED918-D6E2-46E7-A44B-66D181F11C13}" srcOrd="2" destOrd="0" presId="urn:microsoft.com/office/officeart/2005/8/layout/orgChart1"/>
    <dgm:cxn modelId="{0DA253B9-64A1-48BF-9589-4D332BC88FDF}" type="presParOf" srcId="{18E1083E-6793-442A-8AC6-CDD73B1B4A0D}" destId="{C14636E2-BB9F-4B8E-9CAE-6F2C070481CD}" srcOrd="3" destOrd="0" presId="urn:microsoft.com/office/officeart/2005/8/layout/orgChart1"/>
    <dgm:cxn modelId="{14AA2A68-22E0-4D1C-88D6-E765188C6C98}" type="presParOf" srcId="{C14636E2-BB9F-4B8E-9CAE-6F2C070481CD}" destId="{74E9ABDC-DC8B-4AD1-9059-6B6CEEC26E61}" srcOrd="0" destOrd="0" presId="urn:microsoft.com/office/officeart/2005/8/layout/orgChart1"/>
    <dgm:cxn modelId="{9FD9098E-9712-49DE-BDB0-9E5CD9955E3E}" type="presParOf" srcId="{74E9ABDC-DC8B-4AD1-9059-6B6CEEC26E61}" destId="{21C26F84-22F9-4E92-9261-EB59C7744754}" srcOrd="0" destOrd="0" presId="urn:microsoft.com/office/officeart/2005/8/layout/orgChart1"/>
    <dgm:cxn modelId="{83B3EB1D-CFED-4C5B-990A-336520CCD08C}" type="presParOf" srcId="{74E9ABDC-DC8B-4AD1-9059-6B6CEEC26E61}" destId="{0ED76652-BE4A-4704-B03A-356DA836D934}" srcOrd="1" destOrd="0" presId="urn:microsoft.com/office/officeart/2005/8/layout/orgChart1"/>
    <dgm:cxn modelId="{78D42596-5748-470E-806A-E077A00D000E}" type="presParOf" srcId="{C14636E2-BB9F-4B8E-9CAE-6F2C070481CD}" destId="{5148BF86-7094-4E16-A531-8813B1D6246B}" srcOrd="1" destOrd="0" presId="urn:microsoft.com/office/officeart/2005/8/layout/orgChart1"/>
    <dgm:cxn modelId="{E3E9A043-2A4B-498C-9A36-D879E75169D2}" type="presParOf" srcId="{C14636E2-BB9F-4B8E-9CAE-6F2C070481CD}" destId="{D2561ED3-1199-4E0B-84DB-50AB4148A374}" srcOrd="2" destOrd="0" presId="urn:microsoft.com/office/officeart/2005/8/layout/orgChart1"/>
    <dgm:cxn modelId="{AC2D8765-BD13-474F-A3BB-4981307F32DB}" type="presParOf" srcId="{18E1083E-6793-442A-8AC6-CDD73B1B4A0D}" destId="{AEE65067-59AD-48B1-8DAD-EC8BD0CBCE41}" srcOrd="4" destOrd="0" presId="urn:microsoft.com/office/officeart/2005/8/layout/orgChart1"/>
    <dgm:cxn modelId="{8B4C77ED-F474-4D96-A17F-F1FC0E76009C}" type="presParOf" srcId="{18E1083E-6793-442A-8AC6-CDD73B1B4A0D}" destId="{E970E0EB-5B86-41D9-8DF5-DB0C2F449E87}" srcOrd="5" destOrd="0" presId="urn:microsoft.com/office/officeart/2005/8/layout/orgChart1"/>
    <dgm:cxn modelId="{3202A030-911A-4A10-B2BF-C513ECA5A54B}" type="presParOf" srcId="{E970E0EB-5B86-41D9-8DF5-DB0C2F449E87}" destId="{1B89149A-68A8-4E92-8378-D320092C69A3}" srcOrd="0" destOrd="0" presId="urn:microsoft.com/office/officeart/2005/8/layout/orgChart1"/>
    <dgm:cxn modelId="{6B8B851E-1BB1-44DD-9373-E6DEB71F09BC}" type="presParOf" srcId="{1B89149A-68A8-4E92-8378-D320092C69A3}" destId="{62E8E763-3043-4932-969F-B7CFA46A4E8A}" srcOrd="0" destOrd="0" presId="urn:microsoft.com/office/officeart/2005/8/layout/orgChart1"/>
    <dgm:cxn modelId="{7B6AB1C9-0D72-470A-A454-88AA7DE5C294}" type="presParOf" srcId="{1B89149A-68A8-4E92-8378-D320092C69A3}" destId="{EC8D110A-1341-4933-B2E9-34F305897C5A}" srcOrd="1" destOrd="0" presId="urn:microsoft.com/office/officeart/2005/8/layout/orgChart1"/>
    <dgm:cxn modelId="{22BCE977-3400-4D3E-AEC9-6E9314E22F66}" type="presParOf" srcId="{E970E0EB-5B86-41D9-8DF5-DB0C2F449E87}" destId="{1D9DBD16-1D3F-4E54-890E-0BD763F348E2}" srcOrd="1" destOrd="0" presId="urn:microsoft.com/office/officeart/2005/8/layout/orgChart1"/>
    <dgm:cxn modelId="{FFACF8C1-73CD-4E97-B0BA-39488B19277B}" type="presParOf" srcId="{E970E0EB-5B86-41D9-8DF5-DB0C2F449E87}" destId="{B11B00E1-4012-41C3-817F-1B236926A840}" srcOrd="2" destOrd="0" presId="urn:microsoft.com/office/officeart/2005/8/layout/orgChart1"/>
    <dgm:cxn modelId="{1A97A814-79F0-4916-AB0A-16DEA0CA490B}" type="presParOf" srcId="{18E1083E-6793-442A-8AC6-CDD73B1B4A0D}" destId="{6C971D30-0123-4D85-88B6-06B21CE0C542}" srcOrd="6" destOrd="0" presId="urn:microsoft.com/office/officeart/2005/8/layout/orgChart1"/>
    <dgm:cxn modelId="{3A889188-C70B-4F6C-A707-C00F0B306A32}" type="presParOf" srcId="{18E1083E-6793-442A-8AC6-CDD73B1B4A0D}" destId="{BB7BD8AB-A1BC-40C4-AE7D-92A1698255C7}" srcOrd="7" destOrd="0" presId="urn:microsoft.com/office/officeart/2005/8/layout/orgChart1"/>
    <dgm:cxn modelId="{9CC75CAB-BB55-4D47-8FEF-971A6F933857}" type="presParOf" srcId="{BB7BD8AB-A1BC-40C4-AE7D-92A1698255C7}" destId="{B39276E1-36A6-4000-856E-10B9975FBDA8}" srcOrd="0" destOrd="0" presId="urn:microsoft.com/office/officeart/2005/8/layout/orgChart1"/>
    <dgm:cxn modelId="{D795F8EA-85D3-4B45-B206-79581C748037}" type="presParOf" srcId="{B39276E1-36A6-4000-856E-10B9975FBDA8}" destId="{4ED3ECED-992C-4E38-9962-B243665AC54A}" srcOrd="0" destOrd="0" presId="urn:microsoft.com/office/officeart/2005/8/layout/orgChart1"/>
    <dgm:cxn modelId="{B6E3D1BF-8322-47FB-B0BE-040527FCE984}" type="presParOf" srcId="{B39276E1-36A6-4000-856E-10B9975FBDA8}" destId="{782BFAC6-FF64-4D76-8D92-594D15CDC4B6}" srcOrd="1" destOrd="0" presId="urn:microsoft.com/office/officeart/2005/8/layout/orgChart1"/>
    <dgm:cxn modelId="{DDF9CD63-38A5-434C-94D9-87EBF46ACCB5}" type="presParOf" srcId="{BB7BD8AB-A1BC-40C4-AE7D-92A1698255C7}" destId="{6AC2E22B-075C-4286-A20D-A3BAB34DAD16}" srcOrd="1" destOrd="0" presId="urn:microsoft.com/office/officeart/2005/8/layout/orgChart1"/>
    <dgm:cxn modelId="{54E450BE-EF49-467C-BA01-AD5E32FC126E}" type="presParOf" srcId="{BB7BD8AB-A1BC-40C4-AE7D-92A1698255C7}" destId="{301AC196-158E-449F-AF16-7CE6530ADDEB}" srcOrd="2" destOrd="0" presId="urn:microsoft.com/office/officeart/2005/8/layout/orgChart1"/>
    <dgm:cxn modelId="{70BE9A67-2244-4561-9FDD-1FE2C074A35B}" type="presParOf" srcId="{CCDC9111-C502-4F62-B123-E0CDE6008C94}" destId="{68E1BA63-1C92-4359-BC62-41C09E184DE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34F29-6862-4501-BE6D-BA8C6E5B2107}" type="datetimeFigureOut">
              <a:rPr lang="ru-RU" smtClean="0"/>
              <a:t>03.10.2022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47DE70-F64A-4968-8079-60441B00344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2191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268DE7-8F5C-4741-B93C-FAF69EF8C79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112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47DE70-F64A-4968-8079-60441B003441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7655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47DE70-F64A-4968-8079-60441B003441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4933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47DE70-F64A-4968-8079-60441B003441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4537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1C94846-A41A-46A4-82FC-F70C44E97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2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FF4B885-5B69-4FE3-925A-37317C9E4C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9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4942103"/>
            <a:ext cx="5554662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1" y="1971675"/>
            <a:ext cx="5554659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7" name="Текст 7">
            <a:extLst>
              <a:ext uri="{FF2B5EF4-FFF2-40B4-BE49-F238E27FC236}">
                <a16:creationId xmlns:a16="http://schemas.microsoft.com/office/drawing/2014/main" xmlns="" id="{F2786F94-0219-4D50-AE47-BFADD00557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47" y="4942103"/>
            <a:ext cx="5554662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9">
            <a:extLst>
              <a:ext uri="{FF2B5EF4-FFF2-40B4-BE49-F238E27FC236}">
                <a16:creationId xmlns:a16="http://schemas.microsoft.com/office/drawing/2014/main" xmlns="" id="{08194C61-3908-4D9E-ADA8-AD85B6B49F2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3950" y="1971675"/>
            <a:ext cx="5554659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584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 в 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4942103"/>
            <a:ext cx="3609974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392" y="1971675"/>
            <a:ext cx="3609972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xmlns="" id="{DCBD97CA-2B21-43E5-B3A6-4E3A6887B7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9900" y="4942103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xmlns="" id="{9BB48594-CDF5-4760-829E-7067E397D5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79904" y="1971675"/>
            <a:ext cx="3633784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xmlns="" id="{8EDE3255-D331-473E-9F80-45DF45BC78A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24820" y="4942103"/>
            <a:ext cx="3633788" cy="1482509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xmlns="" id="{988FBD5B-1F8B-4DA1-9167-A98867F784D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24824" y="1971675"/>
            <a:ext cx="3633784" cy="2733675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984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ое изображение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xmlns="" id="{A0A68313-7CA3-4A32-A17E-CB916613E0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388" y="3990975"/>
            <a:ext cx="11325225" cy="2435225"/>
          </a:xfrm>
          <a:solidFill>
            <a:schemeClr val="bg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913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4591050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xmlns="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203950" y="1971675"/>
            <a:ext cx="2674938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  <p:sp>
        <p:nvSpPr>
          <p:cNvPr id="9" name="Диаграмма 3">
            <a:extLst>
              <a:ext uri="{FF2B5EF4-FFF2-40B4-BE49-F238E27FC236}">
                <a16:creationId xmlns:a16="http://schemas.microsoft.com/office/drawing/2014/main" xmlns="" id="{167A4ACF-9947-4AF0-89F5-3536622AB2A3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090025" y="1971675"/>
            <a:ext cx="2668586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8508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3609975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иаграмма 3">
            <a:extLst>
              <a:ext uri="{FF2B5EF4-FFF2-40B4-BE49-F238E27FC236}">
                <a16:creationId xmlns:a16="http://schemas.microsoft.com/office/drawing/2014/main" xmlns="" id="{7D19B8BF-6038-462B-B8EC-3BE4E63232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279901" y="1971675"/>
            <a:ext cx="7478712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028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266541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xmlns="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3317875" y="1971675"/>
            <a:ext cx="8440738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345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xmlns="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7" y="1971675"/>
            <a:ext cx="11325226" cy="445293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421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широкая таблица сниз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9" y="1971675"/>
            <a:ext cx="11325222" cy="1771650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xmlns="" id="{A6C0B26A-D5AA-4CB3-9F2B-372E3DBE62A4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3387" y="4010025"/>
            <a:ext cx="11325226" cy="2414588"/>
          </a:xfrm>
          <a:solidFill>
            <a:schemeClr val="bg2"/>
          </a:solidFill>
        </p:spPr>
        <p:txBody>
          <a:bodyPr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3049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9" name="Рисунок 6">
            <a:extLst>
              <a:ext uri="{FF2B5EF4-FFF2-40B4-BE49-F238E27FC236}">
                <a16:creationId xmlns:a16="http://schemas.microsoft.com/office/drawing/2014/main" xmlns="" id="{2D09C9D3-356B-3846-94B4-E4F8438C66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D60555C7-2B73-3049-8C33-F281723F5299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xmlns="" id="{B34D0E2B-3A67-2B4B-B4DC-13F339FB5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27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D5B71E1-4C95-4E0E-82AA-C4C2E1DAE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7" r="18281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75B42C9-D670-446A-9583-BD5571714E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0964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лайдов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149720B7-F087-0D46-8716-D12F8DD5635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3797299"/>
            <a:ext cx="5554663" cy="269240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1971675"/>
            <a:ext cx="5554663" cy="1089027"/>
          </a:xfrm>
        </p:spPr>
        <p:txBody>
          <a:bodyPr anchor="b"/>
          <a:lstStyle>
            <a:lvl1pPr>
              <a:spcBef>
                <a:spcPts val="0"/>
              </a:spcBef>
              <a:defRPr sz="1800" cap="none" spc="0" baseline="0">
                <a:solidFill>
                  <a:schemeClr val="tx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Название презентации. </a:t>
            </a:r>
          </a:p>
          <a:p>
            <a:pPr lvl="0"/>
            <a:r>
              <a:rPr lang="ru-RU" dirty="0"/>
              <a:t>Личный финансовый план</a:t>
            </a:r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xmlns="" id="{DF16A914-AF66-C045-9B76-8BF5E5293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237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xmlns="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1" name="Рисунок 6">
            <a:extLst>
              <a:ext uri="{FF2B5EF4-FFF2-40B4-BE49-F238E27FC236}">
                <a16:creationId xmlns:a16="http://schemas.microsoft.com/office/drawing/2014/main" xmlns="" id="{1D350056-7D55-234D-9A03-20C0F8E9FB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4759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576F7CF3-5215-9E41-B00F-A2467B5A406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xmlns="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xmlns="" id="{BC34E9FA-E708-6144-89C3-CDB66D4AFC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68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оглавлением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D893A5DB-B2E0-3B4E-9B24-2C07CA7DBDEE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88049" y="3787775"/>
            <a:ext cx="5770563" cy="2636838"/>
          </a:xfrm>
        </p:spPr>
        <p:txBody>
          <a:bodyPr anchor="t" anchorCtr="0"/>
          <a:lstStyle>
            <a:lvl1pPr marL="216000" marR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Подраздел презентации 1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2</a:t>
            </a:r>
          </a:p>
          <a:p>
            <a:pPr marL="216000" marR="0" lvl="0" indent="-2160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dirty="0"/>
              <a:t>Подраздел презентации 3</a:t>
            </a:r>
          </a:p>
          <a:p>
            <a:pPr lvl="0"/>
            <a:endParaRPr lang="ru-RU" dirty="0"/>
          </a:p>
          <a:p>
            <a:pPr lvl="0"/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1A1A2E58-2F29-4123-8EDA-08E6F8311E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844" y="2409825"/>
            <a:ext cx="2697956" cy="2171700"/>
          </a:xfrm>
        </p:spPr>
        <p:txBody>
          <a:bodyPr anchor="ctr" anchorCtr="0"/>
          <a:lstStyle>
            <a:lvl1pPr>
              <a:spcBef>
                <a:spcPts val="0"/>
              </a:spcBef>
              <a:defRPr sz="15000" b="1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xmlns="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pic>
        <p:nvPicPr>
          <p:cNvPr id="12" name="Рисунок 6">
            <a:extLst>
              <a:ext uri="{FF2B5EF4-FFF2-40B4-BE49-F238E27FC236}">
                <a16:creationId xmlns:a16="http://schemas.microsoft.com/office/drawing/2014/main" xmlns="" id="{B285BCAC-AE70-3F4C-A015-C62A1A4A81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7238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крупным показателем 1">
    <p:bg>
      <p:bgPr>
        <a:gradFill>
          <a:gsLst>
            <a:gs pos="100000">
              <a:schemeClr val="accent2"/>
            </a:gs>
            <a:gs pos="0">
              <a:schemeClr val="accent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80C1A66E-447C-497E-B791-484EC723AC3C}"/>
              </a:ext>
            </a:extLst>
          </p:cNvPr>
          <p:cNvCxnSpPr/>
          <p:nvPr userDrawn="1"/>
        </p:nvCxnSpPr>
        <p:spPr>
          <a:xfrm>
            <a:off x="433388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:a16="http://schemas.microsoft.com/office/drawing/2014/main" xmlns="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49" y="1971675"/>
            <a:ext cx="5554662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xmlns="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0" y="1743075"/>
            <a:ext cx="5554662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xmlns="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88" y="3838574"/>
            <a:ext cx="5554662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  <p:pic>
        <p:nvPicPr>
          <p:cNvPr id="9" name="Рисунок 14">
            <a:extLst>
              <a:ext uri="{FF2B5EF4-FFF2-40B4-BE49-F238E27FC236}">
                <a16:creationId xmlns:a16="http://schemas.microsoft.com/office/drawing/2014/main" xmlns="" id="{8B871CEC-3811-5343-8FD4-E15214D6F1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8" y="437814"/>
            <a:ext cx="1244021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541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с крупным показателем 2">
    <p:bg>
      <p:bgPr>
        <a:gradFill>
          <a:gsLst>
            <a:gs pos="100000">
              <a:schemeClr val="accent6"/>
            </a:gs>
            <a:gs pos="0">
              <a:schemeClr val="accent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80C1A66E-447C-497E-B791-484EC723AC3C}"/>
              </a:ext>
            </a:extLst>
          </p:cNvPr>
          <p:cNvCxnSpPr/>
          <p:nvPr userDrawn="1"/>
        </p:nvCxnSpPr>
        <p:spPr>
          <a:xfrm>
            <a:off x="433388" y="863600"/>
            <a:ext cx="1132522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Текст 7">
            <a:extLst>
              <a:ext uri="{FF2B5EF4-FFF2-40B4-BE49-F238E27FC236}">
                <a16:creationId xmlns:a16="http://schemas.microsoft.com/office/drawing/2014/main" xmlns="" id="{328E8370-30AB-4722-8DBA-593A635980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03949" y="1971675"/>
            <a:ext cx="5554662" cy="445293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xmlns="" id="{093F2368-AD98-4728-93E4-1B37173036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90" y="1743075"/>
            <a:ext cx="5554662" cy="185735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5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4%</a:t>
            </a:r>
            <a:endParaRPr lang="ru-RU" dirty="0"/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xmlns="" id="{35BF7473-8909-436F-9AC2-13A304FD55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3388" y="3838574"/>
            <a:ext cx="5554662" cy="2586039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подпись к показателю в несколько строк</a:t>
            </a:r>
          </a:p>
        </p:txBody>
      </p:sp>
      <p:pic>
        <p:nvPicPr>
          <p:cNvPr id="9" name="Рисунок 14">
            <a:extLst>
              <a:ext uri="{FF2B5EF4-FFF2-40B4-BE49-F238E27FC236}">
                <a16:creationId xmlns:a16="http://schemas.microsoft.com/office/drawing/2014/main" xmlns="" id="{38EFE22E-1DF4-C14C-9E2C-9B1D944171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8" y="437814"/>
            <a:ext cx="1244021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375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4743" y="3844925"/>
            <a:ext cx="5770563" cy="2636838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Пункт приема корреспонденции: </a:t>
            </a:r>
          </a:p>
          <a:p>
            <a:pPr lvl="0"/>
            <a:r>
              <a:rPr lang="ru-RU" dirty="0"/>
              <a:t>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xmlns="" id="{FE565448-C04C-453B-AA54-32A758A947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49" y="1104901"/>
            <a:ext cx="5554663" cy="1965324"/>
          </a:xfrm>
        </p:spPr>
        <p:txBody>
          <a:bodyPr anchor="b" anchorCtr="0"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Спасибо </a:t>
            </a:r>
          </a:p>
          <a:p>
            <a:pPr lvl="0"/>
            <a:r>
              <a:rPr lang="ru-RU" dirty="0"/>
              <a:t>за внимание</a:t>
            </a:r>
          </a:p>
        </p:txBody>
      </p:sp>
      <p:pic>
        <p:nvPicPr>
          <p:cNvPr id="8" name="Рисунок 6">
            <a:extLst>
              <a:ext uri="{FF2B5EF4-FFF2-40B4-BE49-F238E27FC236}">
                <a16:creationId xmlns:a16="http://schemas.microsoft.com/office/drawing/2014/main" xmlns="" id="{8FCCF32E-0F6E-4544-A5DF-207C316A6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5110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3389" y="4178299"/>
            <a:ext cx="11325224" cy="2303463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cap="none" spc="30" baseline="0">
                <a:solidFill>
                  <a:schemeClr val="bg2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Служба по защите прав потребителей </a:t>
            </a:r>
          </a:p>
          <a:p>
            <a:pPr lvl="0"/>
            <a:r>
              <a:rPr lang="ru-RU" dirty="0"/>
              <a:t>финансовых услуг и миноритарных акционеров</a:t>
            </a:r>
          </a:p>
          <a:p>
            <a:pPr lvl="0"/>
            <a:r>
              <a:rPr lang="ru-RU" dirty="0"/>
              <a:t>Пункт приема корреспонденции: Москва, </a:t>
            </a:r>
            <a:r>
              <a:rPr lang="ru-RU" dirty="0" err="1"/>
              <a:t>Сандуновский</a:t>
            </a:r>
            <a:r>
              <a:rPr lang="ru-RU" dirty="0"/>
              <a:t> пер., д. 3, стр. 1, телефон +7 495 621-09-61</a:t>
            </a:r>
          </a:p>
          <a:p>
            <a:pPr lvl="0"/>
            <a:r>
              <a:rPr lang="ru-RU" dirty="0"/>
              <a:t>Почтовый адрес: 107016, Москва, ул. Неглинная, д. 12</a:t>
            </a:r>
          </a:p>
          <a:p>
            <a:pPr lvl="0"/>
            <a:r>
              <a:rPr lang="ru-RU" dirty="0"/>
              <a:t>Контактный центр: 8 800 250-40-72, +7 495 771-91-00</a:t>
            </a:r>
          </a:p>
          <a:p>
            <a:pPr lvl="0"/>
            <a:r>
              <a:rPr lang="ru-RU" dirty="0"/>
              <a:t>Факс: +7 495 621-64-65, +7 495 621-62-88</a:t>
            </a:r>
          </a:p>
          <a:p>
            <a:pPr lvl="0"/>
            <a:r>
              <a:rPr lang="ru-RU" dirty="0"/>
              <a:t>Сайт: www.cbr.ru</a:t>
            </a:r>
          </a:p>
          <a:p>
            <a:pPr lvl="0"/>
            <a:r>
              <a:rPr lang="ru-RU" dirty="0"/>
              <a:t>Электронная почта: fps@cbr.ru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02FD43A-C81A-4B12-B731-C0200E4E9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342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92326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10/3/2022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31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5">
            <a:extLst>
              <a:ext uri="{FF2B5EF4-FFF2-40B4-BE49-F238E27FC236}">
                <a16:creationId xmlns:a16="http://schemas.microsoft.com/office/drawing/2014/main" xmlns="" id="{34CC37E1-89DB-F54C-A285-B011317DB0C4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6339" y="3797299"/>
            <a:ext cx="4062411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6339" y="6205566"/>
            <a:ext cx="4062411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</a:t>
            </a:r>
            <a:r>
              <a:rPr lang="ru-RU" dirty="0"/>
              <a:t> г.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D5B71E1-4C95-4E0E-82AA-C4C2E1DAE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7" r="18281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75B42C9-D670-446A-9583-BD5571714ED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64" y="431800"/>
            <a:ext cx="2407485" cy="59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74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xmlns="" id="{868D1A79-0555-C24E-AC19-8597029C75B0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0" y="3797299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6205566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80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xmlns="" id="{20E5DCE5-DCC6-9D49-9FD7-9D01D8772A13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6"/>
              </a:gs>
              <a:gs pos="0">
                <a:schemeClr val="accent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0" y="3797299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6205566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00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ложка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8AA50AB-BEF8-4977-B1F8-52D34803080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A52CD42-D82E-495B-B7E3-D5D0DBA2AEC7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>
            <a:gsLst>
              <a:gs pos="100000">
                <a:schemeClr val="accent4"/>
              </a:gs>
              <a:gs pos="0">
                <a:schemeClr val="accent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04C6BB40-4343-4C50-9834-EF2C038F0E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3950" y="3797299"/>
            <a:ext cx="4592638" cy="21177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 cap="all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ru-RU" dirty="0"/>
              <a:t>Заголовок раздела в несколько строк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:a16="http://schemas.microsoft.com/office/drawing/2014/main" xmlns="" id="{FE885E8D-9430-4D38-97E0-03CA59A8F8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03950" y="6205566"/>
            <a:ext cx="4592638" cy="276197"/>
          </a:xfrm>
        </p:spPr>
        <p:txBody>
          <a:bodyPr anchor="b"/>
          <a:lstStyle>
            <a:lvl1pPr>
              <a:spcBef>
                <a:spcPts val="0"/>
              </a:spcBef>
              <a:defRPr sz="1800" cap="none" spc="3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2017 </a:t>
            </a:r>
            <a:r>
              <a:rPr lang="ru-RU" dirty="0"/>
              <a:t>г.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B0CCE6C-1C13-42E8-8E94-10A9B14A53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79" y="431800"/>
            <a:ext cx="3638390" cy="9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45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3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зисы в 4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7">
            <a:extLst>
              <a:ext uri="{FF2B5EF4-FFF2-40B4-BE49-F238E27FC236}">
                <a16:creationId xmlns:a16="http://schemas.microsoft.com/office/drawing/2014/main" xmlns="" id="{19A166C2-0FC5-4C62-B1C8-A2E9D3DA35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17875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6" name="Текст 7">
            <a:extLst>
              <a:ext uri="{FF2B5EF4-FFF2-40B4-BE49-F238E27FC236}">
                <a16:creationId xmlns:a16="http://schemas.microsoft.com/office/drawing/2014/main" xmlns="" id="{7DF90D02-C38A-4C8E-BE27-B09AFCC1C4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03950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xmlns="" id="{FDC2D01E-6E23-46AF-88FD-5810F4C0FE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90025" y="1971675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xmlns="" id="{8CD2E874-F798-449B-AF52-6E51992865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3388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9" name="Текст 7">
            <a:extLst>
              <a:ext uri="{FF2B5EF4-FFF2-40B4-BE49-F238E27FC236}">
                <a16:creationId xmlns:a16="http://schemas.microsoft.com/office/drawing/2014/main" xmlns="" id="{8D8FCC09-FB67-4021-814D-A90AB3AA440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17875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xmlns="" id="{F12346B4-8A43-495A-AB40-34684AAD88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03950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xmlns="" id="{5159B785-97A0-4186-AABD-4FE1A5BAF4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90025" y="4189628"/>
            <a:ext cx="2665412" cy="18478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28659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32E29B-7BB8-44DA-AA47-F32EE10A2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04EFD-558E-42EB-B3D8-20C5D2FB0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Колонтитул раздела или подраздела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BDE6370-7C3C-486D-986D-DC33B6879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A99AE-6A35-4C1E-8082-A4A87B5CA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09DE3508-AAB2-4123-AB8D-333ED8A7D1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3388" y="1971675"/>
            <a:ext cx="5554662" cy="44529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E8D4A6F7-58EA-4D29-AE28-88336ABCCF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3951" y="1971675"/>
            <a:ext cx="5554659" cy="4452938"/>
          </a:xfrm>
          <a:solidFill>
            <a:schemeClr val="bg2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675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5F56CF-2AEF-4193-83AF-48D8AA396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87" y="1107506"/>
            <a:ext cx="11325225" cy="60699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DEABFE4-ED0F-4CD1-9EC3-8D558C175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153" y="1975652"/>
            <a:ext cx="11320460" cy="27614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95DE65F-AEC4-42F8-AE14-6CFCF7F12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57438" y="431800"/>
            <a:ext cx="8439150" cy="32400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/>
              <a:t>Колонтитул раздела или подраздела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58F2AC6-6672-44E2-A8A9-32EB81226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4074" y="431801"/>
            <a:ext cx="744537" cy="324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AA99AE-6A35-4C1E-8082-A4A87B5CA52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1CB045B0-C148-4BCB-A129-CADC19CDA1E7}"/>
              </a:ext>
            </a:extLst>
          </p:cNvPr>
          <p:cNvCxnSpPr/>
          <p:nvPr userDrawn="1"/>
        </p:nvCxnSpPr>
        <p:spPr>
          <a:xfrm>
            <a:off x="433388" y="866775"/>
            <a:ext cx="11325225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D8C4910-12A5-47A1-A219-F6CDF997B2AA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8" y="437814"/>
            <a:ext cx="1237966" cy="30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54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47">
          <p15:clr>
            <a:srgbClr val="F26B43"/>
          </p15:clr>
        </p15:guide>
        <p15:guide id="2" pos="7407">
          <p15:clr>
            <a:srgbClr val="F26B43"/>
          </p15:clr>
        </p15:guide>
        <p15:guide id="3" pos="273">
          <p15:clr>
            <a:srgbClr val="F26B43"/>
          </p15:clr>
        </p15:guide>
        <p15:guide id="4" orient="horz" pos="272">
          <p15:clr>
            <a:srgbClr val="F26B43"/>
          </p15:clr>
        </p15:guide>
        <p15:guide id="5" pos="879">
          <p15:clr>
            <a:srgbClr val="F26B43"/>
          </p15:clr>
        </p15:guide>
        <p15:guide id="6" pos="741">
          <p15:clr>
            <a:srgbClr val="F26B43"/>
          </p15:clr>
        </p15:guide>
        <p15:guide id="7" pos="1368">
          <p15:clr>
            <a:srgbClr val="F26B43"/>
          </p15:clr>
        </p15:guide>
        <p15:guide id="8" pos="1485">
          <p15:clr>
            <a:srgbClr val="F26B43"/>
          </p15:clr>
        </p15:guide>
        <p15:guide id="9" pos="1952">
          <p15:clr>
            <a:srgbClr val="F26B43"/>
          </p15:clr>
        </p15:guide>
        <p15:guide id="10" pos="2090">
          <p15:clr>
            <a:srgbClr val="F26B43"/>
          </p15:clr>
        </p15:guide>
        <p15:guide id="11" pos="2547">
          <p15:clr>
            <a:srgbClr val="F26B43"/>
          </p15:clr>
        </p15:guide>
        <p15:guide id="12" pos="2696">
          <p15:clr>
            <a:srgbClr val="F26B43"/>
          </p15:clr>
        </p15:guide>
        <p15:guide id="13" pos="3165">
          <p15:clr>
            <a:srgbClr val="F26B43"/>
          </p15:clr>
        </p15:guide>
        <p15:guide id="14" pos="3300">
          <p15:clr>
            <a:srgbClr val="F26B43"/>
          </p15:clr>
        </p15:guide>
        <p15:guide id="15" pos="3772">
          <p15:clr>
            <a:srgbClr val="F26B43"/>
          </p15:clr>
        </p15:guide>
        <p15:guide id="16" pos="3908">
          <p15:clr>
            <a:srgbClr val="F26B43"/>
          </p15:clr>
        </p15:guide>
        <p15:guide id="17" pos="4377">
          <p15:clr>
            <a:srgbClr val="F26B43"/>
          </p15:clr>
        </p15:guide>
        <p15:guide id="18" pos="4512">
          <p15:clr>
            <a:srgbClr val="F26B43"/>
          </p15:clr>
        </p15:guide>
        <p15:guide id="19" pos="4985">
          <p15:clr>
            <a:srgbClr val="F26B43"/>
          </p15:clr>
        </p15:guide>
        <p15:guide id="20" pos="5118">
          <p15:clr>
            <a:srgbClr val="F26B43"/>
          </p15:clr>
        </p15:guide>
        <p15:guide id="21" pos="5589">
          <p15:clr>
            <a:srgbClr val="F26B43"/>
          </p15:clr>
        </p15:guide>
        <p15:guide id="22" pos="5726">
          <p15:clr>
            <a:srgbClr val="F26B43"/>
          </p15:clr>
        </p15:guide>
        <p15:guide id="23" pos="6195">
          <p15:clr>
            <a:srgbClr val="F26B43"/>
          </p15:clr>
        </p15:guide>
        <p15:guide id="24" pos="6332">
          <p15:clr>
            <a:srgbClr val="F26B43"/>
          </p15:clr>
        </p15:guide>
        <p15:guide id="25" pos="6801">
          <p15:clr>
            <a:srgbClr val="F26B43"/>
          </p15:clr>
        </p15:guide>
        <p15:guide id="26" pos="6938">
          <p15:clr>
            <a:srgbClr val="F26B43"/>
          </p15:clr>
        </p15:guide>
        <p15:guide id="27" orient="horz" pos="2160">
          <p15:clr>
            <a:srgbClr val="F26B43"/>
          </p15:clr>
        </p15:guide>
        <p15:guide id="28" orient="horz" pos="696">
          <p15:clr>
            <a:srgbClr val="F26B43"/>
          </p15:clr>
        </p15:guide>
        <p15:guide id="29" orient="horz" pos="1242">
          <p15:clr>
            <a:srgbClr val="F26B43"/>
          </p15:clr>
        </p15:guide>
        <p15:guide id="30" orient="horz" pos="10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1015" y="3788904"/>
            <a:ext cx="5687367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Краудфандинг</a:t>
            </a:r>
            <a:r>
              <a:rPr lang="ru-RU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 инструмент привлечения финансирования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небольших компаний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600"/>
              </a:spcBef>
              <a:defRPr/>
            </a:pPr>
            <a:endParaRPr lang="ru-RU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600"/>
              </a:spcBef>
              <a:defRPr/>
            </a:pPr>
            <a:r>
              <a:rPr 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Юлия Городилова</a:t>
            </a:r>
          </a:p>
          <a:p>
            <a:pPr lvl="0">
              <a:spcBef>
                <a:spcPts val="600"/>
              </a:spcBef>
              <a:defRPr/>
            </a:pPr>
            <a:r>
              <a:rPr lang="ru-R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Департамент инфраструктуры финансового рынка</a:t>
            </a:r>
            <a:br>
              <a:rPr lang="ru-R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Банка России</a:t>
            </a:r>
          </a:p>
        </p:txBody>
      </p:sp>
    </p:spTree>
    <p:extLst>
      <p:ext uri="{BB962C8B-B14F-4D97-AF65-F5344CB8AC3E}">
        <p14:creationId xmlns:p14="http://schemas.microsoft.com/office/powerpoint/2010/main" val="2915276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1444748" y="452285"/>
            <a:ext cx="349078" cy="2986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spc="-10" noProof="0" dirty="0">
                <a:solidFill>
                  <a:srgbClr val="87898D"/>
                </a:solidFill>
                <a:latin typeface="Arial"/>
                <a:cs typeface="Arial"/>
              </a:rPr>
              <a:t>2</a:t>
            </a:r>
            <a:endParaRPr kumimoji="0" lang="ru-RU" sz="1600" b="1" i="0" u="none" strike="noStrike" kern="1200" cap="none" spc="-10" normalizeH="0" baseline="0" noProof="0" dirty="0">
              <a:ln>
                <a:noFill/>
              </a:ln>
              <a:solidFill>
                <a:srgbClr val="87898D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2180492" y="452285"/>
            <a:ext cx="9264256" cy="298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Основные понятия и способы привлечения денежных средств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26284" y="1237281"/>
            <a:ext cx="6206112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реестре Банка России 62 оператора</a:t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платформ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xmlns="" id="{119EC90D-43B3-BB47-8F1F-CE0F3FD7A0EE}"/>
              </a:ext>
            </a:extLst>
          </p:cNvPr>
          <p:cNvSpPr/>
          <p:nvPr/>
        </p:nvSpPr>
        <p:spPr>
          <a:xfrm>
            <a:off x="533054" y="2898494"/>
            <a:ext cx="2116432" cy="2567631"/>
          </a:xfrm>
          <a:prstGeom prst="roundRect">
            <a:avLst>
              <a:gd name="adj" fmla="val 6222"/>
            </a:avLst>
          </a:prstGeom>
          <a:solidFill>
            <a:srgbClr val="D0D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90371939"/>
              </p:ext>
            </p:extLst>
          </p:nvPr>
        </p:nvGraphicFramePr>
        <p:xfrm>
          <a:off x="451088" y="2709613"/>
          <a:ext cx="11342738" cy="3235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1088" y="5826067"/>
            <a:ext cx="1134273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Через инвестиционные платформы можно привлечь до 1 млрд в год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1088" y="6186008"/>
            <a:ext cx="11342738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Договор инвестирования –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 договор с неограниченным числом лиц-кредиторов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7966" y="1916724"/>
            <a:ext cx="1866055" cy="18588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A21A5B5-3C98-F34F-ADC0-25EDB6640171}"/>
              </a:ext>
            </a:extLst>
          </p:cNvPr>
          <p:cNvSpPr txBox="1"/>
          <p:nvPr/>
        </p:nvSpPr>
        <p:spPr>
          <a:xfrm>
            <a:off x="8289888" y="1296340"/>
            <a:ext cx="4122209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Проверить платформу можно</a:t>
            </a:r>
            <a:b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на сайте Банка России</a:t>
            </a:r>
          </a:p>
          <a:p>
            <a:pPr algn="ctr"/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487CA3D-125D-A54D-B890-B61DAD35C034}"/>
              </a:ext>
            </a:extLst>
          </p:cNvPr>
          <p:cNvSpPr txBox="1"/>
          <p:nvPr/>
        </p:nvSpPr>
        <p:spPr>
          <a:xfrm>
            <a:off x="587298" y="3000327"/>
            <a:ext cx="20554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Наиболее востребованный субъектами МСП</a:t>
            </a:r>
          </a:p>
          <a:p>
            <a:pPr algn="ctr"/>
            <a:r>
              <a:rPr lang="ru-RU" sz="1600" b="1" dirty="0"/>
              <a:t>способ</a:t>
            </a:r>
            <a:endParaRPr lang="x-none" sz="1600" b="1" dirty="0"/>
          </a:p>
        </p:txBody>
      </p:sp>
    </p:spTree>
    <p:extLst>
      <p:ext uri="{BB962C8B-B14F-4D97-AF65-F5344CB8AC3E}">
        <p14:creationId xmlns:p14="http://schemas.microsoft.com/office/powerpoint/2010/main" val="10590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l"/>
            <a:r>
              <a:rPr lang="ru-RU" sz="1400" dirty="0">
                <a:solidFill>
                  <a:schemeClr val="tx1"/>
                </a:solidFill>
                <a:latin typeface="+mn-lt"/>
                <a:ea typeface="+mj-ea"/>
                <a:cs typeface="Times New Roman" panose="02020603050405020304" pitchFamily="18" charset="0"/>
              </a:rPr>
              <a:t>Требования к лицам, привлекающим инвестиции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31911" y="1292012"/>
            <a:ext cx="5959251" cy="495520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ru-RU" sz="2200" dirty="0">
                <a:cs typeface="Times New Roman" panose="02020603050405020304" pitchFamily="18" charset="0"/>
              </a:rPr>
              <a:t>Российские </a:t>
            </a:r>
            <a:r>
              <a:rPr lang="ru-RU" sz="2200" b="1" dirty="0">
                <a:cs typeface="Times New Roman" panose="02020603050405020304" pitchFamily="18" charset="0"/>
              </a:rPr>
              <a:t>юридические лица </a:t>
            </a:r>
            <a:r>
              <a:rPr lang="ru-RU" sz="2200" dirty="0">
                <a:cs typeface="Times New Roman" panose="02020603050405020304" pitchFamily="18" charset="0"/>
              </a:rPr>
              <a:t>и </a:t>
            </a:r>
            <a:r>
              <a:rPr lang="ru-RU" sz="2200" b="1" dirty="0">
                <a:cs typeface="Times New Roman" panose="02020603050405020304" pitchFamily="18" charset="0"/>
              </a:rPr>
              <a:t>ИП, </a:t>
            </a:r>
            <a:r>
              <a:rPr lang="ru-RU" sz="2200" dirty="0">
                <a:cs typeface="Times New Roman" panose="02020603050405020304" pitchFamily="18" charset="0"/>
              </a:rPr>
              <a:t>которые 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200" dirty="0">
                <a:cs typeface="Times New Roman" panose="02020603050405020304" pitchFamily="18" charset="0"/>
              </a:rPr>
              <a:t>не находятся в состоянии банкротства, 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200" dirty="0">
                <a:cs typeface="Times New Roman" panose="02020603050405020304" pitchFamily="18" charset="0"/>
              </a:rPr>
              <a:t>вправе вести предпринимательскую деятельность, </a:t>
            </a:r>
          </a:p>
          <a:p>
            <a:pPr marL="342900" indent="-3429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ru-RU" sz="2200" dirty="0">
                <a:cs typeface="Times New Roman" panose="02020603050405020304" pitchFamily="18" charset="0"/>
              </a:rPr>
              <a:t>подходят к требованиям инвестиционных платформ – например, по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минимальному срок регистрации,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минимальному размеру выручки, 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cs typeface="Times New Roman" panose="02020603050405020304" pitchFamily="18" charset="0"/>
              </a:rPr>
              <a:t>наличию поручительства</a:t>
            </a:r>
            <a:endParaRPr lang="ru-RU" sz="2200" dirty="0">
              <a:cs typeface="Times New Roman" panose="02020603050405020304" pitchFamily="18" charset="0"/>
            </a:endParaRPr>
          </a:p>
          <a:p>
            <a:pPr>
              <a:spcAft>
                <a:spcPts val="1800"/>
              </a:spcAft>
            </a:pPr>
            <a:r>
              <a:rPr lang="ru-RU" sz="1600" i="1" dirty="0">
                <a:cs typeface="Times New Roman" panose="02020603050405020304" pitchFamily="18" charset="0"/>
              </a:rPr>
              <a:t/>
            </a:r>
            <a:br>
              <a:rPr lang="ru-RU" sz="1600" i="1" dirty="0">
                <a:cs typeface="Times New Roman" panose="02020603050405020304" pitchFamily="18" charset="0"/>
              </a:rPr>
            </a:br>
            <a:r>
              <a:rPr lang="ru-RU" sz="1600" i="1" dirty="0">
                <a:cs typeface="Times New Roman" panose="02020603050405020304" pitchFamily="18" charset="0"/>
              </a:rPr>
              <a:t>(А также иным требованиям ст. 14 Закона № 259-ФЗ от 02.08.2019)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0545"/>
          <a:stretch/>
        </p:blipFill>
        <p:spPr>
          <a:xfrm>
            <a:off x="6033360" y="2019719"/>
            <a:ext cx="6245822" cy="422749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577013" y="1085221"/>
            <a:ext cx="5355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cs typeface="Times New Roman" panose="02020603050405020304" pitchFamily="18" charset="0"/>
              </a:rPr>
              <a:t>Отраслевая структура привлечения финансирования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018868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2310714" y="408468"/>
            <a:ext cx="9041014" cy="386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+mn-lt"/>
                <a:cs typeface="Times New Roman" panose="02020603050405020304" pitchFamily="18" charset="0"/>
              </a:rPr>
              <a:t>Клиенты инвестиционных платформ</a:t>
            </a:r>
            <a:endParaRPr lang="ru-RU" sz="6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6" name="object 6"/>
          <p:cNvSpPr txBox="1"/>
          <p:nvPr/>
        </p:nvSpPr>
        <p:spPr>
          <a:xfrm>
            <a:off x="11444748" y="452285"/>
            <a:ext cx="349078" cy="2986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0" normalizeH="0" baseline="0" noProof="0" dirty="0">
                <a:ln>
                  <a:noFill/>
                </a:ln>
                <a:solidFill>
                  <a:srgbClr val="87898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819854"/>
              </p:ext>
            </p:extLst>
          </p:nvPr>
        </p:nvGraphicFramePr>
        <p:xfrm>
          <a:off x="373463" y="884256"/>
          <a:ext cx="5750609" cy="5797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9574218"/>
              </p:ext>
            </p:extLst>
          </p:nvPr>
        </p:nvGraphicFramePr>
        <p:xfrm>
          <a:off x="6124071" y="884256"/>
          <a:ext cx="5913853" cy="5973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68720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"/>
          <p:cNvSpPr txBox="1">
            <a:spLocks/>
          </p:cNvSpPr>
          <p:nvPr/>
        </p:nvSpPr>
        <p:spPr>
          <a:xfrm>
            <a:off x="2125361" y="364652"/>
            <a:ext cx="9226367" cy="386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+mn-lt"/>
                <a:cs typeface="Times New Roman" panose="02020603050405020304" pitchFamily="18" charset="0"/>
              </a:rPr>
              <a:t>Субъекты МСП на инвестиционных платформах</a:t>
            </a:r>
            <a:endParaRPr lang="ru-RU" sz="6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6" name="object 6"/>
          <p:cNvSpPr txBox="1"/>
          <p:nvPr/>
        </p:nvSpPr>
        <p:spPr>
          <a:xfrm>
            <a:off x="11444748" y="452285"/>
            <a:ext cx="349078" cy="2986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0" normalizeH="0" baseline="0" noProof="0" dirty="0">
                <a:ln>
                  <a:noFill/>
                </a:ln>
                <a:solidFill>
                  <a:srgbClr val="87898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2459971"/>
              </p:ext>
            </p:extLst>
          </p:nvPr>
        </p:nvGraphicFramePr>
        <p:xfrm>
          <a:off x="370704" y="869695"/>
          <a:ext cx="10886302" cy="5698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1"/>
          <p:cNvSpPr txBox="1"/>
          <p:nvPr/>
        </p:nvSpPr>
        <p:spPr>
          <a:xfrm>
            <a:off x="9512195" y="6455142"/>
            <a:ext cx="2412076" cy="36465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i="1" dirty="0">
                <a:solidFill>
                  <a:schemeClr val="bg2">
                    <a:lumMod val="50000"/>
                  </a:schemeClr>
                </a:solidFill>
                <a:cs typeface="Times New Roman" panose="02020603050405020304" pitchFamily="18" charset="0"/>
              </a:rPr>
              <a:t>* из общего количества</a:t>
            </a:r>
          </a:p>
        </p:txBody>
      </p:sp>
    </p:spTree>
    <p:extLst>
      <p:ext uri="{BB962C8B-B14F-4D97-AF65-F5344CB8AC3E}">
        <p14:creationId xmlns:p14="http://schemas.microsoft.com/office/powerpoint/2010/main" val="254064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6"/>
          <p:cNvSpPr txBox="1"/>
          <p:nvPr/>
        </p:nvSpPr>
        <p:spPr>
          <a:xfrm>
            <a:off x="11444748" y="452285"/>
            <a:ext cx="349078" cy="2986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-10" normalizeH="0" baseline="0" noProof="0" dirty="0">
                <a:ln>
                  <a:noFill/>
                </a:ln>
                <a:solidFill>
                  <a:srgbClr val="87898D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811548"/>
              </p:ext>
            </p:extLst>
          </p:nvPr>
        </p:nvGraphicFramePr>
        <p:xfrm>
          <a:off x="518985" y="869695"/>
          <a:ext cx="11274842" cy="5698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1"/>
          <p:cNvSpPr txBox="1"/>
          <p:nvPr/>
        </p:nvSpPr>
        <p:spPr>
          <a:xfrm>
            <a:off x="10046042" y="6418422"/>
            <a:ext cx="2022389" cy="29867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i="1" dirty="0">
                <a:cs typeface="Times New Roman" panose="02020603050405020304" pitchFamily="18" charset="0"/>
              </a:rPr>
              <a:t>* из общего объема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026E7288-0B51-8D43-A2F5-5BB3772B33E8}"/>
              </a:ext>
            </a:extLst>
          </p:cNvPr>
          <p:cNvSpPr txBox="1">
            <a:spLocks/>
          </p:cNvSpPr>
          <p:nvPr/>
        </p:nvSpPr>
        <p:spPr>
          <a:xfrm>
            <a:off x="2125361" y="364652"/>
            <a:ext cx="9226367" cy="386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+mn-lt"/>
                <a:cs typeface="Times New Roman" panose="02020603050405020304" pitchFamily="18" charset="0"/>
              </a:rPr>
              <a:t>Субъекты МСП на инвестиционных платформах</a:t>
            </a:r>
            <a:endParaRPr lang="ru-RU" sz="600" dirty="0"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104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algn="l"/>
            <a:r>
              <a:rPr lang="ru-RU" sz="1400" dirty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rPr>
              <a:t>Субсидии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C1F954E-CF3E-6142-90F2-B48F80648D20}"/>
              </a:ext>
            </a:extLst>
          </p:cNvPr>
          <p:cNvSpPr txBox="1"/>
          <p:nvPr/>
        </p:nvSpPr>
        <p:spPr>
          <a:xfrm>
            <a:off x="2530332" y="1392353"/>
            <a:ext cx="882219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Малый и средний бизнес может получить </a:t>
            </a:r>
            <a:r>
              <a:rPr lang="ru-RU" sz="2200" b="1" dirty="0">
                <a:solidFill>
                  <a:schemeClr val="tx1"/>
                </a:solidFill>
                <a:cs typeface="Times New Roman" panose="02020603050405020304" pitchFamily="18" charset="0"/>
              </a:rPr>
              <a:t>субсидии </a:t>
            </a:r>
          </a:p>
          <a:p>
            <a:r>
              <a:rPr lang="ru-RU" sz="2200" b="1" dirty="0">
                <a:solidFill>
                  <a:schemeClr val="tx1"/>
                </a:solidFill>
                <a:cs typeface="Times New Roman" panose="02020603050405020304" pitchFamily="18" charset="0"/>
              </a:rPr>
              <a:t>на возмещение части затрат</a:t>
            </a:r>
            <a:r>
              <a:rPr 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на привлечение </a:t>
            </a:r>
          </a:p>
          <a:p>
            <a:r>
              <a:rPr 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финансирования через инвестиционные платформы</a:t>
            </a:r>
          </a:p>
          <a:p>
            <a:r>
              <a:rPr lang="ru-RU" sz="2200">
                <a:cs typeface="Times New Roman" panose="02020603050405020304" pitchFamily="18" charset="0"/>
              </a:rPr>
              <a:t>(в рамках нацпроекта «Малое и среднее предпринимательство»)</a:t>
            </a:r>
            <a:endParaRPr lang="ru-RU" sz="2200"/>
          </a:p>
          <a:p>
            <a:r>
              <a:rPr lang="ru-RU" sz="22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  </a:t>
            </a:r>
            <a:endParaRPr lang="ru-RU" sz="2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В 2022 году лимит программы </a:t>
            </a:r>
            <a:r>
              <a:rPr lang="ru-RU" sz="2200" b="1" dirty="0">
                <a:solidFill>
                  <a:schemeClr val="tx1"/>
                </a:solidFill>
                <a:cs typeface="Times New Roman" panose="02020603050405020304" pitchFamily="18" charset="0"/>
              </a:rPr>
              <a:t>75 млн рублей</a:t>
            </a:r>
          </a:p>
          <a:p>
            <a:r>
              <a:rPr 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За первую половину года выдано </a:t>
            </a:r>
            <a:r>
              <a:rPr lang="ru-RU" sz="2200" b="1" dirty="0">
                <a:solidFill>
                  <a:schemeClr val="tx1"/>
                </a:solidFill>
                <a:cs typeface="Times New Roman" panose="02020603050405020304" pitchFamily="18" charset="0"/>
              </a:rPr>
              <a:t>12,8 млн рублей</a:t>
            </a:r>
          </a:p>
          <a:p>
            <a:endParaRPr lang="ru-RU" sz="22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Оператор программы – Министерство экономического </a:t>
            </a:r>
            <a:r>
              <a:rPr lang="ru-RU" sz="22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развития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6BA778E-8F28-8147-9682-690CAAE036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99965" y="1515162"/>
            <a:ext cx="1819191" cy="421348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30332" y="4808540"/>
            <a:ext cx="5971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/>
              <a:t>В 2022 году в программу вошли</a:t>
            </a:r>
            <a:br>
              <a:rPr lang="ru-RU" sz="2200" dirty="0"/>
            </a:br>
            <a:r>
              <a:rPr lang="ru-RU" sz="2200" dirty="0"/>
              <a:t>18 операторов инвестиционных платформ, их список на сайте </a:t>
            </a:r>
            <a:r>
              <a:rPr lang="en-US" sz="2200" b="1" dirty="0" err="1"/>
              <a:t>www.economy.gov.ru</a:t>
            </a:r>
            <a:endParaRPr lang="ru-RU" sz="2200" b="1" dirty="0"/>
          </a:p>
        </p:txBody>
      </p:sp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9341396" y="4620986"/>
            <a:ext cx="1672678" cy="168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47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BAE4F8B-A60E-43F7-8C70-C78DC0541A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83876" y="1317337"/>
            <a:ext cx="5554663" cy="1965324"/>
          </a:xfrm>
        </p:spPr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5876463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888A8D"/>
      </a:dk2>
      <a:lt2>
        <a:srgbClr val="C4C4C6"/>
      </a:lt2>
      <a:accent1>
        <a:srgbClr val="0082BB"/>
      </a:accent1>
      <a:accent2>
        <a:srgbClr val="00BCE7"/>
      </a:accent2>
      <a:accent3>
        <a:srgbClr val="FAA61A"/>
      </a:accent3>
      <a:accent4>
        <a:srgbClr val="FFD485"/>
      </a:accent4>
      <a:accent5>
        <a:srgbClr val="ED1B34"/>
      </a:accent5>
      <a:accent6>
        <a:srgbClr val="F2665E"/>
      </a:accent6>
      <a:hlink>
        <a:srgbClr val="0082BB"/>
      </a:hlink>
      <a:folHlink>
        <a:srgbClr val="FAA61A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>
            <a:lumMod val="9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3A7FC333683CFF4780F874DFDC8AB873" ma:contentTypeVersion="8" ma:contentTypeDescription="Создание документа." ma:contentTypeScope="" ma:versionID="c36fbbfa8bcc12b01798849043a44092">
  <xsd:schema xmlns:xsd="http://www.w3.org/2001/XMLSchema" xmlns:xs="http://www.w3.org/2001/XMLSchema" xmlns:p="http://schemas.microsoft.com/office/2006/metadata/properties" xmlns:ns2="07a5e721-ebbe-451a-b1bd-f0a05c1f08f2" xmlns:ns3="e236cbd2-39a3-49b2-a86b-4bec2f542cbf" targetNamespace="http://schemas.microsoft.com/office/2006/metadata/properties" ma:root="true" ma:fieldsID="984b13349fce8083addfdbc873864d90" ns2:_="" ns3:_="">
    <xsd:import namespace="07a5e721-ebbe-451a-b1bd-f0a05c1f08f2"/>
    <xsd:import namespace="e236cbd2-39a3-49b2-a86b-4bec2f542c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a5e721-ebbe-451a-b1bd-f0a05c1f0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36cbd2-39a3-49b2-a86b-4bec2f542cb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FF0364-669A-4C9E-8632-9014C04CEB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7a5e721-ebbe-451a-b1bd-f0a05c1f08f2"/>
    <ds:schemaRef ds:uri="e236cbd2-39a3-49b2-a86b-4bec2f542c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5E5911-E62B-401D-AA82-78AB6F4C73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F72BA7-BB95-4D41-8CDC-FDCC8491AC09}">
  <ds:schemaRefs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elements/1.1/"/>
    <ds:schemaRef ds:uri="07a5e721-ebbe-451a-b1bd-f0a05c1f08f2"/>
    <ds:schemaRef ds:uri="e236cbd2-39a3-49b2-a86b-4bec2f542cbf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17135</TotalTime>
  <Words>237</Words>
  <Application>Microsoft Office PowerPoint</Application>
  <PresentationFormat>Широкоэкранный</PresentationFormat>
  <Paragraphs>61</Paragraphs>
  <Slides>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Варнахин Александр Михайлович</dc:creator>
  <cp:lastModifiedBy>Зубков Игорь Владимирович</cp:lastModifiedBy>
  <cp:revision>980</cp:revision>
  <dcterms:created xsi:type="dcterms:W3CDTF">2020-11-13T11:15:07Z</dcterms:created>
  <dcterms:modified xsi:type="dcterms:W3CDTF">2022-10-03T17:38:12Z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0x0101003A7FC333683CFF4780F874DFDC8AB873</vt:lpwstr>
  </property>
</Properties>
</file>