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4"/>
  </p:notesMasterIdLst>
  <p:sldIdLst>
    <p:sldId id="352" r:id="rId5"/>
    <p:sldId id="390" r:id="rId6"/>
    <p:sldId id="400" r:id="rId7"/>
    <p:sldId id="401" r:id="rId8"/>
    <p:sldId id="406" r:id="rId9"/>
    <p:sldId id="405" r:id="rId10"/>
    <p:sldId id="403" r:id="rId11"/>
    <p:sldId id="295" r:id="rId12"/>
    <p:sldId id="396" r:id="rId13"/>
  </p:sldIdLst>
  <p:sldSz cx="12192000" cy="6858000"/>
  <p:notesSz cx="6797675" cy="9926638"/>
  <p:custDataLst>
    <p:tags r:id="rId15"/>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160F"/>
    <a:srgbClr val="E9F9B5"/>
    <a:srgbClr val="FAB6B4"/>
    <a:srgbClr val="85E8FF"/>
    <a:srgbClr val="8DFDEA"/>
    <a:srgbClr val="908727"/>
    <a:srgbClr val="AB5282"/>
    <a:srgbClr val="4C3A74"/>
    <a:srgbClr val="E9573E"/>
    <a:srgbClr val="3396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32" autoAdjust="0"/>
    <p:restoredTop sz="94928" autoAdjust="0"/>
  </p:normalViewPr>
  <p:slideViewPr>
    <p:cSldViewPr snapToGrid="0">
      <p:cViewPr varScale="1">
        <p:scale>
          <a:sx n="110" d="100"/>
          <a:sy n="110" d="100"/>
        </p:scale>
        <p:origin x="558"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theme" Target="theme/theme1.xml" /><Relationship Id="rId3" Type="http://schemas.openxmlformats.org/officeDocument/2006/relationships/customXml" Target="../customXml/item3.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viewProps" Target="viewProps.xml" /><Relationship Id="rId2" Type="http://schemas.openxmlformats.org/officeDocument/2006/relationships/customXml" Target="../customXml/item2.xml" /><Relationship Id="rId16" Type="http://schemas.openxmlformats.org/officeDocument/2006/relationships/presProps" Target="presProps.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5" Type="http://schemas.openxmlformats.org/officeDocument/2006/relationships/slide" Target="slides/slide1.xml" /><Relationship Id="rId15" Type="http://schemas.openxmlformats.org/officeDocument/2006/relationships/tags" Target="tags/tag1.xml" /><Relationship Id="rId10" Type="http://schemas.openxmlformats.org/officeDocument/2006/relationships/slide" Target="slides/slide6.xml" /><Relationship Id="rId19" Type="http://schemas.openxmlformats.org/officeDocument/2006/relationships/tableStyles" Target="tableStyles.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notesMaster" Target="notesMasters/notesMaster1.xml" /></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 /><Relationship Id="rId2" Type="http://schemas.microsoft.com/office/2011/relationships/chartColorStyle" Target="colors1.xml" /><Relationship Id="rId1" Type="http://schemas.microsoft.com/office/2011/relationships/chartStyle" Target="style1.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539810475834829E-2"/>
          <c:y val="1.7215931361874492E-2"/>
          <c:w val="0.93114897913426031"/>
          <c:h val="0.74233432084397299"/>
        </c:manualLayout>
      </c:layout>
      <c:lineChart>
        <c:grouping val="stacked"/>
        <c:varyColors val="0"/>
        <c:ser>
          <c:idx val="0"/>
          <c:order val="0"/>
          <c:tx>
            <c:strRef>
              <c:f>портфель!$K$29</c:f>
              <c:strCache>
                <c:ptCount val="1"/>
                <c:pt idx="0">
                  <c:v>портфель млрд руб.</c:v>
                </c:pt>
              </c:strCache>
            </c:strRef>
          </c:tx>
          <c:spPr>
            <a:ln w="57150" cap="rnd">
              <a:solidFill>
                <a:schemeClr val="accent1"/>
              </a:solidFill>
              <a:round/>
            </a:ln>
            <a:effectLst/>
          </c:spPr>
          <c:marker>
            <c:symbol val="circle"/>
            <c:size val="10"/>
            <c:spPr>
              <a:solidFill>
                <a:schemeClr val="accent1"/>
              </a:solidFill>
              <a:ln w="57150">
                <a:noFill/>
              </a:ln>
              <a:effectLst/>
            </c:spPr>
          </c:marker>
          <c:dLbls>
            <c:dLbl>
              <c:idx val="0"/>
              <c:layout>
                <c:manualLayout>
                  <c:x val="-3.3177710651874692E-2"/>
                  <c:y val="-4.69848223981289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accent1"/>
                      </a:solidFill>
                      <a:latin typeface="+mn-lt"/>
                      <a:ea typeface="+mn-ea"/>
                      <a:cs typeface="Suisse Intl" panose="020B0504000000000000" pitchFamily="34" charset="-78"/>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4.533551984694683E-2"/>
                      <c:h val="7.0448923956287615E-2"/>
                    </c:manualLayout>
                  </c15:layout>
                </c:ext>
                <c:ext xmlns:c16="http://schemas.microsoft.com/office/drawing/2014/chart" uri="{C3380CC4-5D6E-409C-BE32-E72D297353CC}">
                  <c16:uniqueId val="{00000000-4E2F-47F3-B72E-754EEE4EAD04}"/>
                </c:ext>
              </c:extLst>
            </c:dLbl>
            <c:dLbl>
              <c:idx val="1"/>
              <c:delete val="1"/>
              <c:extLst>
                <c:ext xmlns:c15="http://schemas.microsoft.com/office/drawing/2012/chart" uri="{CE6537A1-D6FC-4f65-9D91-7224C49458BB}"/>
                <c:ext xmlns:c16="http://schemas.microsoft.com/office/drawing/2014/chart" uri="{C3380CC4-5D6E-409C-BE32-E72D297353CC}">
                  <c16:uniqueId val="{00000001-4E2F-47F3-B72E-754EEE4EAD04}"/>
                </c:ext>
              </c:extLst>
            </c:dLbl>
            <c:dLbl>
              <c:idx val="2"/>
              <c:delete val="1"/>
              <c:extLst>
                <c:ext xmlns:c15="http://schemas.microsoft.com/office/drawing/2012/chart" uri="{CE6537A1-D6FC-4f65-9D91-7224C49458BB}"/>
                <c:ext xmlns:c16="http://schemas.microsoft.com/office/drawing/2014/chart" uri="{C3380CC4-5D6E-409C-BE32-E72D297353CC}">
                  <c16:uniqueId val="{00000002-4E2F-47F3-B72E-754EEE4EAD04}"/>
                </c:ext>
              </c:extLst>
            </c:dLbl>
            <c:dLbl>
              <c:idx val="3"/>
              <c:delete val="1"/>
              <c:extLst>
                <c:ext xmlns:c15="http://schemas.microsoft.com/office/drawing/2012/chart" uri="{CE6537A1-D6FC-4f65-9D91-7224C49458BB}"/>
                <c:ext xmlns:c16="http://schemas.microsoft.com/office/drawing/2014/chart" uri="{C3380CC4-5D6E-409C-BE32-E72D297353CC}">
                  <c16:uniqueId val="{00000003-4E2F-47F3-B72E-754EEE4EAD04}"/>
                </c:ext>
              </c:extLst>
            </c:dLbl>
            <c:dLbl>
              <c:idx val="4"/>
              <c:delete val="1"/>
              <c:extLst>
                <c:ext xmlns:c15="http://schemas.microsoft.com/office/drawing/2012/chart" uri="{CE6537A1-D6FC-4f65-9D91-7224C49458BB}"/>
                <c:ext xmlns:c16="http://schemas.microsoft.com/office/drawing/2014/chart" uri="{C3380CC4-5D6E-409C-BE32-E72D297353CC}">
                  <c16:uniqueId val="{00000004-4E2F-47F3-B72E-754EEE4EAD04}"/>
                </c:ext>
              </c:extLst>
            </c:dLbl>
            <c:dLbl>
              <c:idx val="5"/>
              <c:delete val="1"/>
              <c:extLst>
                <c:ext xmlns:c15="http://schemas.microsoft.com/office/drawing/2012/chart" uri="{CE6537A1-D6FC-4f65-9D91-7224C49458BB}"/>
                <c:ext xmlns:c16="http://schemas.microsoft.com/office/drawing/2014/chart" uri="{C3380CC4-5D6E-409C-BE32-E72D297353CC}">
                  <c16:uniqueId val="{00000005-4E2F-47F3-B72E-754EEE4EAD04}"/>
                </c:ext>
              </c:extLst>
            </c:dLbl>
            <c:dLbl>
              <c:idx val="6"/>
              <c:delete val="1"/>
              <c:extLst>
                <c:ext xmlns:c15="http://schemas.microsoft.com/office/drawing/2012/chart" uri="{CE6537A1-D6FC-4f65-9D91-7224C49458BB}"/>
                <c:ext xmlns:c16="http://schemas.microsoft.com/office/drawing/2014/chart" uri="{C3380CC4-5D6E-409C-BE32-E72D297353CC}">
                  <c16:uniqueId val="{00000006-4E2F-47F3-B72E-754EEE4EAD04}"/>
                </c:ext>
              </c:extLst>
            </c:dLbl>
            <c:dLbl>
              <c:idx val="7"/>
              <c:layout>
                <c:manualLayout>
                  <c:x val="-4.0963778068729362E-2"/>
                  <c:y val="-5.9793022094335756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accent1"/>
                      </a:solidFill>
                      <a:latin typeface="+mn-lt"/>
                      <a:ea typeface="+mn-ea"/>
                      <a:cs typeface="Suisse Intl" panose="020B0504000000000000" pitchFamily="34" charset="-78"/>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6.4899285783819066E-2"/>
                      <c:h val="6.4861595504582051E-2"/>
                    </c:manualLayout>
                  </c15:layout>
                </c:ext>
                <c:ext xmlns:c16="http://schemas.microsoft.com/office/drawing/2014/chart" uri="{C3380CC4-5D6E-409C-BE32-E72D297353CC}">
                  <c16:uniqueId val="{00000007-4E2F-47F3-B72E-754EEE4EAD04}"/>
                </c:ext>
              </c:extLst>
            </c:dLbl>
            <c:dLbl>
              <c:idx val="8"/>
              <c:delete val="1"/>
              <c:extLst>
                <c:ext xmlns:c15="http://schemas.microsoft.com/office/drawing/2012/chart" uri="{CE6537A1-D6FC-4f65-9D91-7224C49458BB}"/>
                <c:ext xmlns:c16="http://schemas.microsoft.com/office/drawing/2014/chart" uri="{C3380CC4-5D6E-409C-BE32-E72D297353CC}">
                  <c16:uniqueId val="{00000008-4E2F-47F3-B72E-754EEE4EAD04}"/>
                </c:ext>
              </c:extLst>
            </c:dLbl>
            <c:dLbl>
              <c:idx val="9"/>
              <c:delete val="1"/>
              <c:extLst>
                <c:ext xmlns:c15="http://schemas.microsoft.com/office/drawing/2012/chart" uri="{CE6537A1-D6FC-4f65-9D91-7224C49458BB}"/>
                <c:ext xmlns:c16="http://schemas.microsoft.com/office/drawing/2014/chart" uri="{C3380CC4-5D6E-409C-BE32-E72D297353CC}">
                  <c16:uniqueId val="{00000009-4E2F-47F3-B72E-754EEE4EAD04}"/>
                </c:ext>
              </c:extLst>
            </c:dLbl>
            <c:dLbl>
              <c:idx val="10"/>
              <c:delete val="1"/>
              <c:extLst>
                <c:ext xmlns:c15="http://schemas.microsoft.com/office/drawing/2012/chart" uri="{CE6537A1-D6FC-4f65-9D91-7224C49458BB}"/>
                <c:ext xmlns:c16="http://schemas.microsoft.com/office/drawing/2014/chart" uri="{C3380CC4-5D6E-409C-BE32-E72D297353CC}">
                  <c16:uniqueId val="{0000000A-4E2F-47F3-B72E-754EEE4EAD04}"/>
                </c:ext>
              </c:extLst>
            </c:dLbl>
            <c:dLbl>
              <c:idx val="11"/>
              <c:delete val="1"/>
              <c:extLst>
                <c:ext xmlns:c15="http://schemas.microsoft.com/office/drawing/2012/chart" uri="{CE6537A1-D6FC-4f65-9D91-7224C49458BB}"/>
                <c:ext xmlns:c16="http://schemas.microsoft.com/office/drawing/2014/chart" uri="{C3380CC4-5D6E-409C-BE32-E72D297353CC}">
                  <c16:uniqueId val="{0000000B-4E2F-47F3-B72E-754EEE4EAD04}"/>
                </c:ext>
              </c:extLst>
            </c:dLbl>
            <c:dLbl>
              <c:idx val="12"/>
              <c:layout>
                <c:manualLayout>
                  <c:x val="-5.7645897681890511E-3"/>
                  <c:y val="-4.7084710306222084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1"/>
                      </a:solidFill>
                      <a:latin typeface="+mn-lt"/>
                      <a:ea typeface="+mn-ea"/>
                      <a:cs typeface="Suisse Intl" panose="020B0504000000000000" pitchFamily="34" charset="-78"/>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4E2F-47F3-B72E-754EEE4EAD0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1"/>
                    </a:solidFill>
                    <a:latin typeface="+mn-lt"/>
                    <a:ea typeface="+mn-ea"/>
                    <a:cs typeface="Suisse Intl" panose="020B0504000000000000" pitchFamily="34" charset="-78"/>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портфель!$J$30:$J$42</c:f>
              <c:strCach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strCache>
            </c:strRef>
          </c:cat>
          <c:val>
            <c:numRef>
              <c:f>портфель!$K$30:$K$42</c:f>
              <c:numCache>
                <c:formatCode>0</c:formatCode>
                <c:ptCount val="13"/>
                <c:pt idx="0">
                  <c:v>52.546999999999997</c:v>
                </c:pt>
                <c:pt idx="1">
                  <c:v>95.727239999999995</c:v>
                </c:pt>
                <c:pt idx="2">
                  <c:v>164.410436256</c:v>
                </c:pt>
                <c:pt idx="3">
                  <c:v>241.96901601828003</c:v>
                </c:pt>
                <c:pt idx="4">
                  <c:v>329.13448551699992</c:v>
                </c:pt>
                <c:pt idx="5">
                  <c:v>309.17995179624353</c:v>
                </c:pt>
                <c:pt idx="6">
                  <c:v>303.94139130770236</c:v>
                </c:pt>
                <c:pt idx="7">
                  <c:v>308.54395173096282</c:v>
                </c:pt>
                <c:pt idx="8">
                  <c:v>434.91699910406999</c:v>
                </c:pt>
                <c:pt idx="9">
                  <c:v>610.69065510152996</c:v>
                </c:pt>
                <c:pt idx="10">
                  <c:v>808.10927346553501</c:v>
                </c:pt>
                <c:pt idx="11" formatCode="#,##0">
                  <c:v>1105.7584238309901</c:v>
                </c:pt>
                <c:pt idx="12" formatCode="#,##0">
                  <c:v>1550</c:v>
                </c:pt>
              </c:numCache>
            </c:numRef>
          </c:val>
          <c:smooth val="1"/>
          <c:extLst>
            <c:ext xmlns:c16="http://schemas.microsoft.com/office/drawing/2014/chart" uri="{C3380CC4-5D6E-409C-BE32-E72D297353CC}">
              <c16:uniqueId val="{0000000C-4E2F-47F3-B72E-754EEE4EAD04}"/>
            </c:ext>
          </c:extLst>
        </c:ser>
        <c:dLbls>
          <c:showLegendKey val="0"/>
          <c:showVal val="0"/>
          <c:showCatName val="0"/>
          <c:showSerName val="0"/>
          <c:showPercent val="0"/>
          <c:showBubbleSize val="0"/>
        </c:dLbls>
        <c:marker val="1"/>
        <c:smooth val="0"/>
        <c:axId val="294855168"/>
        <c:axId val="297345240"/>
      </c:lineChart>
      <c:catAx>
        <c:axId val="294855168"/>
        <c:scaling>
          <c:orientation val="minMax"/>
        </c:scaling>
        <c:delete val="0"/>
        <c:axPos val="b"/>
        <c:minorGridlines>
          <c:spPr>
            <a:ln w="12700" cap="flat" cmpd="sng" algn="ctr">
              <a:solidFill>
                <a:schemeClr val="bg2">
                  <a:lumMod val="20000"/>
                  <a:lumOff val="80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u-RU"/>
          </a:p>
        </c:txPr>
        <c:crossAx val="297345240"/>
        <c:crosses val="autoZero"/>
        <c:auto val="1"/>
        <c:lblAlgn val="ctr"/>
        <c:lblOffset val="100"/>
        <c:tickMarkSkip val="2"/>
        <c:noMultiLvlLbl val="0"/>
      </c:catAx>
      <c:valAx>
        <c:axId val="29734524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ru-RU"/>
          </a:p>
        </c:txPr>
        <c:crossAx val="294855168"/>
        <c:crosses val="autoZero"/>
        <c:crossBetween val="midCat"/>
      </c:valAx>
      <c:spPr>
        <a:noFill/>
        <a:ln>
          <a:noFill/>
        </a:ln>
        <a:effectLst/>
      </c:spPr>
    </c:plotArea>
    <c:legend>
      <c:legendPos val="b"/>
      <c:layout>
        <c:manualLayout>
          <c:xMode val="edge"/>
          <c:yMode val="edge"/>
          <c:x val="0.22209657250024858"/>
          <c:y val="0.83778594889229918"/>
          <c:w val="0.58529126253313823"/>
          <c:h val="7.895026720420461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1A7E530-0CBA-48EB-B17D-91110B96F5C6}" type="datetimeFigureOut">
              <a:rPr lang="ru-RU" smtClean="0"/>
              <a:pPr/>
              <a:t>17.10.2022</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2904BCD-10C8-42A5-ABBA-D5D1FBF78BBA}" type="slidenum">
              <a:rPr lang="ru-RU" smtClean="0"/>
              <a:pPr/>
              <a:t>‹#›</a:t>
            </a:fld>
            <a:endParaRPr lang="ru-RU"/>
          </a:p>
        </p:txBody>
      </p:sp>
    </p:spTree>
    <p:extLst>
      <p:ext uri="{BB962C8B-B14F-4D97-AF65-F5344CB8AC3E}">
        <p14:creationId xmlns:p14="http://schemas.microsoft.com/office/powerpoint/2010/main" val="1403491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Существует много разнообразных взглядов на то, через какие этапы проходит предприниматель в развитии своего дела. </a:t>
            </a:r>
          </a:p>
          <a:p>
            <a:r>
              <a:rPr lang="ru-RU" sz="1200" kern="1200" dirty="0">
                <a:solidFill>
                  <a:schemeClr val="tx1"/>
                </a:solidFill>
                <a:effectLst/>
                <a:latin typeface="+mn-lt"/>
                <a:ea typeface="+mn-ea"/>
                <a:cs typeface="+mn-cs"/>
              </a:rPr>
              <a:t>Предлагаю посмотреть на текущее разграничение. Оно выделяет 4 этапа, каждый из которых характеризует набором различных возможностей предпринимателя по использованию инструментов финансирования в зависимости от уровня развития его дела, наличия залога, опыта, репутации, узнаваемости.</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Так, например, если говорить о самой первой стадии, </a:t>
            </a:r>
            <a:r>
              <a:rPr lang="ru-RU" sz="1200" b="1" kern="1200" dirty="0">
                <a:solidFill>
                  <a:schemeClr val="tx1"/>
                </a:solidFill>
                <a:effectLst/>
                <a:latin typeface="+mn-lt"/>
                <a:ea typeface="+mn-ea"/>
                <a:cs typeface="+mn-cs"/>
              </a:rPr>
              <a:t>возникновение</a:t>
            </a:r>
            <a:r>
              <a:rPr lang="ru-RU" sz="1200" kern="1200" dirty="0">
                <a:solidFill>
                  <a:schemeClr val="tx1"/>
                </a:solidFill>
                <a:effectLst/>
                <a:latin typeface="+mn-lt"/>
                <a:ea typeface="+mn-ea"/>
                <a:cs typeface="+mn-cs"/>
              </a:rPr>
              <a:t>, то на этом этапе существует только идея, возможно, есть оформленный бизнес-план, который будет являться одним из базисов для привлечения средств. На этом этапе скорее всего отсутствует какое-либо имущество, которое может выступать в качестве залога, отсутствует производственная деятельность, кредитная история, бренд еще никому не известен.</a:t>
            </a:r>
          </a:p>
          <a:p>
            <a:r>
              <a:rPr lang="ru-RU" sz="1200" kern="1200" dirty="0">
                <a:solidFill>
                  <a:schemeClr val="tx1"/>
                </a:solidFill>
                <a:effectLst/>
                <a:latin typeface="+mn-lt"/>
                <a:ea typeface="+mn-ea"/>
                <a:cs typeface="+mn-cs"/>
              </a:rPr>
              <a:t>Но с течением времени предприятие набирает «вес», его производственные процессы запущены и отлажены, компания начинает получать первую прибыль – компания переходит на стадию </a:t>
            </a:r>
            <a:r>
              <a:rPr lang="ru-RU" sz="1200" b="1" kern="1200" dirty="0">
                <a:solidFill>
                  <a:schemeClr val="tx1"/>
                </a:solidFill>
                <a:effectLst/>
                <a:latin typeface="+mn-lt"/>
                <a:ea typeface="+mn-ea"/>
                <a:cs typeface="+mn-cs"/>
              </a:rPr>
              <a:t>становления</a:t>
            </a:r>
            <a:r>
              <a:rPr lang="ru-RU" sz="1200" kern="1200" dirty="0">
                <a:solidFill>
                  <a:schemeClr val="tx1"/>
                </a:solidFill>
                <a:effectLst/>
                <a:latin typeface="+mn-lt"/>
                <a:ea typeface="+mn-ea"/>
                <a:cs typeface="+mn-cs"/>
              </a:rPr>
              <a:t>.  Разумеется, что на этой стадии перечень возможностей уже становится больше, как минимум потому, что у компании появляется производственная история и потенциальный инвестор может оценить стиль управления компанией, компетентность предпринимателя, его успешность, что также будет являться важными критериями для принятия решения о целесообразности предоставления средств. </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 мере своего роста и развития компания переходит в стадию </a:t>
            </a:r>
            <a:r>
              <a:rPr lang="ru-RU" sz="1200" b="1" kern="1200" dirty="0">
                <a:solidFill>
                  <a:schemeClr val="tx1"/>
                </a:solidFill>
                <a:effectLst/>
                <a:latin typeface="+mn-lt"/>
                <a:ea typeface="+mn-ea"/>
                <a:cs typeface="+mn-cs"/>
              </a:rPr>
              <a:t>развития</a:t>
            </a:r>
            <a:r>
              <a:rPr lang="ru-RU" sz="1200" kern="1200" dirty="0">
                <a:solidFill>
                  <a:schemeClr val="tx1"/>
                </a:solidFill>
                <a:effectLst/>
                <a:latin typeface="+mn-lt"/>
                <a:ea typeface="+mn-ea"/>
                <a:cs typeface="+mn-cs"/>
              </a:rPr>
              <a:t>, когда появляется стабильный денежный поток, прибыль, появляются активы, которые могут выступать в качестве залога, история управления компании пополняется все большим количеством статистических данным, на основании которых уже более консервативные и осторожные финансовые структуры могут принимать решение об инвестировании.</a:t>
            </a:r>
          </a:p>
          <a:p>
            <a:r>
              <a:rPr lang="ru-RU" sz="1200" kern="1200" dirty="0">
                <a:solidFill>
                  <a:schemeClr val="tx1"/>
                </a:solidFill>
                <a:effectLst/>
                <a:latin typeface="+mn-lt"/>
                <a:ea typeface="+mn-ea"/>
                <a:cs typeface="+mn-cs"/>
              </a:rPr>
              <a:t>Пройдя стадию </a:t>
            </a:r>
            <a:r>
              <a:rPr lang="ru-RU" sz="1200" b="1" kern="1200" dirty="0">
                <a:solidFill>
                  <a:schemeClr val="tx1"/>
                </a:solidFill>
                <a:effectLst/>
                <a:latin typeface="+mn-lt"/>
                <a:ea typeface="+mn-ea"/>
                <a:cs typeface="+mn-cs"/>
              </a:rPr>
              <a:t>развитие</a:t>
            </a:r>
            <a:r>
              <a:rPr lang="ru-RU" sz="1200" kern="1200" dirty="0">
                <a:solidFill>
                  <a:schemeClr val="tx1"/>
                </a:solidFill>
                <a:effectLst/>
                <a:latin typeface="+mn-lt"/>
                <a:ea typeface="+mn-ea"/>
                <a:cs typeface="+mn-cs"/>
              </a:rPr>
              <a:t>, компания переходит в стадию </a:t>
            </a:r>
            <a:r>
              <a:rPr lang="ru-RU" sz="1200" b="1" kern="1200" dirty="0">
                <a:solidFill>
                  <a:schemeClr val="tx1"/>
                </a:solidFill>
                <a:effectLst/>
                <a:latin typeface="+mn-lt"/>
                <a:ea typeface="+mn-ea"/>
                <a:cs typeface="+mn-cs"/>
              </a:rPr>
              <a:t>зрелость</a:t>
            </a:r>
            <a:r>
              <a:rPr lang="ru-RU" sz="1200" kern="1200" dirty="0">
                <a:solidFill>
                  <a:schemeClr val="tx1"/>
                </a:solidFill>
                <a:effectLst/>
                <a:latin typeface="+mn-lt"/>
                <a:ea typeface="+mn-ea"/>
                <a:cs typeface="+mn-cs"/>
              </a:rPr>
              <a:t>, которая, прежде всего, характеризируется наличием кредитной истории, богатой историей привлечения заемных средств, пониманием, как работают традиционные инструменты финансирования, готовностью использовать более сложные. Компания на этом этапе, как правило, показывает стабильную прибыль, бренд уже известен, существуют более-менее определенный пул традиционно используемых инструментов привлечения.</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Теперь давайте посмотрим на другую сторону «реки», разберемся, какие вообще существуют инструменты привлечения средств. Их немало, мы обратим внимание на наиболее часто используемые. И для того, чтобы все это многообразие было легко воспринимать, мы условно их разделим на рыночные инструменты финансирования и различные государственные фонды и способы поддержки. Начнем с первых.</a:t>
            </a:r>
          </a:p>
        </p:txBody>
      </p:sp>
    </p:spTree>
    <p:extLst>
      <p:ext uri="{BB962C8B-B14F-4D97-AF65-F5344CB8AC3E}">
        <p14:creationId xmlns:p14="http://schemas.microsoft.com/office/powerpoint/2010/main" val="38860032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Master" Target="../slideMasters/slideMaster1.xml" /><Relationship Id="rId5" Type="http://schemas.openxmlformats.org/officeDocument/2006/relationships/image" Target="../media/image6.jpeg" /><Relationship Id="rId4" Type="http://schemas.openxmlformats.org/officeDocument/2006/relationships/image" Target="../media/image5.jpg"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Обложка 1">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solidFill>
                <a:prstClr val="white"/>
              </a:solidFill>
            </a:endParaRPr>
          </a:p>
        </p:txBody>
      </p:sp>
      <p:sp>
        <p:nvSpPr>
          <p:cNvPr id="6" name="Прямоугольник 5">
            <a:extLst>
              <a:ext uri="{FF2B5EF4-FFF2-40B4-BE49-F238E27FC236}">
                <a16:creationId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solidFill>
                <a:prstClr val="white"/>
              </a:solidFill>
            </a:endParaRPr>
          </a:p>
        </p:txBody>
      </p:sp>
      <p:sp>
        <p:nvSpPr>
          <p:cNvPr id="10" name="Текст 9">
            <a:extLst>
              <a:ext uri="{FF2B5EF4-FFF2-40B4-BE49-F238E27FC236}">
                <a16:creationId xmlns:a16="http://schemas.microsoft.com/office/drawing/2014/main" id="{04C6BB40-4343-4C50-9834-EF2C038F0E50}"/>
              </a:ext>
            </a:extLst>
          </p:cNvPr>
          <p:cNvSpPr>
            <a:spLocks noGrp="1"/>
          </p:cNvSpPr>
          <p:nvPr>
            <p:ph type="body" sz="quarter" idx="10" hasCustomPrompt="1"/>
          </p:nvPr>
        </p:nvSpPr>
        <p:spPr>
          <a:xfrm>
            <a:off x="1176339" y="3797299"/>
            <a:ext cx="4062411" cy="2117725"/>
          </a:xfrm>
        </p:spPr>
        <p:txBody>
          <a:bodyPr/>
          <a:lstStyle>
            <a:lvl1pPr>
              <a:lnSpc>
                <a:spcPct val="100000"/>
              </a:lnSpc>
              <a:spcBef>
                <a:spcPts val="0"/>
              </a:spcBef>
              <a:defRPr sz="2400" cap="all" spc="30" baseline="0">
                <a:solidFill>
                  <a:schemeClr val="bg1"/>
                </a:solidFill>
              </a:defRPr>
            </a:lvl1pPr>
            <a:lvl2pPr>
              <a:defRPr sz="2400"/>
            </a:lvl2pPr>
            <a:lvl3pPr>
              <a:defRPr sz="2400"/>
            </a:lvl3pPr>
            <a:lvl4pPr>
              <a:defRPr sz="2400"/>
            </a:lvl4pPr>
            <a:lvl5pPr>
              <a:defRPr sz="2400"/>
            </a:lvl5pPr>
          </a:lstStyle>
          <a:p>
            <a:pPr lvl="0"/>
            <a:r>
              <a:rPr lang="ru-RU" dirty="0"/>
              <a:t>Заголовок раздела в несколько строк</a:t>
            </a:r>
          </a:p>
        </p:txBody>
      </p:sp>
      <p:sp>
        <p:nvSpPr>
          <p:cNvPr id="18" name="Текст 9">
            <a:extLst>
              <a:ext uri="{FF2B5EF4-FFF2-40B4-BE49-F238E27FC236}">
                <a16:creationId xmlns:a16="http://schemas.microsoft.com/office/drawing/2014/main" id="{FE885E8D-9430-4D38-97E0-03CA59A8F81E}"/>
              </a:ext>
            </a:extLst>
          </p:cNvPr>
          <p:cNvSpPr>
            <a:spLocks noGrp="1"/>
          </p:cNvSpPr>
          <p:nvPr>
            <p:ph type="body" sz="quarter" idx="11" hasCustomPrompt="1"/>
          </p:nvPr>
        </p:nvSpPr>
        <p:spPr>
          <a:xfrm>
            <a:off x="1176339" y="6205566"/>
            <a:ext cx="4062411" cy="276197"/>
          </a:xfrm>
        </p:spPr>
        <p:txBody>
          <a:bodyPr anchor="b"/>
          <a:lstStyle>
            <a:lvl1pPr>
              <a:spcBef>
                <a:spcPts val="0"/>
              </a:spcBef>
              <a:defRPr sz="1800" cap="none" spc="30" baseline="0">
                <a:solidFill>
                  <a:schemeClr val="bg1"/>
                </a:solidFill>
              </a:defRPr>
            </a:lvl1pPr>
            <a:lvl2pPr>
              <a:defRPr sz="2400"/>
            </a:lvl2pPr>
            <a:lvl3pPr>
              <a:defRPr sz="2400"/>
            </a:lvl3pPr>
            <a:lvl4pPr>
              <a:defRPr sz="2400"/>
            </a:lvl4pPr>
            <a:lvl5pPr>
              <a:defRPr sz="2400"/>
            </a:lvl5pPr>
          </a:lstStyle>
          <a:p>
            <a:pPr lvl="0"/>
            <a:r>
              <a:rPr lang="en-US" dirty="0"/>
              <a:t>2019</a:t>
            </a:r>
            <a:r>
              <a:rPr lang="ru-RU" dirty="0"/>
              <a:t> г.</a:t>
            </a:r>
          </a:p>
        </p:txBody>
      </p:sp>
      <p:pic>
        <p:nvPicPr>
          <p:cNvPr id="9" name="Рисунок 8">
            <a:extLst>
              <a:ext uri="{FF2B5EF4-FFF2-40B4-BE49-F238E27FC236}">
                <a16:creationId xmlns:a16="http://schemas.microsoft.com/office/drawing/2014/main" id="{1FF4B885-5B69-4FE3-925A-37317C9E4C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17513" y="431800"/>
            <a:ext cx="2414587" cy="596545"/>
          </a:xfrm>
          <a:prstGeom prst="rect">
            <a:avLst/>
          </a:prstGeom>
        </p:spPr>
      </p:pic>
      <p:pic>
        <p:nvPicPr>
          <p:cNvPr id="8" name="Рисунок 7">
            <a:extLst>
              <a:ext uri="{FF2B5EF4-FFF2-40B4-BE49-F238E27FC236}">
                <a16:creationId xmlns:a16="http://schemas.microsoft.com/office/drawing/2014/main" id="{DD741A47-9D3E-4A50-A301-B5964AB590C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5284" t="893" r="17119" b="1913"/>
          <a:stretch/>
        </p:blipFill>
        <p:spPr>
          <a:xfrm>
            <a:off x="6096000" y="0"/>
            <a:ext cx="6096000" cy="6858000"/>
          </a:xfrm>
          <a:prstGeom prst="rect">
            <a:avLst/>
          </a:prstGeom>
          <a:blipFill>
            <a:blip r:embed="rId5"/>
            <a:tile tx="0" ty="0" sx="100000" sy="100000" flip="none" algn="tl"/>
          </a:blipFill>
        </p:spPr>
      </p:pic>
    </p:spTree>
    <p:extLst>
      <p:ext uri="{BB962C8B-B14F-4D97-AF65-F5344CB8AC3E}">
        <p14:creationId xmlns:p14="http://schemas.microsoft.com/office/powerpoint/2010/main" val="921236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2E29B-7BB8-44DA-AA47-F32EE10A2088}"/>
              </a:ext>
            </a:extLst>
          </p:cNvPr>
          <p:cNvSpPr>
            <a:spLocks noGrp="1"/>
          </p:cNvSpPr>
          <p:nvPr>
            <p:ph type="title"/>
          </p:nvPr>
        </p:nvSpPr>
        <p:spPr>
          <a:xfrm>
            <a:off x="2357438" y="378000"/>
            <a:ext cx="8656638" cy="378000"/>
          </a:xfrm>
        </p:spPr>
        <p:txBody>
          <a:bodyPr>
            <a:noAutofit/>
          </a:bodyPr>
          <a:lstStyle/>
          <a:p>
            <a:r>
              <a:rPr lang="ru-RU" dirty="0"/>
              <a:t>Образец заголовка</a:t>
            </a:r>
          </a:p>
        </p:txBody>
      </p:sp>
      <p:sp>
        <p:nvSpPr>
          <p:cNvPr id="6" name="Номер слайда 5">
            <a:extLst>
              <a:ext uri="{FF2B5EF4-FFF2-40B4-BE49-F238E27FC236}">
                <a16:creationId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solidFill>
                  <a:srgbClr val="888A8D"/>
                </a:solidFill>
              </a:rPr>
              <a:pPr/>
              <a:t>‹#›</a:t>
            </a:fld>
            <a:endParaRPr lang="ru-RU">
              <a:solidFill>
                <a:srgbClr val="888A8D"/>
              </a:solidFill>
            </a:endParaRPr>
          </a:p>
        </p:txBody>
      </p:sp>
    </p:spTree>
    <p:extLst>
      <p:ext uri="{BB962C8B-B14F-4D97-AF65-F5344CB8AC3E}">
        <p14:creationId xmlns:p14="http://schemas.microsoft.com/office/powerpoint/2010/main" val="727762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6_Пользовательский макет">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48AA50AB-BEF8-4977-B1F8-52D348030808}"/>
              </a:ext>
            </a:extLst>
          </p:cNvPr>
          <p:cNvSpPr/>
          <p:nvPr userDrawn="1"/>
        </p:nvSpPr>
        <p:spPr>
          <a:xfrm>
            <a:off x="0" y="3429000"/>
            <a:ext cx="12192000" cy="3429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solidFill>
                <a:prstClr val="white"/>
              </a:solidFill>
            </a:endParaRPr>
          </a:p>
        </p:txBody>
      </p:sp>
      <p:sp>
        <p:nvSpPr>
          <p:cNvPr id="6" name="Прямоугольник 5">
            <a:extLst>
              <a:ext uri="{FF2B5EF4-FFF2-40B4-BE49-F238E27FC236}">
                <a16:creationId xmlns:a16="http://schemas.microsoft.com/office/drawing/2014/main" id="{2A52CD42-D82E-495B-B7E3-D5D0DBA2AEC7}"/>
              </a:ext>
            </a:extLst>
          </p:cNvPr>
          <p:cNvSpPr/>
          <p:nvPr userDrawn="1"/>
        </p:nvSpPr>
        <p:spPr>
          <a:xfrm>
            <a:off x="0" y="0"/>
            <a:ext cx="12192000" cy="3429000"/>
          </a:xfrm>
          <a:prstGeom prst="rect">
            <a:avLst/>
          </a:prstGeom>
          <a:gradFill>
            <a:gsLst>
              <a:gs pos="100000">
                <a:schemeClr val="accent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solidFill>
                <a:prstClr val="white"/>
              </a:solidFill>
            </a:endParaRPr>
          </a:p>
        </p:txBody>
      </p:sp>
      <p:sp>
        <p:nvSpPr>
          <p:cNvPr id="18" name="Текст 9">
            <a:extLst>
              <a:ext uri="{FF2B5EF4-FFF2-40B4-BE49-F238E27FC236}">
                <a16:creationId xmlns:a16="http://schemas.microsoft.com/office/drawing/2014/main" id="{FE885E8D-9430-4D38-97E0-03CA59A8F81E}"/>
              </a:ext>
            </a:extLst>
          </p:cNvPr>
          <p:cNvSpPr>
            <a:spLocks noGrp="1"/>
          </p:cNvSpPr>
          <p:nvPr>
            <p:ph type="body" sz="quarter" idx="11" hasCustomPrompt="1"/>
          </p:nvPr>
        </p:nvSpPr>
        <p:spPr>
          <a:xfrm>
            <a:off x="433389" y="4178299"/>
            <a:ext cx="11325224" cy="2303463"/>
          </a:xfrm>
        </p:spPr>
        <p:txBody>
          <a:bodyPr anchor="b" anchorCtr="0"/>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400" cap="none" spc="30" baseline="0">
                <a:solidFill>
                  <a:schemeClr val="bg2"/>
                </a:solidFill>
              </a:defRPr>
            </a:lvl1pPr>
            <a:lvl2pPr>
              <a:defRPr sz="2400"/>
            </a:lvl2pPr>
            <a:lvl3pPr>
              <a:defRPr sz="2400"/>
            </a:lvl3pPr>
            <a:lvl4pPr>
              <a:defRPr sz="2400"/>
            </a:lvl4pPr>
            <a:lvl5pPr>
              <a:defRPr sz="2400"/>
            </a:lvl5pPr>
          </a:lstStyle>
          <a:p>
            <a:pPr lvl="0"/>
            <a:r>
              <a:rPr lang="ru-RU" dirty="0"/>
              <a:t>Служба по защите прав потребителей </a:t>
            </a:r>
          </a:p>
          <a:p>
            <a:pPr lvl="0"/>
            <a:r>
              <a:rPr lang="ru-RU" dirty="0"/>
              <a:t>финансовых услуг и миноритарных акционеров</a:t>
            </a:r>
          </a:p>
          <a:p>
            <a:pPr lvl="0"/>
            <a:r>
              <a:rPr lang="ru-RU" dirty="0"/>
              <a:t>Пункт приема корреспонденции: Москва, </a:t>
            </a:r>
            <a:r>
              <a:rPr lang="ru-RU" dirty="0" err="1"/>
              <a:t>Сандуновский</a:t>
            </a:r>
            <a:r>
              <a:rPr lang="ru-RU" dirty="0"/>
              <a:t> пер., д. 3, стр. 1, телефон +7 495 621-09-61</a:t>
            </a:r>
          </a:p>
          <a:p>
            <a:pPr lvl="0"/>
            <a:r>
              <a:rPr lang="ru-RU" dirty="0"/>
              <a:t>Почтовый адрес: 107016, Москва, ул. Неглинная, д. 12</a:t>
            </a:r>
          </a:p>
          <a:p>
            <a:pPr lvl="0"/>
            <a:r>
              <a:rPr lang="ru-RU" dirty="0"/>
              <a:t>Контактный центр: 8 800 250-40-72, +7 495 771-91-00</a:t>
            </a:r>
          </a:p>
          <a:p>
            <a:pPr lvl="0"/>
            <a:r>
              <a:rPr lang="ru-RU" dirty="0"/>
              <a:t>Факс: +7 495 621-64-65, +7 495 621-62-88</a:t>
            </a:r>
          </a:p>
          <a:p>
            <a:pPr lvl="0"/>
            <a:r>
              <a:rPr lang="ru-RU" dirty="0"/>
              <a:t>Сайт: www.cbr.ru</a:t>
            </a:r>
          </a:p>
          <a:p>
            <a:pPr lvl="0"/>
            <a:r>
              <a:rPr lang="ru-RU" dirty="0"/>
              <a:t>Электронная почта: fps@cbr.ru</a:t>
            </a:r>
          </a:p>
        </p:txBody>
      </p:sp>
      <p:pic>
        <p:nvPicPr>
          <p:cNvPr id="7" name="Рисунок 6">
            <a:extLst>
              <a:ext uri="{FF2B5EF4-FFF2-40B4-BE49-F238E27FC236}">
                <a16:creationId xmlns:a16="http://schemas.microsoft.com/office/drawing/2014/main" id="{502FD43A-C81A-4B12-B731-C0200E4E9C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17513" y="431800"/>
            <a:ext cx="2414587" cy="596545"/>
          </a:xfrm>
          <a:prstGeom prst="rect">
            <a:avLst/>
          </a:prstGeom>
        </p:spPr>
      </p:pic>
    </p:spTree>
    <p:extLst>
      <p:ext uri="{BB962C8B-B14F-4D97-AF65-F5344CB8AC3E}">
        <p14:creationId xmlns:p14="http://schemas.microsoft.com/office/powerpoint/2010/main" val="3552228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Только заголовок" userDrawn="1">
  <p:cSld name="Только заголовок">
    <p:spTree>
      <p:nvGrpSpPr>
        <p:cNvPr id="1" name="Shape 15"/>
        <p:cNvGrpSpPr/>
        <p:nvPr/>
      </p:nvGrpSpPr>
      <p:grpSpPr>
        <a:xfrm>
          <a:off x="0" y="0"/>
          <a:ext cx="0" cy="0"/>
          <a:chOff x="0" y="0"/>
          <a:chExt cx="0" cy="0"/>
        </a:xfrm>
      </p:grpSpPr>
      <p:sp>
        <p:nvSpPr>
          <p:cNvPr id="17" name="Google Shape;17;p30"/>
          <p:cNvSpPr txBox="1">
            <a:spLocks noGrp="1"/>
          </p:cNvSpPr>
          <p:nvPr>
            <p:ph type="sldNum" idx="12"/>
          </p:nvPr>
        </p:nvSpPr>
        <p:spPr>
          <a:xfrm>
            <a:off x="8767016"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atin typeface="Suisse Intl" panose="020B0504000000000000" pitchFamily="34" charset="-78"/>
                <a:cs typeface="Suisse Intl" panose="020B0504000000000000" pitchFamily="34" charset="-78"/>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ru-RU" smtClean="0"/>
              <a:pPr/>
              <a:t>‹#›</a:t>
            </a:fld>
            <a:endParaRPr lang="ru-RU" dirty="0"/>
          </a:p>
        </p:txBody>
      </p:sp>
    </p:spTree>
    <p:extLst>
      <p:ext uri="{BB962C8B-B14F-4D97-AF65-F5344CB8AC3E}">
        <p14:creationId xmlns:p14="http://schemas.microsoft.com/office/powerpoint/2010/main" val="3650602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 name="Text Placeholder 8"/>
          <p:cNvSpPr>
            <a:spLocks noGrp="1"/>
          </p:cNvSpPr>
          <p:nvPr>
            <p:ph type="body" sz="quarter" idx="13" hasCustomPrompt="1"/>
          </p:nvPr>
        </p:nvSpPr>
        <p:spPr>
          <a:xfrm>
            <a:off x="3371252" y="336378"/>
            <a:ext cx="3568700" cy="521730"/>
          </a:xfrm>
        </p:spPr>
        <p:txBody>
          <a:bodyPr anchor="ctr">
            <a:normAutofit/>
          </a:bodyPr>
          <a:lstStyle>
            <a:lvl1pPr marL="0" indent="0">
              <a:buNone/>
              <a:defRPr sz="600" cap="all" baseline="0"/>
            </a:lvl1pPr>
          </a:lstStyle>
          <a:p>
            <a:pPr lvl="0"/>
            <a:r>
              <a:rPr lang="ru-RU" dirty="0"/>
              <a:t>Название раздела</a:t>
            </a:r>
            <a:endParaRPr lang="en-US" dirty="0"/>
          </a:p>
        </p:txBody>
      </p:sp>
      <p:sp>
        <p:nvSpPr>
          <p:cNvPr id="8" name="Номер слайда 5"/>
          <p:cNvSpPr>
            <a:spLocks noGrp="1"/>
          </p:cNvSpPr>
          <p:nvPr>
            <p:ph type="sldNum" sz="quarter" idx="4"/>
          </p:nvPr>
        </p:nvSpPr>
        <p:spPr>
          <a:xfrm>
            <a:off x="11229958" y="344615"/>
            <a:ext cx="480237" cy="469858"/>
          </a:xfrm>
          <a:prstGeom prst="rect">
            <a:avLst/>
          </a:prstGeom>
        </p:spPr>
        <p:txBody>
          <a:bodyPr vert="horz" lIns="0" tIns="0" rIns="0" bIns="0" rtlCol="0" anchor="ctr"/>
          <a:lstStyle>
            <a:lvl1pPr algn="r">
              <a:defRPr sz="1400">
                <a:solidFill>
                  <a:srgbClr val="77777A"/>
                </a:solidFill>
                <a:latin typeface="Calibri" panose="020F0502020204030204" pitchFamily="34" charset="0"/>
              </a:defRPr>
            </a:lvl1pPr>
          </a:lstStyle>
          <a:p>
            <a:fld id="{2EC4EB27-9ADE-42C2-9A98-47F5822B2EE7}" type="slidenum">
              <a:rPr lang="ru-RU" smtClean="0"/>
              <a:pPr/>
              <a:t>‹#›</a:t>
            </a:fld>
            <a:endParaRPr lang="ru-RU" dirty="0"/>
          </a:p>
        </p:txBody>
      </p:sp>
    </p:spTree>
    <p:extLst>
      <p:ext uri="{BB962C8B-B14F-4D97-AF65-F5344CB8AC3E}">
        <p14:creationId xmlns:p14="http://schemas.microsoft.com/office/powerpoint/2010/main" val="27051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 /><Relationship Id="rId3" Type="http://schemas.openxmlformats.org/officeDocument/2006/relationships/slideLayout" Target="../slideLayouts/slideLayout3.xml" /><Relationship Id="rId7" Type="http://schemas.openxmlformats.org/officeDocument/2006/relationships/image" Target="../media/image1.png"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theme" Target="../theme/theme1.xml" /><Relationship Id="rId5" Type="http://schemas.openxmlformats.org/officeDocument/2006/relationships/slideLayout" Target="../slideLayouts/slideLayout5.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5F56CF-2AEF-4193-83AF-48D8AA396BAD}"/>
              </a:ext>
            </a:extLst>
          </p:cNvPr>
          <p:cNvSpPr>
            <a:spLocks noGrp="1"/>
          </p:cNvSpPr>
          <p:nvPr>
            <p:ph type="title"/>
          </p:nvPr>
        </p:nvSpPr>
        <p:spPr>
          <a:xfrm>
            <a:off x="2357438" y="378000"/>
            <a:ext cx="8656637" cy="378000"/>
          </a:xfrm>
          <a:prstGeom prst="rect">
            <a:avLst/>
          </a:prstGeom>
        </p:spPr>
        <p:txBody>
          <a:bodyPr vert="horz" lIns="0" tIns="0" rIns="0" bIns="0" rtlCol="0" anchor="ctr" anchorCtr="0">
            <a:normAutofit/>
          </a:bodyPr>
          <a:lstStyle/>
          <a:p>
            <a:r>
              <a:rPr lang="ru-RU" dirty="0"/>
              <a:t>Образец заголовка</a:t>
            </a:r>
          </a:p>
        </p:txBody>
      </p:sp>
      <p:sp>
        <p:nvSpPr>
          <p:cNvPr id="3" name="Текст 2">
            <a:extLst>
              <a:ext uri="{FF2B5EF4-FFF2-40B4-BE49-F238E27FC236}">
                <a16:creationId xmlns:a16="http://schemas.microsoft.com/office/drawing/2014/main" id="{8DEABFE4-ED0F-4CD1-9EC3-8D558C175CE6}"/>
              </a:ext>
            </a:extLst>
          </p:cNvPr>
          <p:cNvSpPr>
            <a:spLocks noGrp="1"/>
          </p:cNvSpPr>
          <p:nvPr>
            <p:ph type="body" idx="1"/>
          </p:nvPr>
        </p:nvSpPr>
        <p:spPr>
          <a:xfrm>
            <a:off x="438153" y="1975652"/>
            <a:ext cx="11320460" cy="2761445"/>
          </a:xfrm>
          <a:prstGeom prst="rect">
            <a:avLst/>
          </a:prstGeom>
        </p:spPr>
        <p:txBody>
          <a:bodyPr vert="horz" lIns="0" tIns="0" rIns="0" bIns="0" rtlCol="0">
            <a:no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758F2AC6-6672-44E2-A8A9-32EB81226948}"/>
              </a:ext>
            </a:extLst>
          </p:cNvPr>
          <p:cNvSpPr>
            <a:spLocks noGrp="1"/>
          </p:cNvSpPr>
          <p:nvPr>
            <p:ph type="sldNum" sz="quarter" idx="4"/>
          </p:nvPr>
        </p:nvSpPr>
        <p:spPr>
          <a:xfrm>
            <a:off x="11014074" y="431801"/>
            <a:ext cx="744537" cy="324000"/>
          </a:xfrm>
          <a:prstGeom prst="rect">
            <a:avLst/>
          </a:prstGeom>
        </p:spPr>
        <p:txBody>
          <a:bodyPr vert="horz" lIns="0" tIns="0" rIns="0" bIns="0" rtlCol="0" anchor="ctr"/>
          <a:lstStyle>
            <a:lvl1pPr algn="r">
              <a:defRPr sz="1600" b="1">
                <a:solidFill>
                  <a:schemeClr val="tx2"/>
                </a:solidFill>
                <a:latin typeface="Arial" panose="020B0604020202020204" pitchFamily="34" charset="0"/>
                <a:cs typeface="Arial" panose="020B0604020202020204" pitchFamily="34" charset="0"/>
              </a:defRPr>
            </a:lvl1pPr>
          </a:lstStyle>
          <a:p>
            <a:fld id="{10AA99AE-6A35-4C1E-8082-A4A87B5CA521}" type="slidenum">
              <a:rPr lang="ru-RU" smtClean="0">
                <a:solidFill>
                  <a:srgbClr val="888A8D"/>
                </a:solidFill>
              </a:rPr>
              <a:pPr/>
              <a:t>‹#›</a:t>
            </a:fld>
            <a:endParaRPr lang="ru-RU" dirty="0">
              <a:solidFill>
                <a:srgbClr val="888A8D"/>
              </a:solidFill>
            </a:endParaRPr>
          </a:p>
        </p:txBody>
      </p:sp>
      <p:cxnSp>
        <p:nvCxnSpPr>
          <p:cNvPr id="22" name="Прямая соединительная линия 21">
            <a:extLst>
              <a:ext uri="{FF2B5EF4-FFF2-40B4-BE49-F238E27FC236}">
                <a16:creationId xmlns:a16="http://schemas.microsoft.com/office/drawing/2014/main" id="{1CB045B0-C148-4BCB-A129-CADC19CDA1E7}"/>
              </a:ext>
            </a:extLst>
          </p:cNvPr>
          <p:cNvCxnSpPr/>
          <p:nvPr userDrawn="1"/>
        </p:nvCxnSpPr>
        <p:spPr>
          <a:xfrm>
            <a:off x="433388" y="866775"/>
            <a:ext cx="11325225"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Рисунок 8">
            <a:extLst>
              <a:ext uri="{FF2B5EF4-FFF2-40B4-BE49-F238E27FC236}">
                <a16:creationId xmlns:a16="http://schemas.microsoft.com/office/drawing/2014/main" id="{DD8C4910-12A5-47A1-A219-F6CDF997B2AA}"/>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33388" y="431800"/>
            <a:ext cx="1266826" cy="316707"/>
          </a:xfrm>
          <a:prstGeom prst="rect">
            <a:avLst/>
          </a:prstGeom>
        </p:spPr>
      </p:pic>
    </p:spTree>
    <p:extLst>
      <p:ext uri="{BB962C8B-B14F-4D97-AF65-F5344CB8AC3E}">
        <p14:creationId xmlns:p14="http://schemas.microsoft.com/office/powerpoint/2010/main" val="1135722093"/>
      </p:ext>
    </p:extLst>
  </p:cSld>
  <p:clrMap bg1="lt1" tx1="dk1" bg2="lt2" tx2="dk2" accent1="accent1" accent2="accent2" accent3="accent3" accent4="accent4" accent5="accent5" accent6="accent6" hlink="hlink" folHlink="folHlink"/>
  <p:sldLayoutIdLst>
    <p:sldLayoutId id="2147483746" r:id="rId1"/>
    <p:sldLayoutId id="2147483752" r:id="rId2"/>
    <p:sldLayoutId id="2147483771" r:id="rId3"/>
    <p:sldLayoutId id="2147483774" r:id="rId4"/>
    <p:sldLayoutId id="2147483775" r:id="rId5"/>
  </p:sldLayoutIdLst>
  <p:hf hdr="0" dt="0"/>
  <p:txStyles>
    <p:titleStyle>
      <a:lvl1pPr algn="l" defTabSz="914400" rtl="0" eaLnBrk="1" latinLnBrk="0" hangingPunct="1">
        <a:lnSpc>
          <a:spcPct val="90000"/>
        </a:lnSpc>
        <a:spcBef>
          <a:spcPct val="0"/>
        </a:spcBef>
        <a:buNone/>
        <a:defRPr sz="2400" b="1" kern="120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47">
          <p15:clr>
            <a:srgbClr val="F26B43"/>
          </p15:clr>
        </p15:guide>
        <p15:guide id="2" pos="7407">
          <p15:clr>
            <a:srgbClr val="F26B43"/>
          </p15:clr>
        </p15:guide>
        <p15:guide id="3" pos="273">
          <p15:clr>
            <a:srgbClr val="F26B43"/>
          </p15:clr>
        </p15:guide>
        <p15:guide id="4" orient="horz" pos="272">
          <p15:clr>
            <a:srgbClr val="F26B43"/>
          </p15:clr>
        </p15:guide>
        <p15:guide id="5" pos="879">
          <p15:clr>
            <a:srgbClr val="F26B43"/>
          </p15:clr>
        </p15:guide>
        <p15:guide id="6" pos="741">
          <p15:clr>
            <a:srgbClr val="F26B43"/>
          </p15:clr>
        </p15:guide>
        <p15:guide id="7" pos="1368">
          <p15:clr>
            <a:srgbClr val="F26B43"/>
          </p15:clr>
        </p15:guide>
        <p15:guide id="8" pos="1485">
          <p15:clr>
            <a:srgbClr val="F26B43"/>
          </p15:clr>
        </p15:guide>
        <p15:guide id="9" pos="1952">
          <p15:clr>
            <a:srgbClr val="F26B43"/>
          </p15:clr>
        </p15:guide>
        <p15:guide id="10" pos="2090">
          <p15:clr>
            <a:srgbClr val="F26B43"/>
          </p15:clr>
        </p15:guide>
        <p15:guide id="11" pos="2547">
          <p15:clr>
            <a:srgbClr val="F26B43"/>
          </p15:clr>
        </p15:guide>
        <p15:guide id="12" pos="2696">
          <p15:clr>
            <a:srgbClr val="F26B43"/>
          </p15:clr>
        </p15:guide>
        <p15:guide id="13" pos="3165">
          <p15:clr>
            <a:srgbClr val="F26B43"/>
          </p15:clr>
        </p15:guide>
        <p15:guide id="14" pos="3300">
          <p15:clr>
            <a:srgbClr val="F26B43"/>
          </p15:clr>
        </p15:guide>
        <p15:guide id="15" pos="3772">
          <p15:clr>
            <a:srgbClr val="F26B43"/>
          </p15:clr>
        </p15:guide>
        <p15:guide id="16" pos="3908">
          <p15:clr>
            <a:srgbClr val="F26B43"/>
          </p15:clr>
        </p15:guide>
        <p15:guide id="17" pos="4377">
          <p15:clr>
            <a:srgbClr val="F26B43"/>
          </p15:clr>
        </p15:guide>
        <p15:guide id="18" pos="4512">
          <p15:clr>
            <a:srgbClr val="F26B43"/>
          </p15:clr>
        </p15:guide>
        <p15:guide id="19" pos="4985">
          <p15:clr>
            <a:srgbClr val="F26B43"/>
          </p15:clr>
        </p15:guide>
        <p15:guide id="20" pos="5118">
          <p15:clr>
            <a:srgbClr val="F26B43"/>
          </p15:clr>
        </p15:guide>
        <p15:guide id="21" pos="5589">
          <p15:clr>
            <a:srgbClr val="F26B43"/>
          </p15:clr>
        </p15:guide>
        <p15:guide id="22" pos="5726">
          <p15:clr>
            <a:srgbClr val="F26B43"/>
          </p15:clr>
        </p15:guide>
        <p15:guide id="23" pos="6195">
          <p15:clr>
            <a:srgbClr val="F26B43"/>
          </p15:clr>
        </p15:guide>
        <p15:guide id="24" pos="6332">
          <p15:clr>
            <a:srgbClr val="F26B43"/>
          </p15:clr>
        </p15:guide>
        <p15:guide id="25" pos="6801">
          <p15:clr>
            <a:srgbClr val="F26B43"/>
          </p15:clr>
        </p15:guide>
        <p15:guide id="26" pos="6938">
          <p15:clr>
            <a:srgbClr val="F26B43"/>
          </p15:clr>
        </p15:guide>
        <p15:guide id="27" orient="horz" pos="2160">
          <p15:clr>
            <a:srgbClr val="F26B43"/>
          </p15:clr>
        </p15:guide>
        <p15:guide id="28" orient="horz" pos="696">
          <p15:clr>
            <a:srgbClr val="F26B43"/>
          </p15:clr>
        </p15:guide>
        <p15:guide id="29" orient="horz" pos="1242">
          <p15:clr>
            <a:srgbClr val="F26B43"/>
          </p15:clr>
        </p15:guide>
        <p15:guide id="30" orient="horz" pos="10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notesSlide" Target="../notesSlides/notesSlide1.xml" /><Relationship Id="rId1" Type="http://schemas.openxmlformats.org/officeDocument/2006/relationships/slideLayout" Target="../slideLayouts/slideLayout5.xml" /><Relationship Id="rId4" Type="http://schemas.openxmlformats.org/officeDocument/2006/relationships/image" Target="../media/image8.sv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10.svg" /><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12.svg" /><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 /><Relationship Id="rId1" Type="http://schemas.openxmlformats.org/officeDocument/2006/relationships/themeOverride" Target="../theme/themeOverride1.xml" /></Relationships>
</file>

<file path=ppt/slides/_rels/slide8.xml.rels><?xml version="1.0" encoding="UTF-8" standalone="yes"?>
<Relationships xmlns="http://schemas.openxmlformats.org/package/2006/relationships"><Relationship Id="rId2" Type="http://schemas.openxmlformats.org/officeDocument/2006/relationships/chart" Target="../charts/chart1.xml" /><Relationship Id="rId1" Type="http://schemas.openxmlformats.org/officeDocument/2006/relationships/slideLayout" Target="../slideLayouts/slideLayout4.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349135" y="3678093"/>
            <a:ext cx="5062837" cy="2393098"/>
          </a:xfrm>
        </p:spPr>
        <p:txBody>
          <a:bodyPr/>
          <a:lstStyle/>
          <a:p>
            <a:endParaRPr lang="ru-RU" sz="2200" dirty="0"/>
          </a:p>
          <a:p>
            <a:r>
              <a:rPr lang="ru-RU" sz="2200" b="1" dirty="0"/>
              <a:t>Факторинг как удобный способ привлечения оборотного капитала, альтернативный банковскому кредитованию </a:t>
            </a:r>
            <a:r>
              <a:rPr lang="ru-RU" sz="2200" dirty="0"/>
              <a:t>	</a:t>
            </a:r>
          </a:p>
          <a:p>
            <a:endParaRPr lang="en-US" sz="2200" b="1" dirty="0"/>
          </a:p>
          <a:p>
            <a:endParaRPr lang="ru-RU" sz="2200" cap="none" dirty="0"/>
          </a:p>
        </p:txBody>
      </p:sp>
      <p:sp>
        <p:nvSpPr>
          <p:cNvPr id="3" name="Текст 2"/>
          <p:cNvSpPr>
            <a:spLocks noGrp="1"/>
          </p:cNvSpPr>
          <p:nvPr>
            <p:ph type="body" sz="quarter" idx="11"/>
          </p:nvPr>
        </p:nvSpPr>
        <p:spPr>
          <a:xfrm>
            <a:off x="349135" y="6163483"/>
            <a:ext cx="4262193" cy="276197"/>
          </a:xfrm>
        </p:spPr>
        <p:txBody>
          <a:bodyPr/>
          <a:lstStyle/>
          <a:p>
            <a:r>
              <a:rPr lang="ru-RU" dirty="0"/>
              <a:t>Октябрь 2022</a:t>
            </a:r>
          </a:p>
        </p:txBody>
      </p:sp>
    </p:spTree>
    <p:extLst>
      <p:ext uri="{BB962C8B-B14F-4D97-AF65-F5344CB8AC3E}">
        <p14:creationId xmlns:p14="http://schemas.microsoft.com/office/powerpoint/2010/main" val="38452268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5"/>
          <p:cNvSpPr>
            <a:spLocks noGrp="1"/>
          </p:cNvSpPr>
          <p:nvPr>
            <p:ph type="sldNum" sz="quarter" idx="4"/>
          </p:nvPr>
        </p:nvSpPr>
        <p:spPr>
          <a:xfrm>
            <a:off x="11229958" y="344615"/>
            <a:ext cx="480237" cy="469858"/>
          </a:xfrm>
          <a:prstGeom prst="rect">
            <a:avLst/>
          </a:prstGeom>
        </p:spPr>
        <p:txBody>
          <a:bodyPr vert="horz" lIns="0" tIns="0" rIns="0" bIns="0" rtlCol="0" anchor="ctr"/>
          <a:lstStyle>
            <a:lvl1pPr algn="r">
              <a:defRPr sz="1400">
                <a:solidFill>
                  <a:srgbClr val="77777A"/>
                </a:solidFill>
                <a:latin typeface="Calibri" panose="020F0502020204030204" pitchFamily="34" charset="0"/>
              </a:defRPr>
            </a:lvl1pPr>
          </a:lstStyle>
          <a:p>
            <a:fld id="{2EC4EB27-9ADE-42C2-9A98-47F5822B2EE7}" type="slidenum">
              <a:rPr lang="ru-RU" smtClean="0"/>
              <a:pPr/>
              <a:t>2</a:t>
            </a:fld>
            <a:endParaRPr lang="ru-RU" dirty="0"/>
          </a:p>
        </p:txBody>
      </p:sp>
      <p:sp>
        <p:nvSpPr>
          <p:cNvPr id="6" name="Заголовок 1"/>
          <p:cNvSpPr>
            <a:spLocks noGrp="1"/>
          </p:cNvSpPr>
          <p:nvPr>
            <p:ph type="title"/>
          </p:nvPr>
        </p:nvSpPr>
        <p:spPr>
          <a:xfrm>
            <a:off x="2095500" y="390544"/>
            <a:ext cx="9010052" cy="378000"/>
          </a:xfrm>
        </p:spPr>
        <p:txBody>
          <a:bodyPr vert="horz" lIns="0" tIns="0" rIns="0" bIns="0" rtlCol="0" anchor="ctr">
            <a:normAutofit/>
          </a:bodyPr>
          <a:lstStyle/>
          <a:p>
            <a:r>
              <a:rPr lang="ru-RU" sz="1800" dirty="0"/>
              <a:t>СТАДИИ РАЗВИТИЯ БИЗНЕСА</a:t>
            </a:r>
          </a:p>
        </p:txBody>
      </p:sp>
      <p:sp>
        <p:nvSpPr>
          <p:cNvPr id="5" name="Заголовок 1"/>
          <p:cNvSpPr txBox="1">
            <a:spLocks/>
          </p:cNvSpPr>
          <p:nvPr/>
        </p:nvSpPr>
        <p:spPr>
          <a:xfrm>
            <a:off x="4861222" y="6278439"/>
            <a:ext cx="7461486" cy="378000"/>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400" b="1" kern="1200">
                <a:solidFill>
                  <a:schemeClr val="accent1"/>
                </a:solidFill>
                <a:latin typeface="Arial" panose="020B0604020202020204" pitchFamily="34" charset="0"/>
                <a:ea typeface="+mj-ea"/>
                <a:cs typeface="Arial" panose="020B0604020202020204" pitchFamily="34" charset="0"/>
              </a:defRPr>
            </a:lvl1pPr>
          </a:lstStyle>
          <a:p>
            <a:r>
              <a:rPr lang="ru-RU" sz="1600" dirty="0">
                <a:solidFill>
                  <a:schemeClr val="bg1"/>
                </a:solidFill>
              </a:rPr>
              <a:t>Может быть использован механизм факторинга</a:t>
            </a:r>
          </a:p>
        </p:txBody>
      </p:sp>
      <p:pic>
        <p:nvPicPr>
          <p:cNvPr id="7" name="Graphic 6">
            <a:extLst>
              <a:ext uri="{FF2B5EF4-FFF2-40B4-BE49-F238E27FC236}">
                <a16:creationId xmlns:a16="http://schemas.microsoft.com/office/drawing/2014/main" id="{725B31BF-994C-4D4C-B616-FA9A5FB944C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283" y="1193031"/>
            <a:ext cx="11518084" cy="5316825"/>
          </a:xfrm>
          <a:prstGeom prst="rect">
            <a:avLst/>
          </a:prstGeom>
        </p:spPr>
      </p:pic>
    </p:spTree>
    <p:extLst>
      <p:ext uri="{BB962C8B-B14F-4D97-AF65-F5344CB8AC3E}">
        <p14:creationId xmlns:p14="http://schemas.microsoft.com/office/powerpoint/2010/main" val="17160638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6B760-8FC2-C69B-B231-A0425594ED98}"/>
              </a:ext>
            </a:extLst>
          </p:cNvPr>
          <p:cNvSpPr>
            <a:spLocks noGrp="1"/>
          </p:cNvSpPr>
          <p:nvPr>
            <p:ph type="title"/>
          </p:nvPr>
        </p:nvSpPr>
        <p:spPr>
          <a:xfrm>
            <a:off x="2133600" y="404801"/>
            <a:ext cx="8791574" cy="378000"/>
          </a:xfrm>
        </p:spPr>
        <p:txBody>
          <a:bodyPr/>
          <a:lstStyle/>
          <a:p>
            <a:r>
              <a:rPr lang="ru-RU" sz="2000" dirty="0"/>
              <a:t>ЧТО ТАКОЕ ФАКТОРИНГ</a:t>
            </a:r>
          </a:p>
        </p:txBody>
      </p:sp>
      <p:sp>
        <p:nvSpPr>
          <p:cNvPr id="3" name="Номер слайда 2">
            <a:extLst>
              <a:ext uri="{FF2B5EF4-FFF2-40B4-BE49-F238E27FC236}">
                <a16:creationId xmlns:a16="http://schemas.microsoft.com/office/drawing/2014/main" id="{6CE59302-8CD7-FFD6-9137-33A16E5FE5CB}"/>
              </a:ext>
            </a:extLst>
          </p:cNvPr>
          <p:cNvSpPr>
            <a:spLocks noGrp="1"/>
          </p:cNvSpPr>
          <p:nvPr>
            <p:ph type="sldNum" sz="quarter" idx="12"/>
          </p:nvPr>
        </p:nvSpPr>
        <p:spPr/>
        <p:txBody>
          <a:bodyPr/>
          <a:lstStyle/>
          <a:p>
            <a:fld id="{10AA99AE-6A35-4C1E-8082-A4A87B5CA521}" type="slidenum">
              <a:rPr lang="ru-RU" smtClean="0">
                <a:solidFill>
                  <a:srgbClr val="888A8D"/>
                </a:solidFill>
              </a:rPr>
              <a:pPr/>
              <a:t>3</a:t>
            </a:fld>
            <a:endParaRPr lang="ru-RU">
              <a:solidFill>
                <a:srgbClr val="888A8D"/>
              </a:solidFill>
            </a:endParaRPr>
          </a:p>
        </p:txBody>
      </p:sp>
      <p:sp>
        <p:nvSpPr>
          <p:cNvPr id="6" name="TextBox 5">
            <a:extLst>
              <a:ext uri="{FF2B5EF4-FFF2-40B4-BE49-F238E27FC236}">
                <a16:creationId xmlns:a16="http://schemas.microsoft.com/office/drawing/2014/main" id="{9F728FA1-4F92-1658-7371-8B1795E6CB51}"/>
              </a:ext>
            </a:extLst>
          </p:cNvPr>
          <p:cNvSpPr txBox="1"/>
          <p:nvPr/>
        </p:nvSpPr>
        <p:spPr>
          <a:xfrm>
            <a:off x="563047" y="1024505"/>
            <a:ext cx="11195564" cy="5770578"/>
          </a:xfrm>
          <a:prstGeom prst="rect">
            <a:avLst/>
          </a:prstGeom>
          <a:noFill/>
        </p:spPr>
        <p:txBody>
          <a:bodyPr wrap="square">
            <a:noAutofit/>
          </a:bodyPr>
          <a:lstStyle/>
          <a:p>
            <a:pPr marL="12700" marR="5080">
              <a:spcAft>
                <a:spcPts val="1200"/>
              </a:spcAft>
            </a:pPr>
            <a:r>
              <a:rPr lang="ru-RU" sz="2800" b="1" dirty="0">
                <a:solidFill>
                  <a:schemeClr val="accent1"/>
                </a:solidFill>
                <a:cs typeface="Segoe UI"/>
              </a:rPr>
              <a:t>Кто вы?</a:t>
            </a:r>
            <a:br>
              <a:rPr lang="en-US" sz="2800" b="1" dirty="0">
                <a:cs typeface="Segoe UI"/>
              </a:rPr>
            </a:br>
            <a:r>
              <a:rPr lang="ru-RU" sz="2000" dirty="0">
                <a:cs typeface="Segoe UI"/>
              </a:rPr>
              <a:t>Компания, которая поставила товар,</a:t>
            </a:r>
            <a:r>
              <a:rPr lang="ru-RU" sz="2000" spc="65" dirty="0">
                <a:cs typeface="Segoe UI"/>
              </a:rPr>
              <a:t> </a:t>
            </a:r>
            <a:r>
              <a:rPr lang="ru-RU" sz="2000" dirty="0">
                <a:cs typeface="Segoe UI"/>
              </a:rPr>
              <a:t>оказала</a:t>
            </a:r>
            <a:r>
              <a:rPr lang="ru-RU" sz="2000" spc="70" dirty="0">
                <a:cs typeface="Segoe UI"/>
              </a:rPr>
              <a:t> </a:t>
            </a:r>
            <a:r>
              <a:rPr lang="ru-RU" sz="2000" dirty="0">
                <a:cs typeface="Segoe UI"/>
              </a:rPr>
              <a:t>услугу,</a:t>
            </a:r>
            <a:r>
              <a:rPr lang="ru-RU" sz="2000" spc="75" dirty="0">
                <a:cs typeface="Segoe UI"/>
              </a:rPr>
              <a:t> </a:t>
            </a:r>
            <a:r>
              <a:rPr lang="ru-RU" sz="2000" spc="-10" dirty="0">
                <a:cs typeface="Segoe UI"/>
              </a:rPr>
              <a:t>выпол</a:t>
            </a:r>
            <a:r>
              <a:rPr lang="ru-RU" sz="2000" spc="-25" dirty="0">
                <a:cs typeface="Segoe UI"/>
              </a:rPr>
              <a:t>нила</a:t>
            </a:r>
            <a:r>
              <a:rPr lang="ru-RU" sz="2000" spc="-45" dirty="0">
                <a:cs typeface="Segoe UI"/>
              </a:rPr>
              <a:t> </a:t>
            </a:r>
            <a:r>
              <a:rPr lang="ru-RU" sz="2000" spc="-25" dirty="0">
                <a:cs typeface="Segoe UI"/>
              </a:rPr>
              <a:t>работу крупному заказчику/покупателю</a:t>
            </a:r>
          </a:p>
          <a:p>
            <a:pPr marL="12700" marR="5080">
              <a:spcAft>
                <a:spcPts val="1200"/>
              </a:spcAft>
            </a:pPr>
            <a:r>
              <a:rPr lang="ru-RU" sz="2800" b="1" dirty="0">
                <a:solidFill>
                  <a:schemeClr val="accent1"/>
                </a:solidFill>
                <a:cs typeface="Segoe UI"/>
              </a:rPr>
              <a:t>Что есть у вас?</a:t>
            </a:r>
            <a:br>
              <a:rPr lang="ru-RU" sz="2800" b="1" dirty="0">
                <a:cs typeface="Segoe UI"/>
              </a:rPr>
            </a:br>
            <a:r>
              <a:rPr lang="ru-RU" sz="2000" spc="-30" dirty="0">
                <a:cs typeface="Segoe UI"/>
              </a:rPr>
              <a:t>Контракт</a:t>
            </a:r>
            <a:r>
              <a:rPr lang="ru-RU" sz="2000" spc="-25" dirty="0">
                <a:cs typeface="Segoe UI"/>
              </a:rPr>
              <a:t> </a:t>
            </a:r>
            <a:r>
              <a:rPr lang="ru-RU" sz="2000" dirty="0">
                <a:cs typeface="Segoe UI"/>
              </a:rPr>
              <a:t>с</a:t>
            </a:r>
            <a:r>
              <a:rPr lang="ru-RU" sz="2000" spc="-45" dirty="0">
                <a:cs typeface="Segoe UI"/>
              </a:rPr>
              <a:t> </a:t>
            </a:r>
            <a:r>
              <a:rPr lang="ru-RU" sz="2000" spc="-10" dirty="0">
                <a:cs typeface="Segoe UI"/>
              </a:rPr>
              <a:t>покупателем</a:t>
            </a:r>
            <a:r>
              <a:rPr lang="ru-RU" sz="2000" dirty="0">
                <a:cs typeface="Segoe UI"/>
              </a:rPr>
              <a:t>,</a:t>
            </a:r>
            <a:r>
              <a:rPr lang="ru-RU" sz="2000" spc="40" dirty="0">
                <a:cs typeface="Segoe UI"/>
              </a:rPr>
              <a:t> </a:t>
            </a:r>
            <a:r>
              <a:rPr lang="ru-RU" sz="2000" spc="-10" dirty="0">
                <a:cs typeface="Segoe UI"/>
              </a:rPr>
              <a:t>документы</a:t>
            </a:r>
            <a:r>
              <a:rPr lang="ru-RU" sz="2000" spc="40" dirty="0">
                <a:cs typeface="Segoe UI"/>
              </a:rPr>
              <a:t> </a:t>
            </a:r>
            <a:r>
              <a:rPr lang="ru-RU" sz="2000" dirty="0">
                <a:cs typeface="Segoe UI"/>
              </a:rPr>
              <a:t>о</a:t>
            </a:r>
            <a:r>
              <a:rPr lang="ru-RU" sz="2000" spc="45" dirty="0">
                <a:cs typeface="Segoe UI"/>
              </a:rPr>
              <a:t> </a:t>
            </a:r>
            <a:r>
              <a:rPr lang="ru-RU" sz="2000" dirty="0">
                <a:cs typeface="Segoe UI"/>
              </a:rPr>
              <a:t>приемке,</a:t>
            </a:r>
            <a:r>
              <a:rPr lang="ru-RU" sz="2000" spc="45" dirty="0">
                <a:cs typeface="Segoe UI"/>
              </a:rPr>
              <a:t> </a:t>
            </a:r>
            <a:r>
              <a:rPr lang="ru-RU" sz="2000" spc="-30" dirty="0">
                <a:cs typeface="Segoe UI"/>
              </a:rPr>
              <a:t>товарно-</a:t>
            </a:r>
            <a:r>
              <a:rPr lang="ru-RU" sz="2000" spc="-10" dirty="0">
                <a:cs typeface="Segoe UI"/>
              </a:rPr>
              <a:t>трансп</a:t>
            </a:r>
            <a:r>
              <a:rPr lang="ru-RU" sz="2000" dirty="0">
                <a:cs typeface="Segoe UI"/>
              </a:rPr>
              <a:t>ортная</a:t>
            </a:r>
            <a:r>
              <a:rPr lang="ru-RU" sz="2000" spc="295" dirty="0">
                <a:cs typeface="Segoe UI"/>
              </a:rPr>
              <a:t> </a:t>
            </a:r>
            <a:r>
              <a:rPr lang="ru-RU" sz="2000" dirty="0">
                <a:cs typeface="Segoe UI"/>
              </a:rPr>
              <a:t>накладная</a:t>
            </a:r>
            <a:r>
              <a:rPr lang="ru-RU" sz="2000" spc="295" dirty="0">
                <a:cs typeface="Segoe UI"/>
              </a:rPr>
              <a:t> </a:t>
            </a:r>
            <a:r>
              <a:rPr lang="ru-RU" sz="2000" dirty="0">
                <a:cs typeface="Segoe UI"/>
              </a:rPr>
              <a:t>и</a:t>
            </a:r>
            <a:r>
              <a:rPr lang="ru-RU" sz="2000" spc="300" dirty="0">
                <a:cs typeface="Segoe UI"/>
              </a:rPr>
              <a:t> </a:t>
            </a:r>
            <a:r>
              <a:rPr lang="ru-RU" sz="2000" spc="-30" dirty="0">
                <a:cs typeface="Segoe UI"/>
              </a:rPr>
              <a:t>счет-</a:t>
            </a:r>
            <a:r>
              <a:rPr lang="ru-RU" sz="2000" dirty="0">
                <a:cs typeface="Segoe UI"/>
              </a:rPr>
              <a:t>фактура</a:t>
            </a:r>
            <a:endParaRPr lang="ru-RU" sz="2000" spc="295" dirty="0">
              <a:cs typeface="Segoe UI"/>
            </a:endParaRPr>
          </a:p>
          <a:p>
            <a:pPr marL="12700" marR="5080">
              <a:spcAft>
                <a:spcPts val="1200"/>
              </a:spcAft>
            </a:pPr>
            <a:r>
              <a:rPr lang="ru-RU" sz="2800" b="1" dirty="0">
                <a:solidFill>
                  <a:schemeClr val="accent1"/>
                </a:solidFill>
                <a:cs typeface="Segoe UI"/>
              </a:rPr>
              <a:t>А деньги?</a:t>
            </a:r>
            <a:br>
              <a:rPr lang="ru-RU" sz="2800" b="1" dirty="0">
                <a:cs typeface="Segoe UI"/>
              </a:rPr>
            </a:br>
            <a:r>
              <a:rPr lang="ru-RU" sz="2000" dirty="0">
                <a:cs typeface="Segoe UI"/>
              </a:rPr>
              <a:t>Денег нет, так как срок оплаты по контракту еще не наступил (контракт с отсрочкой платежа)</a:t>
            </a:r>
          </a:p>
          <a:p>
            <a:pPr marL="12700" marR="5080">
              <a:spcAft>
                <a:spcPts val="1200"/>
              </a:spcAft>
            </a:pPr>
            <a:r>
              <a:rPr lang="ru-RU" sz="2800" b="1" dirty="0">
                <a:solidFill>
                  <a:schemeClr val="accent1"/>
                </a:solidFill>
                <a:cs typeface="Segoe UI"/>
              </a:rPr>
              <a:t>Значит:</a:t>
            </a:r>
            <a:br>
              <a:rPr lang="ru-RU" sz="2800" b="1" dirty="0">
                <a:cs typeface="Segoe UI"/>
              </a:rPr>
            </a:br>
            <a:r>
              <a:rPr lang="ru-RU" sz="2000" dirty="0">
                <a:cs typeface="Segoe UI"/>
              </a:rPr>
              <a:t>У вас есть право на получение выручки в будущем – денежные требования. Это ваш актив</a:t>
            </a:r>
          </a:p>
          <a:p>
            <a:pPr marL="12700" marR="5715">
              <a:spcAft>
                <a:spcPts val="1200"/>
              </a:spcAft>
            </a:pPr>
            <a:r>
              <a:rPr lang="ru-RU" sz="2800" b="1" dirty="0">
                <a:solidFill>
                  <a:schemeClr val="accent1"/>
                </a:solidFill>
                <a:cs typeface="Segoe UI"/>
              </a:rPr>
              <a:t>Что делать?</a:t>
            </a:r>
            <a:br>
              <a:rPr lang="ru-RU" sz="2800" b="1" dirty="0">
                <a:cs typeface="Segoe UI"/>
              </a:rPr>
            </a:br>
            <a:r>
              <a:rPr lang="ru-RU" sz="2000" dirty="0">
                <a:cs typeface="Segoe UI"/>
              </a:rPr>
              <a:t>Вы можете уступить или продать эти требования </a:t>
            </a:r>
            <a:r>
              <a:rPr lang="ru-RU" sz="2000" b="1" dirty="0">
                <a:cs typeface="Segoe UI"/>
              </a:rPr>
              <a:t>факторинговой компании (фактору) </a:t>
            </a:r>
            <a:r>
              <a:rPr lang="ru-RU" sz="2000" dirty="0">
                <a:cs typeface="Segoe UI"/>
              </a:rPr>
              <a:t>и </a:t>
            </a:r>
            <a:r>
              <a:rPr lang="ru-RU" sz="2000" b="1" dirty="0">
                <a:cs typeface="Segoe UI"/>
              </a:rPr>
              <a:t>получить деньги сразу</a:t>
            </a:r>
            <a:r>
              <a:rPr lang="ru-RU" sz="2000" dirty="0">
                <a:cs typeface="Segoe UI"/>
              </a:rPr>
              <a:t>, чтобы не ждать срока оплаты</a:t>
            </a:r>
            <a:r>
              <a:rPr lang="ru-RU" sz="2000" spc="5" dirty="0">
                <a:cs typeface="Segoe UI"/>
              </a:rPr>
              <a:t> </a:t>
            </a:r>
            <a:r>
              <a:rPr lang="ru-RU" sz="2000" spc="-40" dirty="0">
                <a:cs typeface="Segoe UI"/>
              </a:rPr>
              <a:t>и</a:t>
            </a:r>
            <a:r>
              <a:rPr lang="ru-RU" sz="2000" dirty="0">
                <a:cs typeface="Segoe UI"/>
              </a:rPr>
              <a:t> </a:t>
            </a:r>
            <a:r>
              <a:rPr lang="ru-RU" sz="2000" spc="-25" dirty="0">
                <a:cs typeface="Segoe UI"/>
              </a:rPr>
              <a:t>защитить</a:t>
            </a:r>
            <a:r>
              <a:rPr lang="ru-RU" sz="2000" spc="-30" dirty="0">
                <a:cs typeface="Segoe UI"/>
              </a:rPr>
              <a:t> </a:t>
            </a:r>
            <a:r>
              <a:rPr lang="ru-RU" sz="2000" spc="-20" dirty="0">
                <a:cs typeface="Segoe UI"/>
              </a:rPr>
              <a:t>себя </a:t>
            </a:r>
            <a:r>
              <a:rPr lang="ru-RU" sz="2000" dirty="0">
                <a:cs typeface="Segoe UI"/>
              </a:rPr>
              <a:t>от</a:t>
            </a:r>
            <a:r>
              <a:rPr lang="ru-RU" sz="2000" spc="-30" dirty="0">
                <a:cs typeface="Segoe UI"/>
              </a:rPr>
              <a:t> </a:t>
            </a:r>
            <a:r>
              <a:rPr lang="ru-RU" sz="2000" spc="-25" dirty="0">
                <a:cs typeface="Segoe UI"/>
              </a:rPr>
              <a:t>неплатежа</a:t>
            </a:r>
          </a:p>
        </p:txBody>
      </p:sp>
    </p:spTree>
    <p:extLst>
      <p:ext uri="{BB962C8B-B14F-4D97-AF65-F5344CB8AC3E}">
        <p14:creationId xmlns:p14="http://schemas.microsoft.com/office/powerpoint/2010/main" val="3671459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6B760-8FC2-C69B-B231-A0425594ED98}"/>
              </a:ext>
            </a:extLst>
          </p:cNvPr>
          <p:cNvSpPr>
            <a:spLocks noGrp="1"/>
          </p:cNvSpPr>
          <p:nvPr>
            <p:ph type="title"/>
          </p:nvPr>
        </p:nvSpPr>
        <p:spPr>
          <a:xfrm>
            <a:off x="2184398" y="400202"/>
            <a:ext cx="8829676" cy="378000"/>
          </a:xfrm>
        </p:spPr>
        <p:txBody>
          <a:bodyPr/>
          <a:lstStyle/>
          <a:p>
            <a:r>
              <a:rPr lang="ru-RU" sz="1800" dirty="0"/>
              <a:t>ЧЕМ ПОЛЕЗЕН ФАКТОРИНГ</a:t>
            </a:r>
          </a:p>
        </p:txBody>
      </p:sp>
      <p:sp>
        <p:nvSpPr>
          <p:cNvPr id="3" name="Номер слайда 2">
            <a:extLst>
              <a:ext uri="{FF2B5EF4-FFF2-40B4-BE49-F238E27FC236}">
                <a16:creationId xmlns:a16="http://schemas.microsoft.com/office/drawing/2014/main" id="{6CE59302-8CD7-FFD6-9137-33A16E5FE5CB}"/>
              </a:ext>
            </a:extLst>
          </p:cNvPr>
          <p:cNvSpPr>
            <a:spLocks noGrp="1"/>
          </p:cNvSpPr>
          <p:nvPr>
            <p:ph type="sldNum" sz="quarter" idx="12"/>
          </p:nvPr>
        </p:nvSpPr>
        <p:spPr/>
        <p:txBody>
          <a:bodyPr/>
          <a:lstStyle/>
          <a:p>
            <a:fld id="{10AA99AE-6A35-4C1E-8082-A4A87B5CA521}" type="slidenum">
              <a:rPr lang="ru-RU" smtClean="0">
                <a:solidFill>
                  <a:srgbClr val="888A8D"/>
                </a:solidFill>
              </a:rPr>
              <a:pPr/>
              <a:t>4</a:t>
            </a:fld>
            <a:endParaRPr lang="ru-RU">
              <a:solidFill>
                <a:srgbClr val="888A8D"/>
              </a:solidFill>
            </a:endParaRPr>
          </a:p>
        </p:txBody>
      </p:sp>
      <p:sp>
        <p:nvSpPr>
          <p:cNvPr id="7" name="object 8">
            <a:extLst>
              <a:ext uri="{FF2B5EF4-FFF2-40B4-BE49-F238E27FC236}">
                <a16:creationId xmlns:a16="http://schemas.microsoft.com/office/drawing/2014/main" id="{F71B07D6-394E-4FD6-1460-0E59C2B1E818}"/>
              </a:ext>
            </a:extLst>
          </p:cNvPr>
          <p:cNvSpPr txBox="1"/>
          <p:nvPr/>
        </p:nvSpPr>
        <p:spPr>
          <a:xfrm>
            <a:off x="1373497" y="1807629"/>
            <a:ext cx="10121901" cy="4467336"/>
          </a:xfrm>
          <a:prstGeom prst="rect">
            <a:avLst/>
          </a:prstGeom>
        </p:spPr>
        <p:txBody>
          <a:bodyPr vert="horz" wrap="square" lIns="0" tIns="12065" rIns="0" bIns="0" rtlCol="0">
            <a:noAutofit/>
          </a:bodyPr>
          <a:lstStyle/>
          <a:p>
            <a:pPr marR="5715">
              <a:spcAft>
                <a:spcPts val="2400"/>
              </a:spcAft>
            </a:pPr>
            <a:r>
              <a:rPr lang="ru-RU" sz="2800" dirty="0">
                <a:latin typeface="Arial" panose="020B0604020202020204" pitchFamily="34" charset="0"/>
                <a:cs typeface="Arial" panose="020B0604020202020204" pitchFamily="34" charset="0"/>
              </a:rPr>
              <a:t>Ускоряет</a:t>
            </a:r>
            <a:r>
              <a:rPr sz="2800" dirty="0">
                <a:latin typeface="Arial" panose="020B0604020202020204" pitchFamily="34" charset="0"/>
                <a:cs typeface="Arial" panose="020B0604020202020204" pitchFamily="34" charset="0"/>
              </a:rPr>
              <a:t> </a:t>
            </a:r>
            <a:r>
              <a:rPr sz="2800" dirty="0" err="1">
                <a:latin typeface="Arial" panose="020B0604020202020204" pitchFamily="34" charset="0"/>
                <a:cs typeface="Arial" panose="020B0604020202020204" pitchFamily="34" charset="0"/>
              </a:rPr>
              <a:t>оборачиваемост</a:t>
            </a:r>
            <a:r>
              <a:rPr lang="ru-RU" sz="2800" dirty="0">
                <a:latin typeface="Arial" panose="020B0604020202020204" pitchFamily="34" charset="0"/>
                <a:cs typeface="Arial" panose="020B0604020202020204" pitchFamily="34" charset="0"/>
              </a:rPr>
              <a:t>ь</a:t>
            </a:r>
            <a:r>
              <a:rPr sz="2800" dirty="0">
                <a:latin typeface="Arial" panose="020B0604020202020204" pitchFamily="34" charset="0"/>
                <a:cs typeface="Arial" panose="020B0604020202020204" pitchFamily="34" charset="0"/>
              </a:rPr>
              <a:t> </a:t>
            </a:r>
            <a:r>
              <a:rPr sz="2800" dirty="0" err="1">
                <a:latin typeface="Arial" panose="020B0604020202020204" pitchFamily="34" charset="0"/>
                <a:cs typeface="Arial" panose="020B0604020202020204" pitchFamily="34" charset="0"/>
              </a:rPr>
              <a:t>денежных</a:t>
            </a:r>
            <a:r>
              <a:rPr sz="2800" dirty="0">
                <a:latin typeface="Arial" panose="020B0604020202020204" pitchFamily="34" charset="0"/>
                <a:cs typeface="Arial" panose="020B0604020202020204" pitchFamily="34" charset="0"/>
              </a:rPr>
              <a:t> </a:t>
            </a:r>
            <a:r>
              <a:rPr sz="2800" dirty="0" err="1">
                <a:latin typeface="Arial" panose="020B0604020202020204" pitchFamily="34" charset="0"/>
                <a:cs typeface="Arial" panose="020B0604020202020204" pitchFamily="34" charset="0"/>
              </a:rPr>
              <a:t>средств</a:t>
            </a:r>
            <a:endParaRPr lang="ru-RU" sz="2800" dirty="0">
              <a:latin typeface="Arial" panose="020B0604020202020204" pitchFamily="34" charset="0"/>
              <a:cs typeface="Arial" panose="020B0604020202020204" pitchFamily="34" charset="0"/>
            </a:endParaRPr>
          </a:p>
          <a:p>
            <a:pPr marR="5715">
              <a:spcAft>
                <a:spcPts val="2400"/>
              </a:spcAft>
            </a:pPr>
            <a:r>
              <a:rPr lang="ru-RU" sz="2800" dirty="0">
                <a:latin typeface="Arial" panose="020B0604020202020204" pitchFamily="34" charset="0"/>
                <a:cs typeface="Arial" panose="020B0604020202020204" pitchFamily="34" charset="0"/>
              </a:rPr>
              <a:t>Устраняет кассовые разрывы</a:t>
            </a:r>
          </a:p>
          <a:p>
            <a:pPr marR="5080">
              <a:spcAft>
                <a:spcPts val="2400"/>
              </a:spcAft>
            </a:pPr>
            <a:r>
              <a:rPr lang="ru-RU" sz="2800" dirty="0">
                <a:latin typeface="Arial" panose="020B0604020202020204" pitchFamily="34" charset="0"/>
                <a:cs typeface="Arial" panose="020B0604020202020204" pitchFamily="34" charset="0"/>
              </a:rPr>
              <a:t>Защищает, если покупатель вдруг перестает оплачивать ваши счета</a:t>
            </a:r>
          </a:p>
          <a:p>
            <a:pPr marR="5080">
              <a:spcAft>
                <a:spcPts val="2400"/>
              </a:spcAft>
            </a:pPr>
            <a:r>
              <a:rPr lang="ru-RU" sz="2800" dirty="0">
                <a:latin typeface="Arial" panose="020B0604020202020204" pitchFamily="34" charset="0"/>
                <a:cs typeface="Arial" panose="020B0604020202020204" pitchFamily="34" charset="0"/>
              </a:rPr>
              <a:t>Не требует залога для получения оборотных средств</a:t>
            </a:r>
          </a:p>
          <a:p>
            <a:pPr marR="5080">
              <a:spcAft>
                <a:spcPts val="1800"/>
              </a:spcAft>
            </a:pPr>
            <a:r>
              <a:rPr lang="ru-RU" sz="2800" dirty="0">
                <a:latin typeface="Arial" panose="020B0604020202020204" pitchFamily="34" charset="0"/>
                <a:cs typeface="Arial" panose="020B0604020202020204" pitchFamily="34" charset="0"/>
              </a:rPr>
              <a:t>Является инструментом роста компании</a:t>
            </a:r>
          </a:p>
        </p:txBody>
      </p:sp>
      <p:sp>
        <p:nvSpPr>
          <p:cNvPr id="4" name="Oval 3">
            <a:extLst>
              <a:ext uri="{FF2B5EF4-FFF2-40B4-BE49-F238E27FC236}">
                <a16:creationId xmlns:a16="http://schemas.microsoft.com/office/drawing/2014/main" id="{A7D31383-DD7D-7847-B7ED-41A2277F583F}"/>
              </a:ext>
            </a:extLst>
          </p:cNvPr>
          <p:cNvSpPr/>
          <p:nvPr/>
        </p:nvSpPr>
        <p:spPr>
          <a:xfrm>
            <a:off x="908857" y="1964001"/>
            <a:ext cx="153917" cy="1539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6" name="Oval 5">
            <a:extLst>
              <a:ext uri="{FF2B5EF4-FFF2-40B4-BE49-F238E27FC236}">
                <a16:creationId xmlns:a16="http://schemas.microsoft.com/office/drawing/2014/main" id="{E699D672-D77F-B943-8AEA-688581507F23}"/>
              </a:ext>
            </a:extLst>
          </p:cNvPr>
          <p:cNvSpPr/>
          <p:nvPr/>
        </p:nvSpPr>
        <p:spPr>
          <a:xfrm>
            <a:off x="908857" y="2706782"/>
            <a:ext cx="153917" cy="1539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8" name="Oval 7">
            <a:extLst>
              <a:ext uri="{FF2B5EF4-FFF2-40B4-BE49-F238E27FC236}">
                <a16:creationId xmlns:a16="http://schemas.microsoft.com/office/drawing/2014/main" id="{FEA15D29-2B1F-AA44-9269-94BE41EF48F3}"/>
              </a:ext>
            </a:extLst>
          </p:cNvPr>
          <p:cNvSpPr/>
          <p:nvPr/>
        </p:nvSpPr>
        <p:spPr>
          <a:xfrm>
            <a:off x="908857" y="3435001"/>
            <a:ext cx="153917" cy="1539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9" name="Oval 8">
            <a:extLst>
              <a:ext uri="{FF2B5EF4-FFF2-40B4-BE49-F238E27FC236}">
                <a16:creationId xmlns:a16="http://schemas.microsoft.com/office/drawing/2014/main" id="{053322F3-9F8A-3449-91DF-CCBF32ACB1E0}"/>
              </a:ext>
            </a:extLst>
          </p:cNvPr>
          <p:cNvSpPr/>
          <p:nvPr/>
        </p:nvSpPr>
        <p:spPr>
          <a:xfrm>
            <a:off x="908857" y="4590107"/>
            <a:ext cx="153917" cy="1539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0" name="Oval 9">
            <a:extLst>
              <a:ext uri="{FF2B5EF4-FFF2-40B4-BE49-F238E27FC236}">
                <a16:creationId xmlns:a16="http://schemas.microsoft.com/office/drawing/2014/main" id="{D4531050-898A-FF46-ABCD-A4FA5379D2EE}"/>
              </a:ext>
            </a:extLst>
          </p:cNvPr>
          <p:cNvSpPr/>
          <p:nvPr/>
        </p:nvSpPr>
        <p:spPr>
          <a:xfrm>
            <a:off x="908857" y="5318326"/>
            <a:ext cx="153917" cy="15391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Tree>
    <p:extLst>
      <p:ext uri="{BB962C8B-B14F-4D97-AF65-F5344CB8AC3E}">
        <p14:creationId xmlns:p14="http://schemas.microsoft.com/office/powerpoint/2010/main" val="3641265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33F5FE4D-761F-424E-AFFB-9A1EFF67E1C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37767" y="1210976"/>
            <a:ext cx="3184890" cy="4500803"/>
          </a:xfrm>
          <a:prstGeom prst="rect">
            <a:avLst/>
          </a:prstGeom>
        </p:spPr>
      </p:pic>
      <p:sp>
        <p:nvSpPr>
          <p:cNvPr id="2" name="Заголовок 1">
            <a:extLst>
              <a:ext uri="{FF2B5EF4-FFF2-40B4-BE49-F238E27FC236}">
                <a16:creationId xmlns:a16="http://schemas.microsoft.com/office/drawing/2014/main" id="{C3A6B760-8FC2-C69B-B231-A0425594ED98}"/>
              </a:ext>
            </a:extLst>
          </p:cNvPr>
          <p:cNvSpPr>
            <a:spLocks noGrp="1"/>
          </p:cNvSpPr>
          <p:nvPr>
            <p:ph type="title"/>
          </p:nvPr>
        </p:nvSpPr>
        <p:spPr>
          <a:xfrm>
            <a:off x="2184398" y="400202"/>
            <a:ext cx="8829676" cy="378000"/>
          </a:xfrm>
        </p:spPr>
        <p:txBody>
          <a:bodyPr/>
          <a:lstStyle/>
          <a:p>
            <a:r>
              <a:rPr lang="ru-RU" sz="1800" dirty="0"/>
              <a:t>КАК РАБОТАЕТ ФАКТОРИНГ</a:t>
            </a:r>
          </a:p>
        </p:txBody>
      </p:sp>
      <p:sp>
        <p:nvSpPr>
          <p:cNvPr id="3" name="Номер слайда 2">
            <a:extLst>
              <a:ext uri="{FF2B5EF4-FFF2-40B4-BE49-F238E27FC236}">
                <a16:creationId xmlns:a16="http://schemas.microsoft.com/office/drawing/2014/main" id="{6CE59302-8CD7-FFD6-9137-33A16E5FE5CB}"/>
              </a:ext>
            </a:extLst>
          </p:cNvPr>
          <p:cNvSpPr>
            <a:spLocks noGrp="1"/>
          </p:cNvSpPr>
          <p:nvPr>
            <p:ph type="sldNum" sz="quarter" idx="12"/>
          </p:nvPr>
        </p:nvSpPr>
        <p:spPr/>
        <p:txBody>
          <a:bodyPr/>
          <a:lstStyle/>
          <a:p>
            <a:fld id="{10AA99AE-6A35-4C1E-8082-A4A87B5CA521}" type="slidenum">
              <a:rPr lang="ru-RU" smtClean="0">
                <a:solidFill>
                  <a:srgbClr val="888A8D"/>
                </a:solidFill>
              </a:rPr>
              <a:pPr/>
              <a:t>5</a:t>
            </a:fld>
            <a:endParaRPr lang="ru-RU">
              <a:solidFill>
                <a:srgbClr val="888A8D"/>
              </a:solidFill>
            </a:endParaRPr>
          </a:p>
        </p:txBody>
      </p:sp>
      <p:sp>
        <p:nvSpPr>
          <p:cNvPr id="13" name="TextBox 12">
            <a:extLst>
              <a:ext uri="{FF2B5EF4-FFF2-40B4-BE49-F238E27FC236}">
                <a16:creationId xmlns:a16="http://schemas.microsoft.com/office/drawing/2014/main" id="{1FB6A288-BA9E-6044-82BF-62E2F0B0DE1F}"/>
              </a:ext>
            </a:extLst>
          </p:cNvPr>
          <p:cNvSpPr txBox="1"/>
          <p:nvPr/>
        </p:nvSpPr>
        <p:spPr>
          <a:xfrm>
            <a:off x="802954" y="3079242"/>
            <a:ext cx="1548791" cy="369332"/>
          </a:xfrm>
          <a:prstGeom prst="rect">
            <a:avLst/>
          </a:prstGeom>
          <a:noFill/>
        </p:spPr>
        <p:txBody>
          <a:bodyPr wrap="square" rtlCol="0">
            <a:spAutoFit/>
          </a:bodyPr>
          <a:lstStyle/>
          <a:p>
            <a:r>
              <a:rPr lang="ru-RU" b="1" dirty="0"/>
              <a:t>Повторить!</a:t>
            </a:r>
            <a:endParaRPr lang="x-none" b="1" dirty="0"/>
          </a:p>
        </p:txBody>
      </p:sp>
      <p:sp>
        <p:nvSpPr>
          <p:cNvPr id="14" name="TextBox 13">
            <a:extLst>
              <a:ext uri="{FF2B5EF4-FFF2-40B4-BE49-F238E27FC236}">
                <a16:creationId xmlns:a16="http://schemas.microsoft.com/office/drawing/2014/main" id="{1F87DD24-390B-DC47-ABD6-551E2D870EA3}"/>
              </a:ext>
            </a:extLst>
          </p:cNvPr>
          <p:cNvSpPr txBox="1"/>
          <p:nvPr/>
        </p:nvSpPr>
        <p:spPr>
          <a:xfrm>
            <a:off x="7746381" y="2630525"/>
            <a:ext cx="3669702" cy="646331"/>
          </a:xfrm>
          <a:prstGeom prst="rect">
            <a:avLst/>
          </a:prstGeom>
          <a:noFill/>
        </p:spPr>
        <p:txBody>
          <a:bodyPr wrap="square" rtlCol="0">
            <a:spAutoFit/>
          </a:bodyPr>
          <a:lstStyle/>
          <a:p>
            <a:r>
              <a:rPr lang="ru-RU" b="1" dirty="0"/>
              <a:t>Договор между</a:t>
            </a:r>
            <a:br>
              <a:rPr lang="ru-RU" b="1" dirty="0"/>
            </a:br>
            <a:r>
              <a:rPr lang="ru-RU" b="1" dirty="0"/>
              <a:t>поставщиком и покупателем</a:t>
            </a:r>
            <a:endParaRPr lang="x-none" b="1" dirty="0"/>
          </a:p>
        </p:txBody>
      </p:sp>
      <p:sp>
        <p:nvSpPr>
          <p:cNvPr id="15" name="TextBox 14">
            <a:extLst>
              <a:ext uri="{FF2B5EF4-FFF2-40B4-BE49-F238E27FC236}">
                <a16:creationId xmlns:a16="http://schemas.microsoft.com/office/drawing/2014/main" id="{78370C52-60DE-AA4A-8B49-9988506CFA3D}"/>
              </a:ext>
            </a:extLst>
          </p:cNvPr>
          <p:cNvSpPr txBox="1"/>
          <p:nvPr/>
        </p:nvSpPr>
        <p:spPr>
          <a:xfrm>
            <a:off x="7746381" y="3311262"/>
            <a:ext cx="3466933" cy="646331"/>
          </a:xfrm>
          <a:prstGeom prst="rect">
            <a:avLst/>
          </a:prstGeom>
          <a:noFill/>
        </p:spPr>
        <p:txBody>
          <a:bodyPr wrap="square" rtlCol="0">
            <a:spAutoFit/>
          </a:bodyPr>
          <a:lstStyle/>
          <a:p>
            <a:r>
              <a:rPr lang="ru-RU" b="1" dirty="0"/>
              <a:t>Договор факторинга между</a:t>
            </a:r>
            <a:br>
              <a:rPr lang="ru-RU" b="1" dirty="0"/>
            </a:br>
            <a:r>
              <a:rPr lang="ru-RU" b="1" dirty="0"/>
              <a:t>поставщиком и фактором</a:t>
            </a:r>
            <a:endParaRPr lang="x-none" b="1" dirty="0"/>
          </a:p>
        </p:txBody>
      </p:sp>
      <p:sp>
        <p:nvSpPr>
          <p:cNvPr id="16" name="TextBox 15">
            <a:extLst>
              <a:ext uri="{FF2B5EF4-FFF2-40B4-BE49-F238E27FC236}">
                <a16:creationId xmlns:a16="http://schemas.microsoft.com/office/drawing/2014/main" id="{A0DCA372-C1FA-B540-A29F-6DD52F4173FA}"/>
              </a:ext>
            </a:extLst>
          </p:cNvPr>
          <p:cNvSpPr txBox="1"/>
          <p:nvPr/>
        </p:nvSpPr>
        <p:spPr>
          <a:xfrm>
            <a:off x="7728474" y="4313743"/>
            <a:ext cx="2703487" cy="923330"/>
          </a:xfrm>
          <a:prstGeom prst="rect">
            <a:avLst/>
          </a:prstGeom>
          <a:noFill/>
        </p:spPr>
        <p:txBody>
          <a:bodyPr wrap="square" rtlCol="0">
            <a:spAutoFit/>
          </a:bodyPr>
          <a:lstStyle/>
          <a:p>
            <a:r>
              <a:rPr lang="ru-RU" b="1" dirty="0"/>
              <a:t>Уступка или продажа</a:t>
            </a:r>
            <a:br>
              <a:rPr lang="ru-RU" b="1" dirty="0"/>
            </a:br>
            <a:r>
              <a:rPr lang="ru-RU" b="1" dirty="0"/>
              <a:t>будущей выручки</a:t>
            </a:r>
            <a:br>
              <a:rPr lang="ru-RU" b="1" dirty="0"/>
            </a:br>
            <a:r>
              <a:rPr lang="ru-RU" b="1" dirty="0"/>
              <a:t>фактору  </a:t>
            </a:r>
            <a:endParaRPr lang="x-none" b="1" dirty="0"/>
          </a:p>
        </p:txBody>
      </p:sp>
      <p:sp>
        <p:nvSpPr>
          <p:cNvPr id="17" name="TextBox 16">
            <a:extLst>
              <a:ext uri="{FF2B5EF4-FFF2-40B4-BE49-F238E27FC236}">
                <a16:creationId xmlns:a16="http://schemas.microsoft.com/office/drawing/2014/main" id="{F84ADC85-5244-C048-AAF6-AA0940A56319}"/>
              </a:ext>
            </a:extLst>
          </p:cNvPr>
          <p:cNvSpPr txBox="1"/>
          <p:nvPr/>
        </p:nvSpPr>
        <p:spPr>
          <a:xfrm>
            <a:off x="805269" y="3816816"/>
            <a:ext cx="2893224" cy="646331"/>
          </a:xfrm>
          <a:prstGeom prst="rect">
            <a:avLst/>
          </a:prstGeom>
          <a:noFill/>
        </p:spPr>
        <p:txBody>
          <a:bodyPr wrap="square" rtlCol="0">
            <a:spAutoFit/>
          </a:bodyPr>
          <a:lstStyle/>
          <a:p>
            <a:r>
              <a:rPr lang="ru-RU" b="1" dirty="0"/>
              <a:t>Фактор получает</a:t>
            </a:r>
            <a:br>
              <a:rPr lang="ru-RU" b="1" dirty="0"/>
            </a:br>
            <a:r>
              <a:rPr lang="ru-RU" b="1" dirty="0"/>
              <a:t>выручку с покупателя </a:t>
            </a:r>
            <a:endParaRPr lang="x-none" b="1" dirty="0"/>
          </a:p>
        </p:txBody>
      </p:sp>
      <p:sp>
        <p:nvSpPr>
          <p:cNvPr id="18" name="TextBox 17">
            <a:extLst>
              <a:ext uri="{FF2B5EF4-FFF2-40B4-BE49-F238E27FC236}">
                <a16:creationId xmlns:a16="http://schemas.microsoft.com/office/drawing/2014/main" id="{F44B0E58-5206-AF45-A38B-2EED42F77464}"/>
              </a:ext>
            </a:extLst>
          </p:cNvPr>
          <p:cNvSpPr txBox="1"/>
          <p:nvPr/>
        </p:nvSpPr>
        <p:spPr>
          <a:xfrm>
            <a:off x="803229" y="4882780"/>
            <a:ext cx="3490947" cy="923330"/>
          </a:xfrm>
          <a:prstGeom prst="rect">
            <a:avLst/>
          </a:prstGeom>
          <a:noFill/>
        </p:spPr>
        <p:txBody>
          <a:bodyPr wrap="square" rtlCol="0">
            <a:spAutoFit/>
          </a:bodyPr>
          <a:lstStyle/>
          <a:p>
            <a:r>
              <a:rPr lang="ru-RU" b="1" dirty="0"/>
              <a:t>Фактор авансирует</a:t>
            </a:r>
            <a:br>
              <a:rPr lang="ru-RU" b="1" dirty="0"/>
            </a:br>
            <a:r>
              <a:rPr lang="ru-RU" b="1" dirty="0"/>
              <a:t>выручку поставщика</a:t>
            </a:r>
            <a:br>
              <a:rPr lang="ru-RU" b="1" dirty="0"/>
            </a:br>
            <a:r>
              <a:rPr lang="ru-RU" b="1" dirty="0"/>
              <a:t>или оказывает иные услуги</a:t>
            </a:r>
            <a:endParaRPr lang="x-none" b="1" dirty="0"/>
          </a:p>
        </p:txBody>
      </p:sp>
      <p:cxnSp>
        <p:nvCxnSpPr>
          <p:cNvPr id="20" name="Straight Connector 19">
            <a:extLst>
              <a:ext uri="{FF2B5EF4-FFF2-40B4-BE49-F238E27FC236}">
                <a16:creationId xmlns:a16="http://schemas.microsoft.com/office/drawing/2014/main" id="{ED2CED61-5BDE-7242-A8A0-A0F0DC4EF60E}"/>
              </a:ext>
            </a:extLst>
          </p:cNvPr>
          <p:cNvCxnSpPr>
            <a:cxnSpLocks/>
          </p:cNvCxnSpPr>
          <p:nvPr/>
        </p:nvCxnSpPr>
        <p:spPr>
          <a:xfrm flipV="1">
            <a:off x="2523666" y="3276856"/>
            <a:ext cx="2676267" cy="146"/>
          </a:xfrm>
          <a:prstGeom prst="line">
            <a:avLst/>
          </a:prstGeom>
          <a:ln w="285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42D9329-94BB-D243-8009-CA7D3FE7BD62}"/>
              </a:ext>
            </a:extLst>
          </p:cNvPr>
          <p:cNvCxnSpPr>
            <a:cxnSpLocks/>
          </p:cNvCxnSpPr>
          <p:nvPr/>
        </p:nvCxnSpPr>
        <p:spPr>
          <a:xfrm>
            <a:off x="5934587" y="2943820"/>
            <a:ext cx="1785137" cy="15514"/>
          </a:xfrm>
          <a:prstGeom prst="line">
            <a:avLst/>
          </a:prstGeom>
          <a:ln w="285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EDD0784-FAE0-0044-AF6B-4C7423AA68C7}"/>
              </a:ext>
            </a:extLst>
          </p:cNvPr>
          <p:cNvCxnSpPr>
            <a:cxnSpLocks/>
          </p:cNvCxnSpPr>
          <p:nvPr/>
        </p:nvCxnSpPr>
        <p:spPr>
          <a:xfrm>
            <a:off x="6926826" y="3511128"/>
            <a:ext cx="792898" cy="0"/>
          </a:xfrm>
          <a:prstGeom prst="line">
            <a:avLst/>
          </a:prstGeom>
          <a:ln w="285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F05CD75-FD68-D44B-A06F-18D84D87BD27}"/>
              </a:ext>
            </a:extLst>
          </p:cNvPr>
          <p:cNvCxnSpPr>
            <a:cxnSpLocks/>
          </p:cNvCxnSpPr>
          <p:nvPr/>
        </p:nvCxnSpPr>
        <p:spPr>
          <a:xfrm>
            <a:off x="6899851" y="4660091"/>
            <a:ext cx="819873" cy="0"/>
          </a:xfrm>
          <a:prstGeom prst="line">
            <a:avLst/>
          </a:prstGeom>
          <a:ln w="285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3ED04E3-68AF-9844-AAE1-9B5DE4927596}"/>
              </a:ext>
            </a:extLst>
          </p:cNvPr>
          <p:cNvCxnSpPr>
            <a:cxnSpLocks/>
          </p:cNvCxnSpPr>
          <p:nvPr/>
        </p:nvCxnSpPr>
        <p:spPr>
          <a:xfrm flipV="1">
            <a:off x="3808602" y="5184116"/>
            <a:ext cx="2081090" cy="22143"/>
          </a:xfrm>
          <a:prstGeom prst="line">
            <a:avLst/>
          </a:prstGeom>
          <a:ln w="285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DCACDC2-856D-AD42-BE41-1223B878A201}"/>
              </a:ext>
            </a:extLst>
          </p:cNvPr>
          <p:cNvCxnSpPr>
            <a:cxnSpLocks/>
          </p:cNvCxnSpPr>
          <p:nvPr/>
        </p:nvCxnSpPr>
        <p:spPr>
          <a:xfrm>
            <a:off x="3045204" y="4019799"/>
            <a:ext cx="1758051" cy="0"/>
          </a:xfrm>
          <a:prstGeom prst="line">
            <a:avLst/>
          </a:prstGeom>
          <a:ln w="28575" cap="rnd">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1" name="Дуга 20"/>
          <p:cNvSpPr/>
          <p:nvPr/>
        </p:nvSpPr>
        <p:spPr>
          <a:xfrm rot="8141381">
            <a:off x="4134717" y="2294623"/>
            <a:ext cx="3509946" cy="3583181"/>
          </a:xfrm>
          <a:prstGeom prst="arc">
            <a:avLst>
              <a:gd name="adj1" fmla="val 15972806"/>
              <a:gd name="adj2" fmla="val 0"/>
            </a:avLst>
          </a:prstGeom>
          <a:ln w="60325" cmpd="sng">
            <a:solidFill>
              <a:schemeClr val="accent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5" name="Дуга 24"/>
          <p:cNvSpPr/>
          <p:nvPr/>
        </p:nvSpPr>
        <p:spPr>
          <a:xfrm rot="18890676">
            <a:off x="4167494" y="2310958"/>
            <a:ext cx="3628784" cy="3756748"/>
          </a:xfrm>
          <a:prstGeom prst="arc">
            <a:avLst>
              <a:gd name="adj1" fmla="val 15972806"/>
              <a:gd name="adj2" fmla="val 18368367"/>
            </a:avLst>
          </a:prstGeom>
          <a:ln w="60325" cmpd="sng">
            <a:solidFill>
              <a:schemeClr val="accent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 name="Дуга 6"/>
          <p:cNvSpPr/>
          <p:nvPr/>
        </p:nvSpPr>
        <p:spPr>
          <a:xfrm rot="18890676">
            <a:off x="4115820" y="2310958"/>
            <a:ext cx="3628784" cy="3756748"/>
          </a:xfrm>
          <a:prstGeom prst="arc">
            <a:avLst>
              <a:gd name="adj1" fmla="val 19267304"/>
              <a:gd name="adj2" fmla="val 0"/>
            </a:avLst>
          </a:prstGeom>
          <a:ln w="60325" cmpd="sng">
            <a:solidFill>
              <a:schemeClr val="accent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1715980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6B760-8FC2-C69B-B231-A0425594ED98}"/>
              </a:ext>
            </a:extLst>
          </p:cNvPr>
          <p:cNvSpPr>
            <a:spLocks noGrp="1"/>
          </p:cNvSpPr>
          <p:nvPr>
            <p:ph type="title"/>
          </p:nvPr>
        </p:nvSpPr>
        <p:spPr>
          <a:xfrm>
            <a:off x="2316768" y="401061"/>
            <a:ext cx="8656638" cy="378000"/>
          </a:xfrm>
        </p:spPr>
        <p:txBody>
          <a:bodyPr/>
          <a:lstStyle/>
          <a:p>
            <a:r>
              <a:rPr lang="ru-RU" sz="1800" dirty="0"/>
              <a:t>РАСПРЕДЕЛЕНИЕ РИСКОВ ПРИ ФАКТОРИНГОВЫХ СДЕЛКАХ</a:t>
            </a:r>
          </a:p>
        </p:txBody>
      </p:sp>
      <p:sp>
        <p:nvSpPr>
          <p:cNvPr id="3" name="Номер слайда 2">
            <a:extLst>
              <a:ext uri="{FF2B5EF4-FFF2-40B4-BE49-F238E27FC236}">
                <a16:creationId xmlns:a16="http://schemas.microsoft.com/office/drawing/2014/main" id="{6CE59302-8CD7-FFD6-9137-33A16E5FE5CB}"/>
              </a:ext>
            </a:extLst>
          </p:cNvPr>
          <p:cNvSpPr>
            <a:spLocks noGrp="1"/>
          </p:cNvSpPr>
          <p:nvPr>
            <p:ph type="sldNum" sz="quarter" idx="12"/>
          </p:nvPr>
        </p:nvSpPr>
        <p:spPr/>
        <p:txBody>
          <a:bodyPr/>
          <a:lstStyle/>
          <a:p>
            <a:fld id="{10AA99AE-6A35-4C1E-8082-A4A87B5CA521}" type="slidenum">
              <a:rPr lang="ru-RU" smtClean="0">
                <a:solidFill>
                  <a:srgbClr val="888A8D"/>
                </a:solidFill>
              </a:rPr>
              <a:pPr/>
              <a:t>6</a:t>
            </a:fld>
            <a:endParaRPr lang="ru-RU">
              <a:solidFill>
                <a:srgbClr val="888A8D"/>
              </a:solidFill>
            </a:endParaRPr>
          </a:p>
        </p:txBody>
      </p:sp>
      <p:sp>
        <p:nvSpPr>
          <p:cNvPr id="9" name="TextBox 8">
            <a:extLst>
              <a:ext uri="{FF2B5EF4-FFF2-40B4-BE49-F238E27FC236}">
                <a16:creationId xmlns:a16="http://schemas.microsoft.com/office/drawing/2014/main" id="{BDA3AB9E-0E03-4B89-81B7-EA233AC46130}"/>
              </a:ext>
            </a:extLst>
          </p:cNvPr>
          <p:cNvSpPr txBox="1"/>
          <p:nvPr/>
        </p:nvSpPr>
        <p:spPr>
          <a:xfrm>
            <a:off x="8675460" y="1414532"/>
            <a:ext cx="3436010" cy="261610"/>
          </a:xfrm>
          <a:prstGeom prst="rect">
            <a:avLst/>
          </a:prstGeom>
          <a:noFill/>
        </p:spPr>
        <p:txBody>
          <a:bodyPr wrap="square" rtlCol="0">
            <a:spAutoFit/>
          </a:bodyPr>
          <a:lstStyle/>
          <a:p>
            <a:r>
              <a:rPr lang="ru-RU" sz="1100" b="1" dirty="0">
                <a:solidFill>
                  <a:schemeClr val="tx1">
                    <a:lumMod val="85000"/>
                    <a:lumOff val="15000"/>
                  </a:schemeClr>
                </a:solidFill>
              </a:rPr>
              <a:t>ВИДОВ ФАКТОРИНГА МНОГО</a:t>
            </a:r>
          </a:p>
        </p:txBody>
      </p:sp>
      <p:sp>
        <p:nvSpPr>
          <p:cNvPr id="12" name="Прямоугольник 11">
            <a:extLst>
              <a:ext uri="{FF2B5EF4-FFF2-40B4-BE49-F238E27FC236}">
                <a16:creationId xmlns:a16="http://schemas.microsoft.com/office/drawing/2014/main" id="{5E141D00-0C10-4344-84DC-F2F56C2CFE06}"/>
              </a:ext>
            </a:extLst>
          </p:cNvPr>
          <p:cNvSpPr/>
          <p:nvPr/>
        </p:nvSpPr>
        <p:spPr>
          <a:xfrm>
            <a:off x="423000" y="1351420"/>
            <a:ext cx="7247896" cy="4985980"/>
          </a:xfrm>
          <a:prstGeom prst="rect">
            <a:avLst/>
          </a:prstGeom>
        </p:spPr>
        <p:txBody>
          <a:bodyPr wrap="square">
            <a:spAutoFit/>
          </a:bodyPr>
          <a:lstStyle/>
          <a:p>
            <a:pPr>
              <a:spcAft>
                <a:spcPts val="600"/>
              </a:spcAft>
            </a:pPr>
            <a:r>
              <a:rPr lang="ru-RU" sz="2400" b="1" dirty="0">
                <a:solidFill>
                  <a:schemeClr val="accent1"/>
                </a:solidFill>
                <a:latin typeface="Arial" panose="020B0604020202020204" pitchFamily="34" charset="0"/>
              </a:rPr>
              <a:t>Факторинг с регрессом</a:t>
            </a:r>
            <a:r>
              <a:rPr lang="ru-RU" sz="2400" dirty="0">
                <a:solidFill>
                  <a:schemeClr val="tx1">
                    <a:lumMod val="85000"/>
                    <a:lumOff val="15000"/>
                  </a:schemeClr>
                </a:solidFill>
                <a:latin typeface="Arial" panose="020B0604020202020204" pitchFamily="34" charset="0"/>
              </a:rPr>
              <a:t> </a:t>
            </a:r>
            <a:r>
              <a:rPr lang="ru-RU" sz="2000" dirty="0">
                <a:solidFill>
                  <a:schemeClr val="tx1">
                    <a:lumMod val="85000"/>
                    <a:lumOff val="15000"/>
                  </a:schemeClr>
                </a:solidFill>
                <a:latin typeface="Arial" panose="020B0604020202020204" pitchFamily="34" charset="0"/>
              </a:rPr>
              <a:t>— фактор приобретает у поставщика право на все суммы, причитающиеся от покупателя. Но если покупатель не оплатил поставку, вы (поставщик) возвращаете деньги фактору. </a:t>
            </a:r>
            <a:endParaRPr lang="ru-RU" sz="2400" dirty="0">
              <a:solidFill>
                <a:schemeClr val="tx1">
                  <a:lumMod val="85000"/>
                  <a:lumOff val="15000"/>
                </a:schemeClr>
              </a:solidFill>
              <a:latin typeface="Arial" panose="020B0604020202020204" pitchFamily="34" charset="0"/>
            </a:endParaRPr>
          </a:p>
          <a:p>
            <a:pPr>
              <a:spcAft>
                <a:spcPts val="600"/>
              </a:spcAft>
            </a:pPr>
            <a:r>
              <a:rPr lang="ru-RU" sz="2400" b="1" dirty="0">
                <a:solidFill>
                  <a:srgbClr val="00B050"/>
                </a:solidFill>
                <a:latin typeface="Arial" panose="020B0604020202020204" pitchFamily="34" charset="0"/>
              </a:rPr>
              <a:t>Плюс: комиссия ниже</a:t>
            </a:r>
          </a:p>
          <a:p>
            <a:pPr>
              <a:spcAft>
                <a:spcPts val="600"/>
              </a:spcAft>
            </a:pPr>
            <a:r>
              <a:rPr lang="ru-RU" sz="2400" b="1" dirty="0">
                <a:solidFill>
                  <a:srgbClr val="FF0000"/>
                </a:solidFill>
                <a:latin typeface="Arial" panose="020B0604020202020204" pitchFamily="34" charset="0"/>
              </a:rPr>
              <a:t>Минус: нет защиты от риска неплатежа</a:t>
            </a:r>
          </a:p>
          <a:p>
            <a:pPr>
              <a:spcAft>
                <a:spcPts val="600"/>
              </a:spcAft>
            </a:pPr>
            <a:endParaRPr lang="ru-RU" sz="2400" dirty="0">
              <a:solidFill>
                <a:schemeClr val="tx1">
                  <a:lumMod val="85000"/>
                  <a:lumOff val="15000"/>
                </a:schemeClr>
              </a:solidFill>
              <a:latin typeface="Arial" panose="020B0604020202020204" pitchFamily="34" charset="0"/>
            </a:endParaRPr>
          </a:p>
          <a:p>
            <a:pPr>
              <a:spcAft>
                <a:spcPts val="600"/>
              </a:spcAft>
            </a:pPr>
            <a:r>
              <a:rPr lang="ru-RU" sz="2400" b="1" dirty="0">
                <a:solidFill>
                  <a:schemeClr val="accent1"/>
                </a:solidFill>
                <a:latin typeface="Arial" panose="020B0604020202020204" pitchFamily="34" charset="0"/>
              </a:rPr>
              <a:t>Факторинг без регресса</a:t>
            </a:r>
            <a:r>
              <a:rPr lang="ru-RU" sz="2400" dirty="0">
                <a:solidFill>
                  <a:schemeClr val="tx1">
                    <a:lumMod val="85000"/>
                    <a:lumOff val="15000"/>
                  </a:schemeClr>
                </a:solidFill>
                <a:latin typeface="Arial" panose="020B0604020202020204" pitchFamily="34" charset="0"/>
              </a:rPr>
              <a:t> </a:t>
            </a:r>
            <a:r>
              <a:rPr lang="ru-RU" sz="2000" dirty="0">
                <a:solidFill>
                  <a:schemeClr val="tx1">
                    <a:lumMod val="85000"/>
                    <a:lumOff val="15000"/>
                  </a:schemeClr>
                </a:solidFill>
                <a:latin typeface="Arial" panose="020B0604020202020204" pitchFamily="34" charset="0"/>
              </a:rPr>
              <a:t>— фактор приобретает право на все суммы, причитающиеся от покупателя. </a:t>
            </a:r>
            <a:br>
              <a:rPr lang="ru-RU" sz="2000" dirty="0">
                <a:solidFill>
                  <a:schemeClr val="tx1">
                    <a:lumMod val="85000"/>
                    <a:lumOff val="15000"/>
                  </a:schemeClr>
                </a:solidFill>
                <a:latin typeface="Arial" panose="020B0604020202020204" pitchFamily="34" charset="0"/>
              </a:rPr>
            </a:br>
            <a:r>
              <a:rPr lang="ru-RU" sz="2000" dirty="0">
                <a:solidFill>
                  <a:schemeClr val="tx1">
                    <a:lumMod val="85000"/>
                    <a:lumOff val="15000"/>
                  </a:schemeClr>
                </a:solidFill>
                <a:latin typeface="Arial" panose="020B0604020202020204" pitchFamily="34" charset="0"/>
              </a:rPr>
              <a:t>И никаких претензий к вам (поставщику) не предъявляет, если покупатель не оплатил поставку. </a:t>
            </a:r>
            <a:endParaRPr lang="ru-RU" sz="2400" dirty="0">
              <a:solidFill>
                <a:schemeClr val="tx1">
                  <a:lumMod val="85000"/>
                  <a:lumOff val="15000"/>
                </a:schemeClr>
              </a:solidFill>
              <a:latin typeface="Arial" panose="020B0604020202020204" pitchFamily="34" charset="0"/>
            </a:endParaRPr>
          </a:p>
          <a:p>
            <a:pPr>
              <a:spcAft>
                <a:spcPts val="600"/>
              </a:spcAft>
            </a:pPr>
            <a:r>
              <a:rPr lang="ru-RU" sz="2400" b="1" dirty="0">
                <a:solidFill>
                  <a:srgbClr val="00B050"/>
                </a:solidFill>
                <a:latin typeface="Arial" panose="020B0604020202020204" pitchFamily="34" charset="0"/>
              </a:rPr>
              <a:t>Плюс: есть защита от риска неплатежа</a:t>
            </a:r>
          </a:p>
          <a:p>
            <a:pPr>
              <a:spcAft>
                <a:spcPts val="600"/>
              </a:spcAft>
            </a:pPr>
            <a:r>
              <a:rPr lang="ru-RU" sz="2400" b="1" dirty="0">
                <a:solidFill>
                  <a:srgbClr val="FF0000"/>
                </a:solidFill>
                <a:latin typeface="Arial" panose="020B0604020202020204" pitchFamily="34" charset="0"/>
              </a:rPr>
              <a:t>Минус: комиссия выше</a:t>
            </a:r>
            <a:endParaRPr lang="ru-RU" sz="2400" b="0" i="0" dirty="0">
              <a:solidFill>
                <a:srgbClr val="FF0000"/>
              </a:solidFill>
              <a:effectLst/>
              <a:latin typeface="Arial" panose="020B0604020202020204" pitchFamily="34" charset="0"/>
            </a:endParaRPr>
          </a:p>
        </p:txBody>
      </p:sp>
      <p:grpSp>
        <p:nvGrpSpPr>
          <p:cNvPr id="6" name="Группа 5">
            <a:extLst>
              <a:ext uri="{FF2B5EF4-FFF2-40B4-BE49-F238E27FC236}">
                <a16:creationId xmlns:a16="http://schemas.microsoft.com/office/drawing/2014/main" id="{824506C7-7A49-4EC8-97D9-20965F57C15E}"/>
              </a:ext>
            </a:extLst>
          </p:cNvPr>
          <p:cNvGrpSpPr/>
          <p:nvPr/>
        </p:nvGrpSpPr>
        <p:grpSpPr>
          <a:xfrm>
            <a:off x="7124233" y="1239362"/>
            <a:ext cx="5173540" cy="5098039"/>
            <a:chOff x="7525857" y="1634347"/>
            <a:chExt cx="4833032" cy="4762500"/>
          </a:xfrm>
        </p:grpSpPr>
        <p:pic>
          <p:nvPicPr>
            <p:cNvPr id="7" name="Рисунок 6">
              <a:extLst>
                <a:ext uri="{FF2B5EF4-FFF2-40B4-BE49-F238E27FC236}">
                  <a16:creationId xmlns:a16="http://schemas.microsoft.com/office/drawing/2014/main" id="{2AD02BE2-7AC4-452F-B2E7-B090902171B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25857" y="1634347"/>
              <a:ext cx="4762500" cy="4762500"/>
            </a:xfrm>
            <a:prstGeom prst="rect">
              <a:avLst/>
            </a:prstGeom>
          </p:spPr>
        </p:pic>
        <p:sp>
          <p:nvSpPr>
            <p:cNvPr id="8" name="TextBox 7">
              <a:extLst>
                <a:ext uri="{FF2B5EF4-FFF2-40B4-BE49-F238E27FC236}">
                  <a16:creationId xmlns:a16="http://schemas.microsoft.com/office/drawing/2014/main" id="{EAEEBF7E-AD28-4B5A-B6D2-959C72CAD82A}"/>
                </a:ext>
              </a:extLst>
            </p:cNvPr>
            <p:cNvSpPr txBox="1"/>
            <p:nvPr/>
          </p:nvSpPr>
          <p:spPr>
            <a:xfrm>
              <a:off x="10938143" y="5283943"/>
              <a:ext cx="982192" cy="307777"/>
            </a:xfrm>
            <a:prstGeom prst="rect">
              <a:avLst/>
            </a:prstGeom>
            <a:noFill/>
          </p:spPr>
          <p:txBody>
            <a:bodyPr wrap="none" rtlCol="0">
              <a:spAutoFit/>
            </a:bodyPr>
            <a:lstStyle/>
            <a:p>
              <a:r>
                <a:rPr lang="ru-RU" sz="1400" dirty="0">
                  <a:solidFill>
                    <a:schemeClr val="bg1">
                      <a:lumMod val="50000"/>
                    </a:schemeClr>
                  </a:solidFill>
                </a:rPr>
                <a:t>открытый</a:t>
              </a:r>
            </a:p>
          </p:txBody>
        </p:sp>
        <p:sp>
          <p:nvSpPr>
            <p:cNvPr id="10" name="TextBox 9">
              <a:extLst>
                <a:ext uri="{FF2B5EF4-FFF2-40B4-BE49-F238E27FC236}">
                  <a16:creationId xmlns:a16="http://schemas.microsoft.com/office/drawing/2014/main" id="{AB5D8D4B-FAB2-409F-83B1-E951A8AE23A4}"/>
                </a:ext>
              </a:extLst>
            </p:cNvPr>
            <p:cNvSpPr txBox="1"/>
            <p:nvPr/>
          </p:nvSpPr>
          <p:spPr>
            <a:xfrm>
              <a:off x="10811671" y="4324927"/>
              <a:ext cx="1547218" cy="307777"/>
            </a:xfrm>
            <a:prstGeom prst="rect">
              <a:avLst/>
            </a:prstGeom>
            <a:noFill/>
          </p:spPr>
          <p:txBody>
            <a:bodyPr wrap="none" rtlCol="0">
              <a:spAutoFit/>
            </a:bodyPr>
            <a:lstStyle/>
            <a:p>
              <a:r>
                <a:rPr lang="ru-RU" sz="1400" dirty="0">
                  <a:solidFill>
                    <a:schemeClr val="bg1">
                      <a:lumMod val="50000"/>
                    </a:schemeClr>
                  </a:solidFill>
                </a:rPr>
                <a:t>консенсуальный</a:t>
              </a:r>
            </a:p>
          </p:txBody>
        </p:sp>
        <p:sp>
          <p:nvSpPr>
            <p:cNvPr id="11" name="TextBox 10">
              <a:extLst>
                <a:ext uri="{FF2B5EF4-FFF2-40B4-BE49-F238E27FC236}">
                  <a16:creationId xmlns:a16="http://schemas.microsoft.com/office/drawing/2014/main" id="{16C6B1FE-33AB-48D1-98E4-3AE3EECA8D68}"/>
                </a:ext>
              </a:extLst>
            </p:cNvPr>
            <p:cNvSpPr txBox="1"/>
            <p:nvPr/>
          </p:nvSpPr>
          <p:spPr>
            <a:xfrm>
              <a:off x="9444481" y="4423873"/>
              <a:ext cx="925253" cy="307777"/>
            </a:xfrm>
            <a:prstGeom prst="rect">
              <a:avLst/>
            </a:prstGeom>
            <a:noFill/>
          </p:spPr>
          <p:txBody>
            <a:bodyPr wrap="none" rtlCol="0">
              <a:spAutoFit/>
            </a:bodyPr>
            <a:lstStyle/>
            <a:p>
              <a:r>
                <a:rPr lang="ru-RU" sz="1400" dirty="0">
                  <a:solidFill>
                    <a:schemeClr val="bg1">
                      <a:lumMod val="50000"/>
                    </a:schemeClr>
                  </a:solidFill>
                </a:rPr>
                <a:t>внешний</a:t>
              </a:r>
            </a:p>
          </p:txBody>
        </p:sp>
        <p:sp>
          <p:nvSpPr>
            <p:cNvPr id="13" name="TextBox 12">
              <a:extLst>
                <a:ext uri="{FF2B5EF4-FFF2-40B4-BE49-F238E27FC236}">
                  <a16:creationId xmlns:a16="http://schemas.microsoft.com/office/drawing/2014/main" id="{6D8ED202-1CC8-48D3-B0F4-B8E5689A9BBD}"/>
                </a:ext>
              </a:extLst>
            </p:cNvPr>
            <p:cNvSpPr txBox="1"/>
            <p:nvPr/>
          </p:nvSpPr>
          <p:spPr>
            <a:xfrm>
              <a:off x="10875038" y="2801084"/>
              <a:ext cx="1014637" cy="307777"/>
            </a:xfrm>
            <a:prstGeom prst="rect">
              <a:avLst/>
            </a:prstGeom>
            <a:noFill/>
          </p:spPr>
          <p:txBody>
            <a:bodyPr wrap="none" rtlCol="0">
              <a:spAutoFit/>
            </a:bodyPr>
            <a:lstStyle/>
            <a:p>
              <a:r>
                <a:rPr lang="ru-RU" sz="1400" dirty="0">
                  <a:solidFill>
                    <a:schemeClr val="bg1">
                      <a:lumMod val="50000"/>
                    </a:schemeClr>
                  </a:solidFill>
                </a:rPr>
                <a:t>взаимный</a:t>
              </a:r>
            </a:p>
          </p:txBody>
        </p:sp>
        <p:sp>
          <p:nvSpPr>
            <p:cNvPr id="14" name="TextBox 13">
              <a:extLst>
                <a:ext uri="{FF2B5EF4-FFF2-40B4-BE49-F238E27FC236}">
                  <a16:creationId xmlns:a16="http://schemas.microsoft.com/office/drawing/2014/main" id="{560496DF-B7F6-49FA-9C1F-A241814F2380}"/>
                </a:ext>
              </a:extLst>
            </p:cNvPr>
            <p:cNvSpPr txBox="1"/>
            <p:nvPr/>
          </p:nvSpPr>
          <p:spPr>
            <a:xfrm>
              <a:off x="8855804" y="4897292"/>
              <a:ext cx="801438" cy="307777"/>
            </a:xfrm>
            <a:prstGeom prst="rect">
              <a:avLst/>
            </a:prstGeom>
            <a:noFill/>
          </p:spPr>
          <p:txBody>
            <a:bodyPr wrap="none" rtlCol="0">
              <a:spAutoFit/>
            </a:bodyPr>
            <a:lstStyle/>
            <a:p>
              <a:r>
                <a:rPr lang="ru-RU" sz="1400" dirty="0">
                  <a:solidFill>
                    <a:schemeClr val="bg1">
                      <a:lumMod val="50000"/>
                    </a:schemeClr>
                  </a:solidFill>
                </a:rPr>
                <a:t>прямой</a:t>
              </a:r>
            </a:p>
          </p:txBody>
        </p:sp>
        <p:sp>
          <p:nvSpPr>
            <p:cNvPr id="15" name="TextBox 14">
              <a:extLst>
                <a:ext uri="{FF2B5EF4-FFF2-40B4-BE49-F238E27FC236}">
                  <a16:creationId xmlns:a16="http://schemas.microsoft.com/office/drawing/2014/main" id="{4DD5B234-D546-4C0D-8A81-ADEDCB5A3C61}"/>
                </a:ext>
              </a:extLst>
            </p:cNvPr>
            <p:cNvSpPr txBox="1"/>
            <p:nvPr/>
          </p:nvSpPr>
          <p:spPr>
            <a:xfrm>
              <a:off x="7995176" y="2845731"/>
              <a:ext cx="1010213" cy="307777"/>
            </a:xfrm>
            <a:prstGeom prst="rect">
              <a:avLst/>
            </a:prstGeom>
            <a:noFill/>
          </p:spPr>
          <p:txBody>
            <a:bodyPr wrap="none" rtlCol="0">
              <a:spAutoFit/>
            </a:bodyPr>
            <a:lstStyle/>
            <a:p>
              <a:r>
                <a:rPr lang="ru-RU" sz="1400" dirty="0">
                  <a:solidFill>
                    <a:schemeClr val="bg1">
                      <a:lumMod val="50000"/>
                    </a:schemeClr>
                  </a:solidFill>
                </a:rPr>
                <a:t>реальный</a:t>
              </a:r>
            </a:p>
          </p:txBody>
        </p:sp>
        <p:sp>
          <p:nvSpPr>
            <p:cNvPr id="16" name="TextBox 15">
              <a:extLst>
                <a:ext uri="{FF2B5EF4-FFF2-40B4-BE49-F238E27FC236}">
                  <a16:creationId xmlns:a16="http://schemas.microsoft.com/office/drawing/2014/main" id="{429A93C3-096A-4166-A733-A8A468D8CCEE}"/>
                </a:ext>
              </a:extLst>
            </p:cNvPr>
            <p:cNvSpPr txBox="1"/>
            <p:nvPr/>
          </p:nvSpPr>
          <p:spPr>
            <a:xfrm>
              <a:off x="11014361" y="3554950"/>
              <a:ext cx="986167" cy="307777"/>
            </a:xfrm>
            <a:prstGeom prst="rect">
              <a:avLst/>
            </a:prstGeom>
            <a:noFill/>
          </p:spPr>
          <p:txBody>
            <a:bodyPr wrap="none" rtlCol="0">
              <a:spAutoFit/>
            </a:bodyPr>
            <a:lstStyle/>
            <a:p>
              <a:r>
                <a:rPr lang="ru-RU" sz="1400" dirty="0">
                  <a:solidFill>
                    <a:schemeClr val="bg1">
                      <a:lumMod val="50000"/>
                    </a:schemeClr>
                  </a:solidFill>
                </a:rPr>
                <a:t>закрытый</a:t>
              </a:r>
            </a:p>
          </p:txBody>
        </p:sp>
        <p:sp>
          <p:nvSpPr>
            <p:cNvPr id="17" name="TextBox 16">
              <a:extLst>
                <a:ext uri="{FF2B5EF4-FFF2-40B4-BE49-F238E27FC236}">
                  <a16:creationId xmlns:a16="http://schemas.microsoft.com/office/drawing/2014/main" id="{EAEEBF7E-AD28-4B5A-B6D2-959C72CAD82A}"/>
                </a:ext>
              </a:extLst>
            </p:cNvPr>
            <p:cNvSpPr txBox="1"/>
            <p:nvPr/>
          </p:nvSpPr>
          <p:spPr>
            <a:xfrm>
              <a:off x="7995176" y="4346762"/>
              <a:ext cx="1191736" cy="307777"/>
            </a:xfrm>
            <a:prstGeom prst="rect">
              <a:avLst/>
            </a:prstGeom>
            <a:noFill/>
          </p:spPr>
          <p:txBody>
            <a:bodyPr wrap="none" rtlCol="0">
              <a:spAutoFit/>
            </a:bodyPr>
            <a:lstStyle/>
            <a:p>
              <a:r>
                <a:rPr lang="ru-RU" sz="1400" dirty="0">
                  <a:solidFill>
                    <a:schemeClr val="bg1">
                      <a:lumMod val="50000"/>
                    </a:schemeClr>
                  </a:solidFill>
                </a:rPr>
                <a:t>с регрессом</a:t>
              </a:r>
            </a:p>
          </p:txBody>
        </p:sp>
        <p:sp>
          <p:nvSpPr>
            <p:cNvPr id="18" name="TextBox 17">
              <a:extLst>
                <a:ext uri="{FF2B5EF4-FFF2-40B4-BE49-F238E27FC236}">
                  <a16:creationId xmlns:a16="http://schemas.microsoft.com/office/drawing/2014/main" id="{EAEEBF7E-AD28-4B5A-B6D2-959C72CAD82A}"/>
                </a:ext>
              </a:extLst>
            </p:cNvPr>
            <p:cNvSpPr txBox="1"/>
            <p:nvPr/>
          </p:nvSpPr>
          <p:spPr>
            <a:xfrm>
              <a:off x="7995176" y="5283943"/>
              <a:ext cx="1254318" cy="307777"/>
            </a:xfrm>
            <a:prstGeom prst="rect">
              <a:avLst/>
            </a:prstGeom>
            <a:noFill/>
          </p:spPr>
          <p:txBody>
            <a:bodyPr wrap="none" rtlCol="0">
              <a:spAutoFit/>
            </a:bodyPr>
            <a:lstStyle/>
            <a:p>
              <a:r>
                <a:rPr lang="ru-RU" sz="1400" dirty="0">
                  <a:solidFill>
                    <a:schemeClr val="bg1">
                      <a:lumMod val="50000"/>
                    </a:schemeClr>
                  </a:solidFill>
                </a:rPr>
                <a:t>без регресса</a:t>
              </a:r>
            </a:p>
          </p:txBody>
        </p:sp>
        <p:sp>
          <p:nvSpPr>
            <p:cNvPr id="19" name="TextBox 18">
              <a:extLst>
                <a:ext uri="{FF2B5EF4-FFF2-40B4-BE49-F238E27FC236}">
                  <a16:creationId xmlns:a16="http://schemas.microsoft.com/office/drawing/2014/main" id="{EAEEBF7E-AD28-4B5A-B6D2-959C72CAD82A}"/>
                </a:ext>
              </a:extLst>
            </p:cNvPr>
            <p:cNvSpPr txBox="1"/>
            <p:nvPr/>
          </p:nvSpPr>
          <p:spPr>
            <a:xfrm>
              <a:off x="10085194" y="3111344"/>
              <a:ext cx="929167" cy="287520"/>
            </a:xfrm>
            <a:prstGeom prst="rect">
              <a:avLst/>
            </a:prstGeom>
            <a:noFill/>
          </p:spPr>
          <p:txBody>
            <a:bodyPr wrap="none" rtlCol="0">
              <a:spAutoFit/>
            </a:bodyPr>
            <a:lstStyle/>
            <a:p>
              <a:r>
                <a:rPr lang="ru-RU" sz="1400" dirty="0">
                  <a:solidFill>
                    <a:schemeClr val="bg1">
                      <a:lumMod val="50000"/>
                    </a:schemeClr>
                  </a:solidFill>
                </a:rPr>
                <a:t>агентский</a:t>
              </a:r>
            </a:p>
          </p:txBody>
        </p:sp>
        <p:sp>
          <p:nvSpPr>
            <p:cNvPr id="20" name="TextBox 19">
              <a:extLst>
                <a:ext uri="{FF2B5EF4-FFF2-40B4-BE49-F238E27FC236}">
                  <a16:creationId xmlns:a16="http://schemas.microsoft.com/office/drawing/2014/main" id="{429A93C3-096A-4166-A733-A8A468D8CCEE}"/>
                </a:ext>
              </a:extLst>
            </p:cNvPr>
            <p:cNvSpPr txBox="1"/>
            <p:nvPr/>
          </p:nvSpPr>
          <p:spPr>
            <a:xfrm>
              <a:off x="9323990" y="5327039"/>
              <a:ext cx="1551048" cy="287520"/>
            </a:xfrm>
            <a:prstGeom prst="rect">
              <a:avLst/>
            </a:prstGeom>
            <a:noFill/>
          </p:spPr>
          <p:txBody>
            <a:bodyPr wrap="none" rtlCol="0">
              <a:spAutoFit/>
            </a:bodyPr>
            <a:lstStyle/>
            <a:p>
              <a:r>
                <a:rPr lang="ru-RU" sz="1400" dirty="0" err="1">
                  <a:solidFill>
                    <a:schemeClr val="bg1">
                      <a:lumMod val="50000"/>
                    </a:schemeClr>
                  </a:solidFill>
                </a:rPr>
                <a:t>предпоставочный</a:t>
              </a:r>
              <a:endParaRPr lang="ru-RU" sz="1400" dirty="0">
                <a:solidFill>
                  <a:schemeClr val="bg1">
                    <a:lumMod val="50000"/>
                  </a:schemeClr>
                </a:solidFill>
              </a:endParaRPr>
            </a:p>
          </p:txBody>
        </p:sp>
      </p:grpSp>
    </p:spTree>
    <p:extLst>
      <p:ext uri="{BB962C8B-B14F-4D97-AF65-F5344CB8AC3E}">
        <p14:creationId xmlns:p14="http://schemas.microsoft.com/office/powerpoint/2010/main" val="2892105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6B760-8FC2-C69B-B231-A0425594ED98}"/>
              </a:ext>
            </a:extLst>
          </p:cNvPr>
          <p:cNvSpPr>
            <a:spLocks noGrp="1"/>
          </p:cNvSpPr>
          <p:nvPr>
            <p:ph type="title"/>
          </p:nvPr>
        </p:nvSpPr>
        <p:spPr>
          <a:xfrm>
            <a:off x="2341756" y="404801"/>
            <a:ext cx="8970853" cy="378000"/>
          </a:xfrm>
        </p:spPr>
        <p:txBody>
          <a:bodyPr/>
          <a:lstStyle/>
          <a:p>
            <a:r>
              <a:rPr lang="ru-RU" sz="1800" dirty="0"/>
              <a:t>О ЧЕМ ДОГОВАРИВАТЬСЯ С ФАКТОРИНГОВОЙ КОМПАНИЕЙ</a:t>
            </a:r>
          </a:p>
        </p:txBody>
      </p:sp>
      <p:sp>
        <p:nvSpPr>
          <p:cNvPr id="3" name="Номер слайда 2">
            <a:extLst>
              <a:ext uri="{FF2B5EF4-FFF2-40B4-BE49-F238E27FC236}">
                <a16:creationId xmlns:a16="http://schemas.microsoft.com/office/drawing/2014/main" id="{6CE59302-8CD7-FFD6-9137-33A16E5FE5CB}"/>
              </a:ext>
            </a:extLst>
          </p:cNvPr>
          <p:cNvSpPr>
            <a:spLocks noGrp="1"/>
          </p:cNvSpPr>
          <p:nvPr>
            <p:ph type="sldNum" sz="quarter" idx="12"/>
          </p:nvPr>
        </p:nvSpPr>
        <p:spPr/>
        <p:txBody>
          <a:bodyPr/>
          <a:lstStyle/>
          <a:p>
            <a:fld id="{10AA99AE-6A35-4C1E-8082-A4A87B5CA521}" type="slidenum">
              <a:rPr lang="ru-RU" smtClean="0">
                <a:solidFill>
                  <a:srgbClr val="888A8D"/>
                </a:solidFill>
              </a:rPr>
              <a:pPr/>
              <a:t>7</a:t>
            </a:fld>
            <a:endParaRPr lang="ru-RU">
              <a:solidFill>
                <a:srgbClr val="888A8D"/>
              </a:solidFill>
            </a:endParaRPr>
          </a:p>
        </p:txBody>
      </p:sp>
      <p:sp>
        <p:nvSpPr>
          <p:cNvPr id="4" name="TextBox 3">
            <a:extLst>
              <a:ext uri="{FF2B5EF4-FFF2-40B4-BE49-F238E27FC236}">
                <a16:creationId xmlns:a16="http://schemas.microsoft.com/office/drawing/2014/main" id="{BF10ADB7-A766-654E-9414-A8BC32EC21F6}"/>
              </a:ext>
            </a:extLst>
          </p:cNvPr>
          <p:cNvSpPr txBox="1"/>
          <p:nvPr/>
        </p:nvSpPr>
        <p:spPr>
          <a:xfrm>
            <a:off x="334537" y="1486195"/>
            <a:ext cx="2865863" cy="923330"/>
          </a:xfrm>
          <a:prstGeom prst="rect">
            <a:avLst/>
          </a:prstGeom>
          <a:noFill/>
        </p:spPr>
        <p:txBody>
          <a:bodyPr wrap="square" rtlCol="0">
            <a:spAutoFit/>
          </a:bodyPr>
          <a:lstStyle/>
          <a:p>
            <a:r>
              <a:rPr lang="ru-RU" sz="1800" b="1" kern="1200" dirty="0">
                <a:solidFill>
                  <a:schemeClr val="accent1"/>
                </a:solidFill>
                <a:latin typeface="Arial" panose="020B0604020202020204" pitchFamily="34" charset="0"/>
                <a:ea typeface="+mn-ea"/>
                <a:cs typeface="+mn-cs"/>
              </a:rPr>
              <a:t>Объем передаваемой фактору дебиторской задолженности </a:t>
            </a:r>
          </a:p>
        </p:txBody>
      </p:sp>
      <p:sp>
        <p:nvSpPr>
          <p:cNvPr id="7" name="TextBox 6">
            <a:extLst>
              <a:ext uri="{FF2B5EF4-FFF2-40B4-BE49-F238E27FC236}">
                <a16:creationId xmlns:a16="http://schemas.microsoft.com/office/drawing/2014/main" id="{731E3381-7086-DC4F-BA06-DC089CADA4FF}"/>
              </a:ext>
            </a:extLst>
          </p:cNvPr>
          <p:cNvSpPr txBox="1"/>
          <p:nvPr/>
        </p:nvSpPr>
        <p:spPr>
          <a:xfrm>
            <a:off x="334538" y="2769782"/>
            <a:ext cx="2542478" cy="369332"/>
          </a:xfrm>
          <a:prstGeom prst="rect">
            <a:avLst/>
          </a:prstGeom>
          <a:noFill/>
        </p:spPr>
        <p:txBody>
          <a:bodyPr wrap="square" rtlCol="0">
            <a:spAutoFit/>
          </a:bodyPr>
          <a:lstStyle/>
          <a:p>
            <a:pPr marL="68580" marR="264160">
              <a:lnSpc>
                <a:spcPct val="100000"/>
              </a:lnSpc>
              <a:spcBef>
                <a:spcPts val="15"/>
              </a:spcBef>
            </a:pPr>
            <a:r>
              <a:rPr lang="ru-RU" sz="1800" b="1" kern="1200" dirty="0">
                <a:solidFill>
                  <a:schemeClr val="accent1"/>
                </a:solidFill>
                <a:latin typeface="Arial" panose="020B0604020202020204" pitchFamily="34" charset="0"/>
                <a:ea typeface="+mn-ea"/>
                <a:cs typeface="+mn-cs"/>
              </a:rPr>
              <a:t>Срок платежа</a:t>
            </a:r>
          </a:p>
        </p:txBody>
      </p:sp>
      <p:sp>
        <p:nvSpPr>
          <p:cNvPr id="8" name="TextBox 7">
            <a:extLst>
              <a:ext uri="{FF2B5EF4-FFF2-40B4-BE49-F238E27FC236}">
                <a16:creationId xmlns:a16="http://schemas.microsoft.com/office/drawing/2014/main" id="{87C63017-8AF0-8144-842B-E5FB51D2A45B}"/>
              </a:ext>
            </a:extLst>
          </p:cNvPr>
          <p:cNvSpPr txBox="1"/>
          <p:nvPr/>
        </p:nvSpPr>
        <p:spPr>
          <a:xfrm>
            <a:off x="334538" y="3638691"/>
            <a:ext cx="2542478" cy="923330"/>
          </a:xfrm>
          <a:prstGeom prst="rect">
            <a:avLst/>
          </a:prstGeom>
          <a:noFill/>
        </p:spPr>
        <p:txBody>
          <a:bodyPr wrap="square" rtlCol="0">
            <a:spAutoFit/>
          </a:bodyPr>
          <a:lstStyle/>
          <a:p>
            <a:pPr marL="68580" marR="264160" algn="l" defTabSz="914400" rtl="0" eaLnBrk="1" latinLnBrk="0" hangingPunct="1">
              <a:lnSpc>
                <a:spcPct val="100000"/>
              </a:lnSpc>
              <a:spcBef>
                <a:spcPts val="15"/>
              </a:spcBef>
            </a:pPr>
            <a:r>
              <a:rPr lang="ru-RU" sz="1800" b="1" kern="1200" dirty="0">
                <a:solidFill>
                  <a:schemeClr val="accent1"/>
                </a:solidFill>
                <a:latin typeface="Arial" panose="020B0604020202020204" pitchFamily="34" charset="0"/>
                <a:ea typeface="+mn-ea"/>
                <a:cs typeface="+mn-cs"/>
              </a:rPr>
              <a:t>Какие </a:t>
            </a:r>
            <a:r>
              <a:rPr lang="ru-RU" b="1" dirty="0">
                <a:solidFill>
                  <a:schemeClr val="accent1"/>
                </a:solidFill>
                <a:latin typeface="Arial" panose="020B0604020202020204" pitchFamily="34" charset="0"/>
              </a:rPr>
              <a:t>поставки</a:t>
            </a:r>
            <a:r>
              <a:rPr lang="ru-RU" sz="1800" b="1" kern="1200" dirty="0">
                <a:solidFill>
                  <a:schemeClr val="accent1"/>
                </a:solidFill>
                <a:latin typeface="Arial" panose="020B0604020202020204" pitchFamily="34" charset="0"/>
                <a:ea typeface="+mn-ea"/>
                <a:cs typeface="+mn-cs"/>
              </a:rPr>
              <a:t> принимаются </a:t>
            </a:r>
          </a:p>
          <a:p>
            <a:pPr marL="68580" marR="264160" algn="l" defTabSz="914400" rtl="0" eaLnBrk="1" latinLnBrk="0" hangingPunct="1">
              <a:lnSpc>
                <a:spcPct val="100000"/>
              </a:lnSpc>
              <a:spcBef>
                <a:spcPts val="15"/>
              </a:spcBef>
            </a:pPr>
            <a:r>
              <a:rPr lang="ru-RU" sz="1800" b="1" kern="1200" dirty="0">
                <a:solidFill>
                  <a:schemeClr val="accent1"/>
                </a:solidFill>
                <a:latin typeface="Arial" panose="020B0604020202020204" pitchFamily="34" charset="0"/>
                <a:ea typeface="+mn-ea"/>
                <a:cs typeface="+mn-cs"/>
              </a:rPr>
              <a:t>на факторинг</a:t>
            </a:r>
          </a:p>
        </p:txBody>
      </p:sp>
      <p:sp>
        <p:nvSpPr>
          <p:cNvPr id="9" name="TextBox 8">
            <a:extLst>
              <a:ext uri="{FF2B5EF4-FFF2-40B4-BE49-F238E27FC236}">
                <a16:creationId xmlns:a16="http://schemas.microsoft.com/office/drawing/2014/main" id="{28988601-EF23-E645-86E9-78E515DE9A64}"/>
              </a:ext>
            </a:extLst>
          </p:cNvPr>
          <p:cNvSpPr txBox="1"/>
          <p:nvPr/>
        </p:nvSpPr>
        <p:spPr>
          <a:xfrm>
            <a:off x="334537" y="5224536"/>
            <a:ext cx="2787803" cy="646331"/>
          </a:xfrm>
          <a:prstGeom prst="rect">
            <a:avLst/>
          </a:prstGeom>
          <a:noFill/>
        </p:spPr>
        <p:txBody>
          <a:bodyPr wrap="square" rtlCol="0">
            <a:spAutoFit/>
          </a:bodyPr>
          <a:lstStyle/>
          <a:p>
            <a:pPr marL="68580" marR="387350">
              <a:lnSpc>
                <a:spcPct val="100000"/>
              </a:lnSpc>
              <a:spcBef>
                <a:spcPts val="10"/>
              </a:spcBef>
            </a:pPr>
            <a:r>
              <a:rPr lang="ru-RU" sz="1800" b="1" kern="1200" dirty="0">
                <a:solidFill>
                  <a:schemeClr val="accent1"/>
                </a:solidFill>
                <a:latin typeface="Arial" panose="020B0604020202020204" pitchFamily="34" charset="0"/>
                <a:ea typeface="+mn-ea"/>
                <a:cs typeface="+mn-cs"/>
              </a:rPr>
              <a:t>Процент первого платежа (аванса)</a:t>
            </a:r>
          </a:p>
        </p:txBody>
      </p:sp>
      <p:sp>
        <p:nvSpPr>
          <p:cNvPr id="5" name="TextBox 4">
            <a:extLst>
              <a:ext uri="{FF2B5EF4-FFF2-40B4-BE49-F238E27FC236}">
                <a16:creationId xmlns:a16="http://schemas.microsoft.com/office/drawing/2014/main" id="{E499BE8F-F5F2-A74D-9EC5-AC7BD6D0D683}"/>
              </a:ext>
            </a:extLst>
          </p:cNvPr>
          <p:cNvSpPr txBox="1"/>
          <p:nvPr/>
        </p:nvSpPr>
        <p:spPr>
          <a:xfrm>
            <a:off x="3355272" y="1439588"/>
            <a:ext cx="8063577" cy="923330"/>
          </a:xfrm>
          <a:prstGeom prst="rect">
            <a:avLst/>
          </a:prstGeom>
          <a:noFill/>
        </p:spPr>
        <p:txBody>
          <a:bodyPr wrap="square" rtlCol="0">
            <a:spAutoFit/>
          </a:bodyPr>
          <a:lstStyle/>
          <a:p>
            <a:r>
              <a:rPr lang="ru-RU" sz="1800" kern="1200" dirty="0">
                <a:solidFill>
                  <a:schemeClr val="tx1">
                    <a:lumMod val="85000"/>
                    <a:lumOff val="15000"/>
                  </a:schemeClr>
                </a:solidFill>
                <a:latin typeface="Arial" panose="020B0604020202020204" pitchFamily="34" charset="0"/>
                <a:ea typeface="+mn-ea"/>
                <a:cs typeface="+mn-cs"/>
              </a:rPr>
              <a:t>В зависимости от вашего договора с покупателем (годовой договор поставки, договор с этапами работ или оказания услуг) фактор может получать все оплаты по нему или только часть</a:t>
            </a:r>
          </a:p>
        </p:txBody>
      </p:sp>
      <p:sp>
        <p:nvSpPr>
          <p:cNvPr id="10" name="TextBox 9">
            <a:extLst>
              <a:ext uri="{FF2B5EF4-FFF2-40B4-BE49-F238E27FC236}">
                <a16:creationId xmlns:a16="http://schemas.microsoft.com/office/drawing/2014/main" id="{355B4FE4-47E0-A24C-BD12-B71369C2CAD1}"/>
              </a:ext>
            </a:extLst>
          </p:cNvPr>
          <p:cNvSpPr txBox="1"/>
          <p:nvPr/>
        </p:nvSpPr>
        <p:spPr>
          <a:xfrm>
            <a:off x="3200400" y="2633409"/>
            <a:ext cx="8063577" cy="646331"/>
          </a:xfrm>
          <a:prstGeom prst="rect">
            <a:avLst/>
          </a:prstGeom>
          <a:noFill/>
        </p:spPr>
        <p:txBody>
          <a:bodyPr wrap="square" rtlCol="0">
            <a:spAutoFit/>
          </a:bodyPr>
          <a:lstStyle/>
          <a:p>
            <a:pPr marL="151130">
              <a:lnSpc>
                <a:spcPct val="100000"/>
              </a:lnSpc>
              <a:spcBef>
                <a:spcPts val="80"/>
              </a:spcBef>
            </a:pPr>
            <a:r>
              <a:rPr lang="ru-RU" sz="1800" kern="1200" dirty="0">
                <a:solidFill>
                  <a:schemeClr val="tx1">
                    <a:lumMod val="85000"/>
                    <a:lumOff val="15000"/>
                  </a:schemeClr>
                </a:solidFill>
                <a:latin typeface="Arial" panose="020B0604020202020204" pitchFamily="34" charset="0"/>
                <a:ea typeface="+mn-ea"/>
                <a:cs typeface="+mn-cs"/>
              </a:rPr>
              <a:t>Оговорите срок оплаты покупателем по договору, договоритесь</a:t>
            </a:r>
            <a:br>
              <a:rPr lang="ru-RU" sz="1800" kern="1200" dirty="0">
                <a:solidFill>
                  <a:schemeClr val="tx1">
                    <a:lumMod val="85000"/>
                    <a:lumOff val="15000"/>
                  </a:schemeClr>
                </a:solidFill>
                <a:latin typeface="Arial" panose="020B0604020202020204" pitchFamily="34" charset="0"/>
                <a:ea typeface="+mn-ea"/>
                <a:cs typeface="+mn-cs"/>
              </a:rPr>
            </a:br>
            <a:r>
              <a:rPr lang="ru-RU" sz="1800" kern="1200" dirty="0">
                <a:solidFill>
                  <a:schemeClr val="tx1">
                    <a:lumMod val="85000"/>
                    <a:lumOff val="15000"/>
                  </a:schemeClr>
                </a:solidFill>
                <a:latin typeface="Arial" panose="020B0604020202020204" pitchFamily="34" charset="0"/>
                <a:ea typeface="+mn-ea"/>
                <a:cs typeface="+mn-cs"/>
              </a:rPr>
              <a:t>о комиссиях в случае, если покупатель не заплатил</a:t>
            </a:r>
          </a:p>
        </p:txBody>
      </p:sp>
      <p:sp>
        <p:nvSpPr>
          <p:cNvPr id="11" name="TextBox 10">
            <a:extLst>
              <a:ext uri="{FF2B5EF4-FFF2-40B4-BE49-F238E27FC236}">
                <a16:creationId xmlns:a16="http://schemas.microsoft.com/office/drawing/2014/main" id="{3A773036-AA52-BB4D-85A6-1DB175F76530}"/>
              </a:ext>
            </a:extLst>
          </p:cNvPr>
          <p:cNvSpPr txBox="1"/>
          <p:nvPr/>
        </p:nvSpPr>
        <p:spPr>
          <a:xfrm>
            <a:off x="3200400" y="3625227"/>
            <a:ext cx="8063577" cy="1200329"/>
          </a:xfrm>
          <a:prstGeom prst="rect">
            <a:avLst/>
          </a:prstGeom>
          <a:noFill/>
        </p:spPr>
        <p:txBody>
          <a:bodyPr wrap="square" rtlCol="0">
            <a:spAutoFit/>
          </a:bodyPr>
          <a:lstStyle/>
          <a:p>
            <a:pPr marL="151130" marR="154940">
              <a:lnSpc>
                <a:spcPct val="100000"/>
              </a:lnSpc>
              <a:spcBef>
                <a:spcPts val="15"/>
              </a:spcBef>
            </a:pPr>
            <a:r>
              <a:rPr lang="ru-RU" sz="1800" kern="1200" dirty="0">
                <a:solidFill>
                  <a:schemeClr val="tx1">
                    <a:lumMod val="85000"/>
                    <a:lumOff val="15000"/>
                  </a:schemeClr>
                </a:solidFill>
                <a:latin typeface="Arial" panose="020B0604020202020204" pitchFamily="34" charset="0"/>
                <a:ea typeface="+mn-ea"/>
                <a:cs typeface="+mn-cs"/>
              </a:rPr>
              <a:t>В зависимости от вида факторинга фактор оценивает кредитный риск по вашей компании либо по вашим контрагентам. </a:t>
            </a:r>
            <a:r>
              <a:rPr lang="ru-RU" dirty="0">
                <a:solidFill>
                  <a:schemeClr val="tx1">
                    <a:lumMod val="85000"/>
                    <a:lumOff val="15000"/>
                  </a:schemeClr>
                </a:solidFill>
                <a:latin typeface="Arial" panose="020B0604020202020204" pitchFamily="34" charset="0"/>
              </a:rPr>
              <a:t>Ваши поставки  контрагентам</a:t>
            </a:r>
            <a:r>
              <a:rPr lang="ru-RU" sz="1800" kern="1200" dirty="0">
                <a:solidFill>
                  <a:schemeClr val="tx1">
                    <a:lumMod val="85000"/>
                    <a:lumOff val="15000"/>
                  </a:schemeClr>
                </a:solidFill>
                <a:latin typeface="Arial" panose="020B0604020202020204" pitchFamily="34" charset="0"/>
                <a:ea typeface="+mn-ea"/>
                <a:cs typeface="+mn-cs"/>
              </a:rPr>
              <a:t>, которые недавно начали деятельность или имели ранее просрочки, скорее всего, не будут приняты на факторинг</a:t>
            </a:r>
          </a:p>
        </p:txBody>
      </p:sp>
      <p:sp>
        <p:nvSpPr>
          <p:cNvPr id="12" name="TextBox 11">
            <a:extLst>
              <a:ext uri="{FF2B5EF4-FFF2-40B4-BE49-F238E27FC236}">
                <a16:creationId xmlns:a16="http://schemas.microsoft.com/office/drawing/2014/main" id="{A2974948-60AB-3447-B430-7B82B69212ED}"/>
              </a:ext>
            </a:extLst>
          </p:cNvPr>
          <p:cNvSpPr txBox="1"/>
          <p:nvPr/>
        </p:nvSpPr>
        <p:spPr>
          <a:xfrm>
            <a:off x="3200400" y="5086037"/>
            <a:ext cx="8063577" cy="923330"/>
          </a:xfrm>
          <a:prstGeom prst="rect">
            <a:avLst/>
          </a:prstGeom>
          <a:noFill/>
        </p:spPr>
        <p:txBody>
          <a:bodyPr wrap="square" rtlCol="0">
            <a:spAutoFit/>
          </a:bodyPr>
          <a:lstStyle/>
          <a:p>
            <a:pPr marL="151130" marR="155575">
              <a:lnSpc>
                <a:spcPct val="100000"/>
              </a:lnSpc>
              <a:spcBef>
                <a:spcPts val="10"/>
              </a:spcBef>
            </a:pPr>
            <a:r>
              <a:rPr lang="ru-RU" sz="1800" kern="1200" dirty="0">
                <a:solidFill>
                  <a:schemeClr val="tx1">
                    <a:lumMod val="85000"/>
                    <a:lumOff val="15000"/>
                  </a:schemeClr>
                </a:solidFill>
                <a:latin typeface="Arial" panose="020B0604020202020204" pitchFamily="34" charset="0"/>
                <a:ea typeface="+mn-ea"/>
                <a:cs typeface="+mn-cs"/>
              </a:rPr>
              <a:t>Фактор может перечислить вам сумму задолженности частями. Например, 80% в момент передачи задолженности, а остальное – после оплаты покупателем</a:t>
            </a:r>
          </a:p>
        </p:txBody>
      </p:sp>
      <p:cxnSp>
        <p:nvCxnSpPr>
          <p:cNvPr id="14" name="Straight Connector 13">
            <a:extLst>
              <a:ext uri="{FF2B5EF4-FFF2-40B4-BE49-F238E27FC236}">
                <a16:creationId xmlns:a16="http://schemas.microsoft.com/office/drawing/2014/main" id="{CA9AE64B-9995-494F-A35D-3DF0CB50FE69}"/>
              </a:ext>
            </a:extLst>
          </p:cNvPr>
          <p:cNvCxnSpPr/>
          <p:nvPr/>
        </p:nvCxnSpPr>
        <p:spPr>
          <a:xfrm>
            <a:off x="446049" y="2509024"/>
            <a:ext cx="109402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78EC62-3612-C44D-B05F-B9DFCA498B8B}"/>
              </a:ext>
            </a:extLst>
          </p:cNvPr>
          <p:cNvCxnSpPr/>
          <p:nvPr/>
        </p:nvCxnSpPr>
        <p:spPr>
          <a:xfrm>
            <a:off x="446049" y="3401122"/>
            <a:ext cx="109402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9F9249C-3F4A-6944-9697-F3D977B9E3DC}"/>
              </a:ext>
            </a:extLst>
          </p:cNvPr>
          <p:cNvCxnSpPr/>
          <p:nvPr/>
        </p:nvCxnSpPr>
        <p:spPr>
          <a:xfrm>
            <a:off x="446049" y="4962293"/>
            <a:ext cx="109402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89576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8525A01-AD7C-4DEE-BEE2-F4C2551538D1}"/>
              </a:ext>
            </a:extLst>
          </p:cNvPr>
          <p:cNvSpPr>
            <a:spLocks noGrp="1"/>
          </p:cNvSpPr>
          <p:nvPr>
            <p:ph type="sldNum" idx="12"/>
          </p:nvPr>
        </p:nvSpPr>
        <p:spPr/>
        <p:txBody>
          <a:bodyPr/>
          <a:lstStyle/>
          <a:p>
            <a:fld id="{00000000-1234-1234-1234-123412341234}" type="slidenum">
              <a:rPr lang="ru-RU" smtClean="0"/>
              <a:pPr/>
              <a:t>8</a:t>
            </a:fld>
            <a:endParaRPr lang="ru-RU" dirty="0"/>
          </a:p>
        </p:txBody>
      </p:sp>
      <p:sp>
        <p:nvSpPr>
          <p:cNvPr id="5" name="Прямоугольник 4">
            <a:extLst>
              <a:ext uri="{FF2B5EF4-FFF2-40B4-BE49-F238E27FC236}">
                <a16:creationId xmlns:a16="http://schemas.microsoft.com/office/drawing/2014/main" id="{2689C9B0-D25C-44AB-84F5-CBAD4DACB837}"/>
              </a:ext>
            </a:extLst>
          </p:cNvPr>
          <p:cNvSpPr/>
          <p:nvPr/>
        </p:nvSpPr>
        <p:spPr>
          <a:xfrm>
            <a:off x="2251812" y="424152"/>
            <a:ext cx="9087716" cy="336200"/>
          </a:xfrm>
          <a:prstGeom prst="rect">
            <a:avLst/>
          </a:prstGeom>
          <a:noFill/>
          <a:ln>
            <a:noFill/>
          </a:ln>
        </p:spPr>
        <p:txBody>
          <a:bodyPr spcFirstLastPara="1" wrap="square" lIns="91425" tIns="45700" rIns="91425" bIns="45700" anchor="t" anchorCtr="0">
            <a:noAutofit/>
          </a:bodyPr>
          <a:lstStyle/>
          <a:p>
            <a:pPr>
              <a:lnSpc>
                <a:spcPct val="90000"/>
              </a:lnSpc>
              <a:buClr>
                <a:schemeClr val="dk1"/>
              </a:buClr>
              <a:buSzPts val="9360"/>
            </a:pPr>
            <a:r>
              <a:rPr lang="ru-RU" b="1" dirty="0">
                <a:solidFill>
                  <a:schemeClr val="accent1"/>
                </a:solidFill>
                <a:cs typeface="Suisse Intl" panose="020B0504000000000000" pitchFamily="34" charset="-78"/>
              </a:rPr>
              <a:t>ДИНАМИКА РЫНКА ФАКТОРИНГА РОССИИ </a:t>
            </a:r>
          </a:p>
        </p:txBody>
      </p:sp>
      <p:graphicFrame>
        <p:nvGraphicFramePr>
          <p:cNvPr id="8" name="Диаграмма 7">
            <a:extLst>
              <a:ext uri="{FF2B5EF4-FFF2-40B4-BE49-F238E27FC236}">
                <a16:creationId xmlns:a16="http://schemas.microsoft.com/office/drawing/2014/main" id="{C9BE5F02-99E9-45AF-90B0-B70F1DFA2539}"/>
              </a:ext>
            </a:extLst>
          </p:cNvPr>
          <p:cNvGraphicFramePr>
            <a:graphicFrameLocks/>
          </p:cNvGraphicFramePr>
          <p:nvPr>
            <p:extLst>
              <p:ext uri="{D42A27DB-BD31-4B8C-83A1-F6EECF244321}">
                <p14:modId xmlns:p14="http://schemas.microsoft.com/office/powerpoint/2010/main" val="679591539"/>
              </p:ext>
            </p:extLst>
          </p:nvPr>
        </p:nvGraphicFramePr>
        <p:xfrm>
          <a:off x="1020417" y="1205948"/>
          <a:ext cx="9594574" cy="5227901"/>
        </p:xfrm>
        <a:graphic>
          <a:graphicData uri="http://schemas.openxmlformats.org/drawingml/2006/chart">
            <c:chart xmlns:c="http://schemas.openxmlformats.org/drawingml/2006/chart" xmlns:r="http://schemas.openxmlformats.org/officeDocument/2006/relationships" r:id="rId2"/>
          </a:graphicData>
        </a:graphic>
      </p:graphicFrame>
      <p:sp>
        <p:nvSpPr>
          <p:cNvPr id="11" name="Прямоугольник 10">
            <a:extLst>
              <a:ext uri="{FF2B5EF4-FFF2-40B4-BE49-F238E27FC236}">
                <a16:creationId xmlns:a16="http://schemas.microsoft.com/office/drawing/2014/main" id="{396F51FA-D189-4FA1-A615-70A699AC6F81}"/>
              </a:ext>
            </a:extLst>
          </p:cNvPr>
          <p:cNvSpPr/>
          <p:nvPr/>
        </p:nvSpPr>
        <p:spPr>
          <a:xfrm>
            <a:off x="6638298" y="6217850"/>
            <a:ext cx="3893271" cy="276999"/>
          </a:xfrm>
          <a:prstGeom prst="rect">
            <a:avLst/>
          </a:prstGeom>
        </p:spPr>
        <p:txBody>
          <a:bodyPr wrap="square">
            <a:spAutoFit/>
          </a:bodyPr>
          <a:lstStyle/>
          <a:p>
            <a:pPr>
              <a:spcBef>
                <a:spcPts val="3200"/>
              </a:spcBef>
            </a:pPr>
            <a:r>
              <a:rPr lang="ru-RU" sz="1200" i="1" dirty="0">
                <a:solidFill>
                  <a:schemeClr val="tx1"/>
                </a:solidFill>
                <a:cs typeface="Suisse Intl" panose="020B0504000000000000" pitchFamily="34" charset="-78"/>
              </a:rPr>
              <a:t>По данным Ассоциации </a:t>
            </a:r>
            <a:r>
              <a:rPr lang="ru-RU" sz="1200" i="1" dirty="0" err="1">
                <a:solidFill>
                  <a:schemeClr val="tx1"/>
                </a:solidFill>
                <a:cs typeface="Suisse Intl" panose="020B0504000000000000" pitchFamily="34" charset="-78"/>
              </a:rPr>
              <a:t>факторинговых</a:t>
            </a:r>
            <a:r>
              <a:rPr lang="ru-RU" sz="1200" i="1" dirty="0">
                <a:solidFill>
                  <a:schemeClr val="tx1"/>
                </a:solidFill>
                <a:cs typeface="Suisse Intl" panose="020B0504000000000000" pitchFamily="34" charset="-78"/>
              </a:rPr>
              <a:t> компаний</a:t>
            </a:r>
          </a:p>
        </p:txBody>
      </p:sp>
      <p:sp>
        <p:nvSpPr>
          <p:cNvPr id="4" name="Rounded Rectangle 3">
            <a:extLst>
              <a:ext uri="{FF2B5EF4-FFF2-40B4-BE49-F238E27FC236}">
                <a16:creationId xmlns:a16="http://schemas.microsoft.com/office/drawing/2014/main" id="{7934F99C-0CE9-1546-B75C-A5FD3EB0EB5E}"/>
              </a:ext>
            </a:extLst>
          </p:cNvPr>
          <p:cNvSpPr/>
          <p:nvPr/>
        </p:nvSpPr>
        <p:spPr>
          <a:xfrm>
            <a:off x="1099226" y="1536971"/>
            <a:ext cx="3268493" cy="1799617"/>
          </a:xfrm>
          <a:prstGeom prst="roundRect">
            <a:avLst>
              <a:gd name="adj" fmla="val 6937"/>
            </a:avLst>
          </a:prstGeom>
          <a:solidFill>
            <a:schemeClr val="bg1"/>
          </a:solidFill>
          <a:ln w="15875">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C69D0BAF-D847-6C4D-BE5D-3B9237F9046B}"/>
              </a:ext>
            </a:extLst>
          </p:cNvPr>
          <p:cNvSpPr txBox="1"/>
          <p:nvPr/>
        </p:nvSpPr>
        <p:spPr>
          <a:xfrm>
            <a:off x="1470004" y="1923069"/>
            <a:ext cx="2644796" cy="1077218"/>
          </a:xfrm>
          <a:prstGeom prst="rect">
            <a:avLst/>
          </a:prstGeom>
          <a:noFill/>
        </p:spPr>
        <p:txBody>
          <a:bodyPr wrap="square">
            <a:spAutoFit/>
          </a:bodyPr>
          <a:lstStyle/>
          <a:p>
            <a:r>
              <a:rPr lang="ru-RU" dirty="0">
                <a:cs typeface="Calibri" panose="020F0502020204030204" pitchFamily="34" charset="0"/>
              </a:rPr>
              <a:t>На 1 июля 2022 </a:t>
            </a:r>
          </a:p>
          <a:p>
            <a:r>
              <a:rPr lang="ru-RU" dirty="0">
                <a:cs typeface="Calibri" panose="020F0502020204030204" pitchFamily="34" charset="0"/>
              </a:rPr>
              <a:t>портфель составил</a:t>
            </a:r>
            <a:br>
              <a:rPr lang="ru-RU" sz="2400" dirty="0">
                <a:cs typeface="Calibri" panose="020F0502020204030204" pitchFamily="34" charset="0"/>
              </a:rPr>
            </a:br>
            <a:r>
              <a:rPr lang="ru-RU" sz="2800" b="1" dirty="0">
                <a:solidFill>
                  <a:schemeClr val="accent1"/>
                </a:solidFill>
                <a:cs typeface="Calibri" panose="020F0502020204030204" pitchFamily="34" charset="0"/>
              </a:rPr>
              <a:t>935 млрд руб.</a:t>
            </a:r>
            <a:endParaRPr lang="ru-RU" sz="2400" b="1" dirty="0">
              <a:solidFill>
                <a:schemeClr val="accent1"/>
              </a:solidFill>
              <a:cs typeface="Calibri" panose="020F0502020204030204" pitchFamily="34" charset="0"/>
            </a:endParaRPr>
          </a:p>
        </p:txBody>
      </p:sp>
    </p:spTree>
    <p:extLst>
      <p:ext uri="{BB962C8B-B14F-4D97-AF65-F5344CB8AC3E}">
        <p14:creationId xmlns:p14="http://schemas.microsoft.com/office/powerpoint/2010/main" val="3216185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0A0F7BDE-EC00-4077-B226-8C8C7F61D25F}"/>
              </a:ext>
            </a:extLst>
          </p:cNvPr>
          <p:cNvSpPr/>
          <p:nvPr/>
        </p:nvSpPr>
        <p:spPr>
          <a:xfrm>
            <a:off x="7246620" y="5241701"/>
            <a:ext cx="3946914" cy="261610"/>
          </a:xfrm>
          <a:prstGeom prst="rect">
            <a:avLst/>
          </a:prstGeom>
        </p:spPr>
        <p:txBody>
          <a:bodyPr wrap="none">
            <a:spAutoFit/>
          </a:bodyPr>
          <a:lstStyle/>
          <a:p>
            <a:pPr>
              <a:spcBef>
                <a:spcPct val="0"/>
              </a:spcBef>
            </a:pPr>
            <a:r>
              <a:rPr lang="ru-RU" sz="1100" dirty="0">
                <a:solidFill>
                  <a:schemeClr val="bg2">
                    <a:lumMod val="40000"/>
                    <a:lumOff val="60000"/>
                  </a:schemeClr>
                </a:solidFill>
              </a:rPr>
              <a:t>Информационно-просветительский ресурс Банка России</a:t>
            </a:r>
          </a:p>
        </p:txBody>
      </p:sp>
      <p:sp>
        <p:nvSpPr>
          <p:cNvPr id="8" name="Rectangle 9">
            <a:extLst>
              <a:ext uri="{FF2B5EF4-FFF2-40B4-BE49-F238E27FC236}">
                <a16:creationId xmlns:a16="http://schemas.microsoft.com/office/drawing/2014/main" id="{5A05E674-222C-4192-A44A-F73A08A01F39}"/>
              </a:ext>
            </a:extLst>
          </p:cNvPr>
          <p:cNvSpPr/>
          <p:nvPr/>
        </p:nvSpPr>
        <p:spPr>
          <a:xfrm>
            <a:off x="7246620" y="5503311"/>
            <a:ext cx="1492716" cy="400110"/>
          </a:xfrm>
          <a:prstGeom prst="rect">
            <a:avLst/>
          </a:prstGeom>
        </p:spPr>
        <p:txBody>
          <a:bodyPr wrap="none">
            <a:spAutoFit/>
          </a:bodyPr>
          <a:lstStyle/>
          <a:p>
            <a:pPr>
              <a:spcBef>
                <a:spcPct val="0"/>
              </a:spcBef>
            </a:pPr>
            <a:r>
              <a:rPr lang="en-US" sz="2000" b="1" dirty="0" err="1">
                <a:solidFill>
                  <a:srgbClr val="FFFFFF"/>
                </a:solidFill>
              </a:rPr>
              <a:t>fincult.info</a:t>
            </a:r>
            <a:endParaRPr lang="ru-RU" sz="2000" b="1" dirty="0">
              <a:solidFill>
                <a:srgbClr val="FFFFFF"/>
              </a:solidFill>
            </a:endParaRPr>
          </a:p>
        </p:txBody>
      </p:sp>
      <p:sp>
        <p:nvSpPr>
          <p:cNvPr id="9" name="TextBox 8">
            <a:extLst>
              <a:ext uri="{FF2B5EF4-FFF2-40B4-BE49-F238E27FC236}">
                <a16:creationId xmlns:a16="http://schemas.microsoft.com/office/drawing/2014/main" id="{EB6A3CDB-AFE4-4E70-9F15-69687271DF94}"/>
              </a:ext>
            </a:extLst>
          </p:cNvPr>
          <p:cNvSpPr txBox="1"/>
          <p:nvPr/>
        </p:nvSpPr>
        <p:spPr>
          <a:xfrm>
            <a:off x="1393190" y="4158843"/>
            <a:ext cx="4452062" cy="877163"/>
          </a:xfrm>
          <a:prstGeom prst="rect">
            <a:avLst/>
          </a:prstGeom>
          <a:noFill/>
        </p:spPr>
        <p:txBody>
          <a:bodyPr wrap="square" rtlCol="0">
            <a:spAutoFit/>
          </a:bodyPr>
          <a:lstStyle/>
          <a:p>
            <a:pPr>
              <a:spcAft>
                <a:spcPts val="600"/>
              </a:spcAft>
            </a:pPr>
            <a:r>
              <a:rPr lang="ru-RU" dirty="0">
                <a:solidFill>
                  <a:schemeClr val="bg1"/>
                </a:solidFill>
              </a:rPr>
              <a:t>Контактный центр Банка России</a:t>
            </a:r>
            <a:br>
              <a:rPr lang="ru-RU" dirty="0">
                <a:solidFill>
                  <a:schemeClr val="bg1"/>
                </a:solidFill>
              </a:rPr>
            </a:br>
            <a:r>
              <a:rPr lang="ru-RU" sz="1600" b="1" dirty="0">
                <a:solidFill>
                  <a:schemeClr val="bg1"/>
                </a:solidFill>
              </a:rPr>
              <a:t>8 800 300-30-00</a:t>
            </a:r>
          </a:p>
          <a:p>
            <a:pPr>
              <a:spcAft>
                <a:spcPts val="600"/>
              </a:spcAft>
            </a:pPr>
            <a:r>
              <a:rPr lang="ru-RU" sz="1200" dirty="0">
                <a:solidFill>
                  <a:schemeClr val="tx2">
                    <a:lumMod val="20000"/>
                    <a:lumOff val="80000"/>
                  </a:schemeClr>
                </a:solidFill>
              </a:rPr>
              <a:t>(для бесплатных звонков из регионов России)</a:t>
            </a:r>
          </a:p>
        </p:txBody>
      </p:sp>
      <p:sp>
        <p:nvSpPr>
          <p:cNvPr id="10" name="TextBox 9">
            <a:extLst>
              <a:ext uri="{FF2B5EF4-FFF2-40B4-BE49-F238E27FC236}">
                <a16:creationId xmlns:a16="http://schemas.microsoft.com/office/drawing/2014/main" id="{A65794E2-1CC6-4EEB-B7FA-59EAC4EB04EE}"/>
              </a:ext>
            </a:extLst>
          </p:cNvPr>
          <p:cNvSpPr txBox="1"/>
          <p:nvPr/>
        </p:nvSpPr>
        <p:spPr>
          <a:xfrm>
            <a:off x="7246620" y="4158843"/>
            <a:ext cx="4452062" cy="692497"/>
          </a:xfrm>
          <a:prstGeom prst="rect">
            <a:avLst/>
          </a:prstGeom>
          <a:noFill/>
        </p:spPr>
        <p:txBody>
          <a:bodyPr wrap="square" rtlCol="0">
            <a:spAutoFit/>
          </a:bodyPr>
          <a:lstStyle/>
          <a:p>
            <a:pPr>
              <a:spcAft>
                <a:spcPts val="600"/>
              </a:spcAft>
            </a:pPr>
            <a:r>
              <a:rPr lang="ru-RU" dirty="0">
                <a:solidFill>
                  <a:schemeClr val="bg1"/>
                </a:solidFill>
              </a:rPr>
              <a:t>Интернет-приемная Банка России</a:t>
            </a:r>
          </a:p>
          <a:p>
            <a:pPr>
              <a:spcAft>
                <a:spcPts val="600"/>
              </a:spcAft>
            </a:pPr>
            <a:r>
              <a:rPr lang="en-GB" sz="1600" b="1" dirty="0" err="1">
                <a:solidFill>
                  <a:schemeClr val="bg1"/>
                </a:solidFill>
              </a:rPr>
              <a:t>cbr.ru</a:t>
            </a:r>
            <a:r>
              <a:rPr lang="en-GB" sz="1600" b="1" dirty="0">
                <a:solidFill>
                  <a:schemeClr val="bg1"/>
                </a:solidFill>
              </a:rPr>
              <a:t>/reception/</a:t>
            </a:r>
            <a:endParaRPr lang="ru-RU" sz="1100" b="1" dirty="0">
              <a:solidFill>
                <a:schemeClr val="tx2">
                  <a:lumMod val="20000"/>
                  <a:lumOff val="80000"/>
                </a:schemeClr>
              </a:solidFill>
            </a:endParaRPr>
          </a:p>
        </p:txBody>
      </p:sp>
    </p:spTree>
    <p:extLst>
      <p:ext uri="{BB962C8B-B14F-4D97-AF65-F5344CB8AC3E}">
        <p14:creationId xmlns:p14="http://schemas.microsoft.com/office/powerpoint/2010/main" val="21895968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3_Тема Office">
  <a:themeElements>
    <a:clrScheme name="ЦБ РФ общий шаблон">
      <a:dk1>
        <a:sysClr val="windowText" lastClr="000000"/>
      </a:dk1>
      <a:lt1>
        <a:sysClr val="window" lastClr="FFFFFF"/>
      </a:lt1>
      <a:dk2>
        <a:srgbClr val="888A8D"/>
      </a:dk2>
      <a:lt2>
        <a:srgbClr val="C4C4C6"/>
      </a:lt2>
      <a:accent1>
        <a:srgbClr val="0082BB"/>
      </a:accent1>
      <a:accent2>
        <a:srgbClr val="00BCE7"/>
      </a:accent2>
      <a:accent3>
        <a:srgbClr val="FAA61A"/>
      </a:accent3>
      <a:accent4>
        <a:srgbClr val="FFD485"/>
      </a:accent4>
      <a:accent5>
        <a:srgbClr val="ED1B34"/>
      </a:accent5>
      <a:accent6>
        <a:srgbClr val="F2665E"/>
      </a:accent6>
      <a:hlink>
        <a:srgbClr val="0082BB"/>
      </a:hlink>
      <a:folHlink>
        <a:srgbClr val="FAA61A"/>
      </a:folHlink>
    </a:clrScheme>
    <a:fontScheme name="Ari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lumMod val="9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ЦБ РФ общий шаблон">
    <a:dk1>
      <a:sysClr val="windowText" lastClr="000000"/>
    </a:dk1>
    <a:lt1>
      <a:sysClr val="window" lastClr="FFFFFF"/>
    </a:lt1>
    <a:dk2>
      <a:srgbClr val="888A8D"/>
    </a:dk2>
    <a:lt2>
      <a:srgbClr val="C4C4C6"/>
    </a:lt2>
    <a:accent1>
      <a:srgbClr val="0082BB"/>
    </a:accent1>
    <a:accent2>
      <a:srgbClr val="00BCE7"/>
    </a:accent2>
    <a:accent3>
      <a:srgbClr val="FAA61A"/>
    </a:accent3>
    <a:accent4>
      <a:srgbClr val="FFD485"/>
    </a:accent4>
    <a:accent5>
      <a:srgbClr val="ED1B34"/>
    </a:accent5>
    <a:accent6>
      <a:srgbClr val="F2665E"/>
    </a:accent6>
    <a:hlink>
      <a:srgbClr val="0082BB"/>
    </a:hlink>
    <a:folHlink>
      <a:srgbClr val="FAA61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653CCCCADF644845B44679F97B4379F0" ma:contentTypeVersion="0" ma:contentTypeDescription="Создание документа." ma:contentTypeScope="" ma:versionID="ef47a5b501aada306549bc583c7466f1">
  <xsd:schema xmlns:xsd="http://www.w3.org/2001/XMLSchema" xmlns:xs="http://www.w3.org/2001/XMLSchema" xmlns:p="http://schemas.microsoft.com/office/2006/metadata/properties" targetNamespace="http://schemas.microsoft.com/office/2006/metadata/properties" ma:root="true" ma:fieldsID="02f955febea7e716b4e91cddba17110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69C1916-9DDC-42C6-8591-BCDC8C194EC5}">
  <ds:schemaRefs>
    <ds:schemaRef ds:uri="http://schemas.microsoft.com/office/2006/metadata/contentType"/>
    <ds:schemaRef ds:uri="http://schemas.microsoft.com/office/2006/metadata/properties/metaAttributes"/>
    <ds:schemaRef ds:uri="http://www.w3.org/2000/xmlns/"/>
    <ds:schemaRef ds:uri="http://www.w3.org/2001/XMLSchema"/>
  </ds:schemaRefs>
</ds:datastoreItem>
</file>

<file path=customXml/itemProps2.xml><?xml version="1.0" encoding="utf-8"?>
<ds:datastoreItem xmlns:ds="http://schemas.openxmlformats.org/officeDocument/2006/customXml" ds:itemID="{124FC562-063A-458C-8172-F6BB87557D6A}">
  <ds:schemaRefs>
    <ds:schemaRef ds:uri="http://schemas.microsoft.com/sharepoint/v3/contenttype/forms"/>
  </ds:schemaRefs>
</ds:datastoreItem>
</file>

<file path=customXml/itemProps3.xml><?xml version="1.0" encoding="utf-8"?>
<ds:datastoreItem xmlns:ds="http://schemas.openxmlformats.org/officeDocument/2006/customXml" ds:itemID="{3B56E3D5-E39D-444D-9600-2B9B0AD40D17}">
  <ds:schemaRefs>
    <ds:schemaRef ds:uri="http://schemas.microsoft.com/office/2006/metadata/properties"/>
    <ds:schemaRef ds:uri="http://www.w3.org/2000/xmlns/"/>
  </ds:schemaRefs>
</ds:datastoreItem>
</file>

<file path=docProps/app.xml><?xml version="1.0" encoding="utf-8"?>
<Properties xmlns="http://schemas.openxmlformats.org/officeDocument/2006/extended-properties" xmlns:vt="http://schemas.openxmlformats.org/officeDocument/2006/docPropsVTypes">
  <Template/>
  <TotalTime>9649</TotalTime>
  <Words>644</Words>
  <Application>Microsoft Office PowerPoint</Application>
  <PresentationFormat>Широкоэкранный</PresentationFormat>
  <Paragraphs>84</Paragraphs>
  <Slides>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3_Тема Office</vt:lpstr>
      <vt:lpstr>Презентация PowerPoint</vt:lpstr>
      <vt:lpstr>СТАДИИ РАЗВИТИЯ БИЗНЕСА</vt:lpstr>
      <vt:lpstr>ЧТО ТАКОЕ ФАКТОРИНГ</vt:lpstr>
      <vt:lpstr>ЧЕМ ПОЛЕЗЕН ФАКТОРИНГ</vt:lpstr>
      <vt:lpstr>КАК РАБОТАЕТ ФАКТОРИНГ</vt:lpstr>
      <vt:lpstr>РАСПРЕДЕЛЕНИЕ РИСКОВ ПРИ ФАКТОРИНГОВЫХ СДЕЛКАХ</vt:lpstr>
      <vt:lpstr>О ЧЕМ ДОГОВАРИВАТЬСЯ С ФАКТОРИНГОВОЙ КОМПАНИЕЙ</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brodik</dc:creator>
  <cp:lastModifiedBy>Неизвестный пользователь</cp:lastModifiedBy>
  <cp:revision>559</cp:revision>
  <cp:lastPrinted>2019-06-17T06:42:03Z</cp:lastPrinted>
  <dcterms:created xsi:type="dcterms:W3CDTF">2018-11-05T17:34:13Z</dcterms:created>
  <dcterms:modified xsi:type="dcterms:W3CDTF">2022-10-17T16:27:07Z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0x010100653CCCCADF644845B44679F97B4379F0</vt:lpwstr>
  </property>
</Properties>
</file>