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notesMasterIdLst>
    <p:notesMasterId r:id="rId13"/>
  </p:notesMasterIdLst>
  <p:sldIdLst>
    <p:sldId id="352" r:id="rId5"/>
    <p:sldId id="413" r:id="rId6"/>
    <p:sldId id="414" r:id="rId7"/>
    <p:sldId id="417" r:id="rId8"/>
    <p:sldId id="418" r:id="rId9"/>
    <p:sldId id="419" r:id="rId10"/>
    <p:sldId id="420" r:id="rId11"/>
    <p:sldId id="396" r:id="rId12"/>
  </p:sldIdLst>
  <p:sldSz cx="12192000" cy="6858000"/>
  <p:notesSz cx="6797675" cy="9926638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кол Елена Витальевна" initials="КЕВ" lastIdx="13" clrIdx="0">
    <p:extLst>
      <p:ext uri="{19B8F6BF-5375-455C-9EA6-DF929625EA0E}">
        <p15:presenceInfo xmlns:p15="http://schemas.microsoft.com/office/powerpoint/2012/main" userId="S-1-5-21-340576085-3929279038-2991976684-38604" providerId="AD"/>
      </p:ext>
    </p:extLst>
  </p:cmAuthor>
  <p:cmAuthor id="2" name="Зубков Игорь Владимирович" initials="ЗИВ" lastIdx="1" clrIdx="1">
    <p:extLst>
      <p:ext uri="{19B8F6BF-5375-455C-9EA6-DF929625EA0E}">
        <p15:presenceInfo xmlns:p15="http://schemas.microsoft.com/office/powerpoint/2012/main" userId="S-1-5-21-2188240542-2414054070-1260488716-116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B34"/>
    <a:srgbClr val="FFC000"/>
    <a:srgbClr val="00B050"/>
    <a:srgbClr val="DB160F"/>
    <a:srgbClr val="E9F9B5"/>
    <a:srgbClr val="FAB6B4"/>
    <a:srgbClr val="85E8FF"/>
    <a:srgbClr val="8DFDEA"/>
    <a:srgbClr val="908727"/>
    <a:srgbClr val="AB5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928" autoAdjust="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04BCD-10C8-42A5-ABBA-D5D1FBF78BB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430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04BCD-10C8-42A5-ABBA-D5D1FBF78BB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2019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741A47-9D3E-4A50-A301-B5964AB590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4" t="893" r="17119" b="191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92123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438" y="378000"/>
            <a:ext cx="8656638" cy="378000"/>
          </a:xfrm>
        </p:spPr>
        <p:txBody>
          <a:bodyPr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‹#›</a:t>
            </a:fld>
            <a:endParaRPr lang="ru-RU">
              <a:solidFill>
                <a:srgbClr val="888A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76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513" y="431800"/>
            <a:ext cx="2414587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28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71252" y="336378"/>
            <a:ext cx="3568700" cy="521730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229958" y="344615"/>
            <a:ext cx="480237" cy="46985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rgbClr val="77777A"/>
                </a:solidFill>
                <a:latin typeface="Calibri" panose="020F0502020204030204" pitchFamily="34" charset="0"/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1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438" y="378000"/>
            <a:ext cx="8656637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‹#›</a:t>
            </a:fld>
            <a:endParaRPr lang="ru-RU" dirty="0">
              <a:solidFill>
                <a:srgbClr val="888A8D"/>
              </a:solidFill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388" y="431800"/>
            <a:ext cx="1266826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2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52" r:id="rId2"/>
    <p:sldLayoutId id="2147483771" r:id="rId3"/>
    <p:sldLayoutId id="214748377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047">
          <p15:clr>
            <a:srgbClr val="F26B43"/>
          </p15:clr>
        </p15:guide>
        <p15:guide id="2" pos="7407">
          <p15:clr>
            <a:srgbClr val="F26B43"/>
          </p15:clr>
        </p15:guide>
        <p15:guide id="3" pos="273">
          <p15:clr>
            <a:srgbClr val="F26B43"/>
          </p15:clr>
        </p15:guide>
        <p15:guide id="4" orient="horz" pos="272">
          <p15:clr>
            <a:srgbClr val="F26B43"/>
          </p15:clr>
        </p15:guide>
        <p15:guide id="5" pos="879">
          <p15:clr>
            <a:srgbClr val="F26B43"/>
          </p15:clr>
        </p15:guide>
        <p15:guide id="6" pos="741">
          <p15:clr>
            <a:srgbClr val="F26B43"/>
          </p15:clr>
        </p15:guide>
        <p15:guide id="7" pos="1368">
          <p15:clr>
            <a:srgbClr val="F26B43"/>
          </p15:clr>
        </p15:guide>
        <p15:guide id="8" pos="1485">
          <p15:clr>
            <a:srgbClr val="F26B43"/>
          </p15:clr>
        </p15:guide>
        <p15:guide id="9" pos="1952">
          <p15:clr>
            <a:srgbClr val="F26B43"/>
          </p15:clr>
        </p15:guide>
        <p15:guide id="10" pos="2090">
          <p15:clr>
            <a:srgbClr val="F26B43"/>
          </p15:clr>
        </p15:guide>
        <p15:guide id="11" pos="2547">
          <p15:clr>
            <a:srgbClr val="F26B43"/>
          </p15:clr>
        </p15:guide>
        <p15:guide id="12" pos="2696">
          <p15:clr>
            <a:srgbClr val="F26B43"/>
          </p15:clr>
        </p15:guide>
        <p15:guide id="13" pos="3165">
          <p15:clr>
            <a:srgbClr val="F26B43"/>
          </p15:clr>
        </p15:guide>
        <p15:guide id="14" pos="3300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77">
          <p15:clr>
            <a:srgbClr val="F26B43"/>
          </p15:clr>
        </p15:guide>
        <p15:guide id="18" pos="4512">
          <p15:clr>
            <a:srgbClr val="F26B43"/>
          </p15:clr>
        </p15:guide>
        <p15:guide id="19" pos="4985">
          <p15:clr>
            <a:srgbClr val="F26B43"/>
          </p15:clr>
        </p15:guide>
        <p15:guide id="20" pos="5118">
          <p15:clr>
            <a:srgbClr val="F26B43"/>
          </p15:clr>
        </p15:guide>
        <p15:guide id="21" pos="5589">
          <p15:clr>
            <a:srgbClr val="F26B43"/>
          </p15:clr>
        </p15:guide>
        <p15:guide id="22" pos="5726">
          <p15:clr>
            <a:srgbClr val="F26B43"/>
          </p15:clr>
        </p15:guide>
        <p15:guide id="23" pos="6195">
          <p15:clr>
            <a:srgbClr val="F26B43"/>
          </p15:clr>
        </p15:guide>
        <p15:guide id="24" pos="6332">
          <p15:clr>
            <a:srgbClr val="F26B43"/>
          </p15:clr>
        </p15:guide>
        <p15:guide id="25" pos="6801">
          <p15:clr>
            <a:srgbClr val="F26B43"/>
          </p15:clr>
        </p15:guide>
        <p15:guide id="26" pos="6938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696">
          <p15:clr>
            <a:srgbClr val="F26B43"/>
          </p15:clr>
        </p15:guide>
        <p15:guide id="29" orient="horz" pos="1242">
          <p15:clr>
            <a:srgbClr val="F26B43"/>
          </p15:clr>
        </p15:guide>
        <p15:guide id="30" orient="horz" pos="10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63" Type="http://schemas.openxmlformats.org/officeDocument/2006/relationships/image" Target="../media/image10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png"/><Relationship Id="rId145" Type="http://schemas.openxmlformats.org/officeDocument/2006/relationships/image" Target="../media/image103.sv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48.svg"/><Relationship Id="rId6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63" Type="http://schemas.openxmlformats.org/officeDocument/2006/relationships/image" Target="../media/image109.svg"/><Relationship Id="rId2" Type="http://schemas.openxmlformats.org/officeDocument/2006/relationships/image" Target="../media/image8.png"/><Relationship Id="rId70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9" Type="http://schemas.openxmlformats.org/officeDocument/2006/relationships/image" Target="../media/image681.svg"/></Relationships>
</file>

<file path=ppt/slides/_rels/slide4.xml.rels><?xml version="1.0" encoding="UTF-8" standalone="yes"?>
<Relationships xmlns="http://schemas.openxmlformats.org/package/2006/relationships"><Relationship Id="rId103" Type="http://schemas.openxmlformats.org/officeDocument/2006/relationships/image" Target="../media/image102.svg"/><Relationship Id="rId2" Type="http://schemas.openxmlformats.org/officeDocument/2006/relationships/image" Target="../media/image9.png"/><Relationship Id="rId6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1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104" Type="http://schemas.openxmlformats.org/officeDocument/2006/relationships/image" Target="../media/image13.png"/><Relationship Id="rId103" Type="http://schemas.openxmlformats.org/officeDocument/2006/relationships/image" Target="../media/image102.svg"/><Relationship Id="rId1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12.png"/><Relationship Id="rId23" Type="http://schemas.openxmlformats.org/officeDocument/2006/relationships/image" Target="../media/image22.svg"/><Relationship Id="rId49" Type="http://schemas.openxmlformats.org/officeDocument/2006/relationships/image" Target="../media/image1212.svg"/><Relationship Id="rId105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97" Type="http://schemas.openxmlformats.org/officeDocument/2006/relationships/image" Target="../media/image817.svg"/><Relationship Id="rId3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32" Type="http://schemas.openxmlformats.org/officeDocument/2006/relationships/image" Target="../media/image214.svg"/></Relationships>
</file>

<file path=ppt/slides/_rels/slide7.xml.rels><?xml version="1.0" encoding="UTF-8" standalone="yes"?>
<Relationships xmlns="http://schemas.openxmlformats.org/package/2006/relationships"><Relationship Id="rId103" Type="http://schemas.openxmlformats.org/officeDocument/2006/relationships/image" Target="../media/image10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49135" y="3678093"/>
            <a:ext cx="5661140" cy="239309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dirty="0" smtClean="0"/>
              <a:t>Что делать,</a:t>
            </a:r>
            <a:r>
              <a:rPr lang="en-US" dirty="0" smtClean="0"/>
              <a:t> </a:t>
            </a:r>
            <a:r>
              <a:rPr lang="ru-RU" dirty="0" smtClean="0"/>
              <a:t>если по 115-ФЗ</a:t>
            </a:r>
            <a:br>
              <a:rPr lang="ru-RU" dirty="0" smtClean="0"/>
            </a:br>
            <a:r>
              <a:rPr lang="ru-RU" dirty="0" smtClean="0"/>
              <a:t>банк оценивает ваш бизнес</a:t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 err="1" smtClean="0"/>
              <a:t>высокорисковый</a:t>
            </a:r>
            <a:endParaRPr lang="ru-RU" dirty="0" smtClean="0"/>
          </a:p>
          <a:p>
            <a:endParaRPr lang="ru-RU" cap="none" dirty="0" smtClean="0"/>
          </a:p>
          <a:p>
            <a:r>
              <a:rPr lang="ru-RU" sz="2000" cap="none" dirty="0" smtClean="0"/>
              <a:t>Сергей Сковорода</a:t>
            </a:r>
          </a:p>
          <a:p>
            <a:endParaRPr lang="en-US" b="1" dirty="0"/>
          </a:p>
          <a:p>
            <a:endParaRPr lang="ru-RU" cap="none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49135" y="6163483"/>
            <a:ext cx="4262193" cy="276197"/>
          </a:xfrm>
        </p:spPr>
        <p:txBody>
          <a:bodyPr/>
          <a:lstStyle/>
          <a:p>
            <a:r>
              <a:rPr lang="ru-RU" dirty="0" smtClean="0"/>
              <a:t>Ноябрь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22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404801"/>
            <a:ext cx="8791574" cy="378000"/>
          </a:xfrm>
        </p:spPr>
        <p:txBody>
          <a:bodyPr/>
          <a:lstStyle/>
          <a:p>
            <a:r>
              <a:rPr lang="ru-RU" sz="2000" b="0" dirty="0" smtClean="0"/>
              <a:t>Платформа «Знай своего клиента»</a:t>
            </a:r>
            <a:endParaRPr lang="ru-RU" sz="2000" b="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2</a:t>
            </a:fld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7675" y="1019542"/>
            <a:ext cx="11391900" cy="93471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ru-RU" sz="2800" dirty="0"/>
              <a:t>Три группы риска совершения подозрительных </a:t>
            </a:r>
            <a:r>
              <a:rPr lang="ru-RU" sz="2800" dirty="0" smtClean="0"/>
              <a:t>операций</a:t>
            </a:r>
            <a:r>
              <a:rPr lang="ru-RU" sz="2800" dirty="0"/>
              <a:t>:</a:t>
            </a:r>
            <a:r>
              <a:rPr lang="ru-RU" sz="2800" dirty="0" smtClean="0"/>
              <a:t> </a:t>
            </a:r>
            <a:endParaRPr lang="ru-RU" sz="2400" dirty="0"/>
          </a:p>
          <a:p>
            <a:pPr>
              <a:spcAft>
                <a:spcPts val="1200"/>
              </a:spcAft>
            </a:pPr>
            <a:r>
              <a:rPr lang="ru-RU" dirty="0"/>
              <a:t>Данные обновляются ежедневно 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90927" y="2019573"/>
            <a:ext cx="1684126" cy="1684126"/>
            <a:chOff x="1644080" y="1908382"/>
            <a:chExt cx="914400" cy="914400"/>
          </a:xfrm>
        </p:grpSpPr>
        <p:pic>
          <p:nvPicPr>
            <p:cNvPr id="7" name="Рисунок 6" descr="Светофор контур">
              <a:extLst>
                <a:ext uri="{FF2B5EF4-FFF2-40B4-BE49-F238E27FC236}">
                  <a16:creationId xmlns:a16="http://schemas.microsoft.com/office/drawing/2014/main" id="{959B1E59-F335-4DA7-B05A-C209ED2FF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644080" y="1908382"/>
              <a:ext cx="914400" cy="914400"/>
            </a:xfrm>
            <a:prstGeom prst="rect">
              <a:avLst/>
            </a:prstGeom>
          </p:spPr>
        </p:pic>
        <p:sp>
          <p:nvSpPr>
            <p:cNvPr id="8" name="Овал 7"/>
            <p:cNvSpPr/>
            <p:nvPr/>
          </p:nvSpPr>
          <p:spPr>
            <a:xfrm>
              <a:off x="2028891" y="2083507"/>
              <a:ext cx="144779" cy="14477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2028891" y="2293192"/>
              <a:ext cx="144779" cy="14477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028891" y="2502877"/>
              <a:ext cx="144779" cy="14477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590191" y="5416575"/>
            <a:ext cx="10401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5"/>
              </a:buClr>
            </a:pPr>
            <a:r>
              <a:rPr lang="ru-RU" sz="2400" dirty="0" smtClean="0"/>
              <a:t>Банк </a:t>
            </a:r>
            <a:r>
              <a:rPr lang="ru-RU" sz="2400" dirty="0"/>
              <a:t>информирует клиента о присвоении ему </a:t>
            </a:r>
            <a:r>
              <a:rPr lang="ru-RU" sz="2400" dirty="0">
                <a:solidFill>
                  <a:schemeClr val="accent5"/>
                </a:solidFill>
              </a:rPr>
              <a:t>«красного» </a:t>
            </a:r>
            <a:r>
              <a:rPr lang="ru-RU" sz="2400" dirty="0"/>
              <a:t>уровня </a:t>
            </a:r>
            <a:r>
              <a:rPr lang="ru-RU" sz="2400" dirty="0" smtClean="0"/>
              <a:t>риска в </a:t>
            </a:r>
            <a:r>
              <a:rPr lang="ru-RU" sz="2400" dirty="0"/>
              <a:t>течение 5 рабочих дней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90190" y="4307136"/>
            <a:ext cx="98774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5"/>
              </a:buClr>
            </a:pPr>
            <a:r>
              <a:rPr lang="ru-RU" sz="2400" dirty="0"/>
              <a:t>Если и банк, и регулятор относят клиента к </a:t>
            </a:r>
            <a:r>
              <a:rPr lang="ru-RU" sz="2400" dirty="0">
                <a:solidFill>
                  <a:schemeClr val="accent5"/>
                </a:solidFill>
              </a:rPr>
              <a:t>«красной»</a:t>
            </a:r>
            <a:r>
              <a:rPr lang="ru-RU" sz="2400" dirty="0"/>
              <a:t> группе </a:t>
            </a:r>
            <a:r>
              <a:rPr lang="ru-RU" sz="2400" dirty="0" smtClean="0"/>
              <a:t>риска, устанавливается </a:t>
            </a:r>
            <a:r>
              <a:rPr lang="ru-RU" sz="2400" dirty="0"/>
              <a:t>запрет </a:t>
            </a:r>
            <a:r>
              <a:rPr lang="ru-RU" sz="2400"/>
              <a:t>на </a:t>
            </a:r>
            <a:r>
              <a:rPr lang="ru-RU" sz="2400" smtClean="0"/>
              <a:t>операции</a:t>
            </a:r>
            <a:endParaRPr lang="ru-RU" sz="2400" dirty="0"/>
          </a:p>
        </p:txBody>
      </p:sp>
      <p:pic>
        <p:nvPicPr>
          <p:cNvPr id="14" name="Рисунок 13" descr="Запрещено">
            <a:extLst>
              <a:ext uri="{FF2B5EF4-FFF2-40B4-BE49-F238E27FC236}">
                <a16:creationId xmlns:a16="http://schemas.microsoft.com/office/drawing/2014/main" id="{42258BF6-AD06-4762-9E8B-3897C9280D95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675790" y="4265434"/>
            <a:ext cx="914400" cy="914400"/>
          </a:xfrm>
          <a:prstGeom prst="rect">
            <a:avLst/>
          </a:prstGeom>
        </p:spPr>
      </p:pic>
      <p:pic>
        <p:nvPicPr>
          <p:cNvPr id="15" name="Рисунок 14" descr="Информация">
            <a:extLst>
              <a:ext uri="{FF2B5EF4-FFF2-40B4-BE49-F238E27FC236}">
                <a16:creationId xmlns:a16="http://schemas.microsoft.com/office/drawing/2014/main" id="{14974D26-5D7B-4B1A-A48E-9B7942E463AB}"/>
              </a:ext>
            </a:extLst>
          </p:cNvPr>
          <p:cNvPicPr>
            <a:picLocks noChangeAspect="1"/>
          </p:cNvPicPr>
          <p:nvPr/>
        </p:nvPicPr>
        <p:blipFill>
          <a:blip r:embed="rId6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145"/>
              </a:ext>
            </a:extLst>
          </a:blip>
          <a:stretch>
            <a:fillRect/>
          </a:stretch>
        </p:blipFill>
        <p:spPr>
          <a:xfrm>
            <a:off x="675790" y="5374873"/>
            <a:ext cx="914400" cy="9144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133600" y="1991301"/>
            <a:ext cx="9625010" cy="1743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 smtClean="0">
                <a:solidFill>
                  <a:srgbClr val="00B050"/>
                </a:solidFill>
              </a:rPr>
              <a:t>НИЗКАЯ	</a:t>
            </a:r>
            <a:r>
              <a:rPr lang="ru-RU" sz="2000" dirty="0" smtClean="0"/>
              <a:t>(</a:t>
            </a:r>
            <a:r>
              <a:rPr lang="ru-RU" sz="2000" b="1" dirty="0" smtClean="0"/>
              <a:t>99</a:t>
            </a:r>
            <a:r>
              <a:rPr lang="ru-RU" sz="2000" b="1" dirty="0"/>
              <a:t>%</a:t>
            </a:r>
            <a:r>
              <a:rPr lang="ru-RU" sz="2000" dirty="0"/>
              <a:t> компаний)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 smtClean="0">
                <a:solidFill>
                  <a:srgbClr val="FFC000"/>
                </a:solidFill>
              </a:rPr>
              <a:t>СРЕДНЯЯ	</a:t>
            </a:r>
            <a:r>
              <a:rPr lang="ru-RU" sz="2000" dirty="0" smtClean="0"/>
              <a:t>(</a:t>
            </a:r>
            <a:r>
              <a:rPr lang="ru-RU" sz="2000" b="1" dirty="0"/>
              <a:t>0,3%</a:t>
            </a:r>
            <a:r>
              <a:rPr lang="ru-RU" sz="2000" dirty="0"/>
              <a:t> компаний)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 smtClean="0">
                <a:solidFill>
                  <a:srgbClr val="ED1B34"/>
                </a:solidFill>
              </a:rPr>
              <a:t>ВЫСОКАЯ	</a:t>
            </a:r>
            <a:r>
              <a:rPr lang="ru-RU" sz="2000" dirty="0" smtClean="0"/>
              <a:t>(</a:t>
            </a:r>
            <a:r>
              <a:rPr lang="ru-RU" sz="2000" b="1" dirty="0" smtClean="0"/>
              <a:t>0,7</a:t>
            </a:r>
            <a:r>
              <a:rPr lang="ru-RU" sz="2000" b="1" dirty="0"/>
              <a:t>%</a:t>
            </a:r>
            <a:r>
              <a:rPr lang="ru-RU" sz="2000" dirty="0"/>
              <a:t> компаний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339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 txBox="1">
            <a:spLocks/>
          </p:cNvSpPr>
          <p:nvPr/>
        </p:nvSpPr>
        <p:spPr>
          <a:xfrm>
            <a:off x="2133600" y="404801"/>
            <a:ext cx="8791574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b="0" dirty="0" smtClean="0"/>
              <a:t>Какие меры может применить банк</a:t>
            </a:r>
            <a:endParaRPr lang="ru-RU" sz="2000" b="0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algn="r"/>
            <a:fld id="{10AA99AE-6A35-4C1E-8082-A4A87B5CA521}" type="slidenum">
              <a:rPr lang="ru-RU" sz="1600" b="1">
                <a:solidFill>
                  <a:srgbClr val="888A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600" b="1" dirty="0">
              <a:solidFill>
                <a:srgbClr val="888A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1366468"/>
            <a:ext cx="91535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Отказ в проведении операции </a:t>
            </a:r>
          </a:p>
          <a:p>
            <a:pPr marL="342900" indent="-342900">
              <a:spcAft>
                <a:spcPts val="12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Отказ в открытии счета (вклада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10" name="Рисунок 9" descr="Строительное ограждение контур">
            <a:extLst>
              <a:ext uri="{FF2B5EF4-FFF2-40B4-BE49-F238E27FC236}">
                <a16:creationId xmlns:a16="http://schemas.microsoft.com/office/drawing/2014/main" id="{D430A5FD-38DD-4945-9903-479A3B4A9B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9"/>
              </a:ext>
            </a:extLst>
          </a:blip>
          <a:stretch>
            <a:fillRect/>
          </a:stretch>
        </p:blipFill>
        <p:spPr>
          <a:xfrm>
            <a:off x="396962" y="1274715"/>
            <a:ext cx="1291503" cy="129150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33600" y="3899589"/>
            <a:ext cx="962501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800" dirty="0" smtClean="0"/>
              <a:t>Не </a:t>
            </a:r>
            <a:r>
              <a:rPr lang="ru-RU" sz="2800" dirty="0"/>
              <a:t>проводятся операции </a:t>
            </a:r>
          </a:p>
          <a:p>
            <a:pPr marL="342900" indent="-342900"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При закрытии счета не выдаются деньги </a:t>
            </a:r>
            <a:r>
              <a:rPr lang="ru-RU" sz="2800" dirty="0" smtClean="0"/>
              <a:t>/</a:t>
            </a:r>
            <a:br>
              <a:rPr lang="ru-RU" sz="2800" dirty="0" smtClean="0"/>
            </a:br>
            <a:r>
              <a:rPr lang="ru-RU" sz="2800" dirty="0" smtClean="0"/>
              <a:t>не </a:t>
            </a:r>
            <a:r>
              <a:rPr lang="ru-RU" sz="2800" dirty="0"/>
              <a:t>перечисляются на другой счет</a:t>
            </a:r>
          </a:p>
          <a:p>
            <a:pPr marL="342900" indent="-342900"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Прекращается действие банковских </a:t>
            </a:r>
            <a:r>
              <a:rPr lang="ru-RU" sz="2800" dirty="0" smtClean="0"/>
              <a:t>карт</a:t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электронных </a:t>
            </a:r>
            <a:r>
              <a:rPr lang="ru-RU" sz="2800" dirty="0" smtClean="0"/>
              <a:t>кошельков</a:t>
            </a:r>
            <a:endParaRPr lang="ru-RU" sz="2800" dirty="0"/>
          </a:p>
        </p:txBody>
      </p:sp>
      <p:pic>
        <p:nvPicPr>
          <p:cNvPr id="12" name="Рисунок 11" descr="Запрещено">
            <a:extLst>
              <a:ext uri="{FF2B5EF4-FFF2-40B4-BE49-F238E27FC236}">
                <a16:creationId xmlns:a16="http://schemas.microsoft.com/office/drawing/2014/main" id="{42258BF6-AD06-4762-9E8B-3897C9280D95}"/>
              </a:ext>
            </a:extLst>
          </p:cNvPr>
          <p:cNvPicPr>
            <a:picLocks noChangeAspect="1"/>
          </p:cNvPicPr>
          <p:nvPr/>
        </p:nvPicPr>
        <p:blipFill>
          <a:blip r:embed="rId70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>
            <a:off x="397191" y="4608901"/>
            <a:ext cx="1289810" cy="128981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96963" y="3249377"/>
            <a:ext cx="9328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/>
              <a:t>Если клиент относится к </a:t>
            </a:r>
            <a:r>
              <a:rPr lang="ru-RU" sz="2800" dirty="0">
                <a:solidFill>
                  <a:schemeClr val="accent5"/>
                </a:solidFill>
              </a:rPr>
              <a:t>«красной»</a:t>
            </a:r>
            <a:r>
              <a:rPr lang="ru-RU" sz="2800" dirty="0"/>
              <a:t> </a:t>
            </a:r>
            <a:r>
              <a:rPr lang="ru-RU" sz="2800" dirty="0" smtClean="0"/>
              <a:t>группе: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955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 txBox="1">
            <a:spLocks/>
          </p:cNvSpPr>
          <p:nvPr/>
        </p:nvSpPr>
        <p:spPr>
          <a:xfrm>
            <a:off x="2133600" y="404801"/>
            <a:ext cx="8791574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b="0" dirty="0"/>
              <a:t>Межведомственная комиссия при Банке </a:t>
            </a:r>
            <a:r>
              <a:rPr lang="ru-RU" sz="2000" b="0" dirty="0" smtClean="0"/>
              <a:t>России (МВК)</a:t>
            </a:r>
            <a:endParaRPr lang="ru-RU" sz="2000" b="0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algn="r"/>
            <a:fld id="{10AA99AE-6A35-4C1E-8082-A4A87B5CA521}" type="slidenum">
              <a:rPr lang="ru-RU" sz="1600" b="1">
                <a:solidFill>
                  <a:srgbClr val="888A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600" b="1" dirty="0">
              <a:solidFill>
                <a:srgbClr val="888A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4526" y="1928837"/>
            <a:ext cx="98440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2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800" dirty="0"/>
              <a:t>обжаловать отказ в проведении </a:t>
            </a:r>
            <a:r>
              <a:rPr lang="ru-RU" sz="2800" dirty="0" smtClean="0"/>
              <a:t>операций или </a:t>
            </a:r>
            <a:r>
              <a:rPr lang="ru-RU" sz="2800" dirty="0"/>
              <a:t>открытии банковского счета (вклада</a:t>
            </a:r>
            <a:r>
              <a:rPr lang="ru-RU" sz="2800" dirty="0" smtClean="0"/>
              <a:t>) </a:t>
            </a:r>
            <a:r>
              <a:rPr lang="en-US" sz="2800" dirty="0" smtClean="0"/>
              <a:t>|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с 30.03.2018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2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800" dirty="0" smtClean="0"/>
              <a:t>обжаловать решение банка об </a:t>
            </a:r>
            <a:r>
              <a:rPr lang="ru-RU" sz="2800" dirty="0"/>
              <a:t>отнесении к «красной» группе </a:t>
            </a:r>
            <a:r>
              <a:rPr lang="ru-RU" sz="2800" dirty="0" smtClean="0"/>
              <a:t>риска</a:t>
            </a:r>
            <a:r>
              <a:rPr lang="en-US" sz="2800" dirty="0" smtClean="0"/>
              <a:t> </a:t>
            </a:r>
            <a:r>
              <a:rPr lang="en-US" sz="2800" dirty="0"/>
              <a:t>|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с 01.07.2022</a:t>
            </a: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7191" y="1144352"/>
            <a:ext cx="9327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/>
              <a:t>С чем можно обратиться в МВК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pic>
        <p:nvPicPr>
          <p:cNvPr id="9" name="Рисунок 8" descr="Поделиться">
            <a:extLst>
              <a:ext uri="{FF2B5EF4-FFF2-40B4-BE49-F238E27FC236}">
                <a16:creationId xmlns:a16="http://schemas.microsoft.com/office/drawing/2014/main" id="{2252C8D6-9080-4961-AF14-EC6F1555FB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1"/>
              </a:ext>
            </a:extLst>
          </a:blip>
          <a:stretch>
            <a:fillRect/>
          </a:stretch>
        </p:blipFill>
        <p:spPr>
          <a:xfrm>
            <a:off x="397191" y="2138387"/>
            <a:ext cx="1289810" cy="1289810"/>
          </a:xfrm>
          <a:prstGeom prst="rect">
            <a:avLst/>
          </a:prstGeom>
        </p:spPr>
      </p:pic>
      <p:pic>
        <p:nvPicPr>
          <p:cNvPr id="14" name="Рисунок 13" descr="Восклицательный знак">
            <a:extLst>
              <a:ext uri="{FF2B5EF4-FFF2-40B4-BE49-F238E27FC236}">
                <a16:creationId xmlns:a16="http://schemas.microsoft.com/office/drawing/2014/main" id="{9185F28A-8116-42D6-B4C6-18DBF49CC918}"/>
              </a:ext>
            </a:extLst>
          </p:cNvPr>
          <p:cNvPicPr>
            <a:picLocks noChangeAspect="1"/>
          </p:cNvPicPr>
          <p:nvPr/>
        </p:nvPicPr>
        <p:blipFill>
          <a:blip r:embed="rId62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3"/>
              </a:ext>
            </a:extLst>
          </a:blip>
          <a:stretch>
            <a:fillRect/>
          </a:stretch>
        </p:blipFill>
        <p:spPr>
          <a:xfrm>
            <a:off x="397191" y="5134624"/>
            <a:ext cx="1289810" cy="128981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52550" y="5102420"/>
            <a:ext cx="1064895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2400" b="1" dirty="0" smtClean="0"/>
              <a:t>ВАЖНО</a:t>
            </a:r>
            <a:r>
              <a:rPr lang="ru-RU" sz="2400" dirty="0" smtClean="0"/>
              <a:t>:</a:t>
            </a:r>
          </a:p>
          <a:p>
            <a:pPr>
              <a:buClr>
                <a:schemeClr val="accent1"/>
              </a:buClr>
            </a:pPr>
            <a:r>
              <a:rPr lang="ru-RU" sz="2400" dirty="0" smtClean="0"/>
              <a:t>МВК </a:t>
            </a:r>
            <a:r>
              <a:rPr lang="ru-RU" sz="2400" dirty="0" smtClean="0">
                <a:solidFill>
                  <a:schemeClr val="accent6"/>
                </a:solidFill>
              </a:rPr>
              <a:t>не </a:t>
            </a:r>
            <a:r>
              <a:rPr lang="ru-RU" sz="2400" dirty="0">
                <a:solidFill>
                  <a:schemeClr val="accent6"/>
                </a:solidFill>
              </a:rPr>
              <a:t>рассматривает </a:t>
            </a:r>
            <a:r>
              <a:rPr lang="ru-RU" sz="2400" dirty="0"/>
              <a:t>вопросы </a:t>
            </a:r>
            <a:r>
              <a:rPr lang="ru-RU" sz="2400" dirty="0" smtClean="0"/>
              <a:t>ограничения дистанционного банковского обслуживания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284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 txBox="1">
            <a:spLocks/>
          </p:cNvSpPr>
          <p:nvPr/>
        </p:nvSpPr>
        <p:spPr>
          <a:xfrm>
            <a:off x="2133600" y="404801"/>
            <a:ext cx="8791574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b="0" dirty="0"/>
              <a:t>Порядок </a:t>
            </a:r>
            <a:r>
              <a:rPr lang="ru-RU" sz="2000" b="0" dirty="0" smtClean="0"/>
              <a:t>действий</a:t>
            </a:r>
            <a:endParaRPr lang="ru-RU" sz="2000" b="0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algn="r"/>
            <a:fld id="{10AA99AE-6A35-4C1E-8082-A4A87B5CA521}" type="slidenum">
              <a:rPr lang="ru-RU" sz="1600" b="1">
                <a:solidFill>
                  <a:srgbClr val="888A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600" b="1" dirty="0">
              <a:solidFill>
                <a:srgbClr val="888A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12119" y="1658911"/>
            <a:ext cx="9844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buClr>
                <a:schemeClr val="accent3">
                  <a:lumMod val="75000"/>
                </a:schemeClr>
              </a:buClr>
            </a:pPr>
            <a:r>
              <a:rPr lang="ru-RU" sz="2400" dirty="0"/>
              <a:t>В течение шести месяцев после сообщения </a:t>
            </a:r>
            <a:r>
              <a:rPr lang="ru-RU" sz="2400" dirty="0" smtClean="0"/>
              <a:t>обратиться</a:t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межведомственную </a:t>
            </a:r>
            <a:r>
              <a:rPr lang="ru-RU" sz="2400" dirty="0" smtClean="0"/>
              <a:t>комиссию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7191" y="954656"/>
            <a:ext cx="1136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Присвоение </a:t>
            </a:r>
            <a:r>
              <a:rPr lang="ru-RU" sz="2800" dirty="0"/>
              <a:t>«</a:t>
            </a:r>
            <a:r>
              <a:rPr lang="ru-RU" sz="2800" dirty="0" smtClean="0"/>
              <a:t>красного» уровня </a:t>
            </a:r>
            <a:r>
              <a:rPr lang="ru-RU" sz="2800" dirty="0"/>
              <a:t>риска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12119" y="3910196"/>
            <a:ext cx="9844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>
                  <a:lumMod val="75000"/>
                </a:schemeClr>
              </a:buClr>
            </a:pPr>
            <a:r>
              <a:rPr lang="ru-RU" sz="2400" dirty="0"/>
              <a:t>Двухуровневый механизм «реабилитации</a:t>
            </a:r>
            <a:r>
              <a:rPr lang="ru-RU" sz="2400" dirty="0" smtClean="0"/>
              <a:t>»: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7191" y="3200205"/>
            <a:ext cx="1136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Отказ </a:t>
            </a:r>
            <a:r>
              <a:rPr lang="ru-RU" sz="2800" dirty="0"/>
              <a:t>в проведении операции или открытии </a:t>
            </a:r>
            <a:r>
              <a:rPr lang="ru-RU" sz="2800" dirty="0" smtClean="0"/>
              <a:t>счета</a:t>
            </a:r>
            <a:endParaRPr lang="ru-RU" sz="2800" dirty="0"/>
          </a:p>
        </p:txBody>
      </p:sp>
      <p:pic>
        <p:nvPicPr>
          <p:cNvPr id="16" name="Рисунок 15" descr="Круг со стрелкой влево">
            <a:extLst>
              <a:ext uri="{FF2B5EF4-FFF2-40B4-BE49-F238E27FC236}">
                <a16:creationId xmlns:a16="http://schemas.microsoft.com/office/drawing/2014/main" id="{D1E708D7-4B01-4150-A5FD-A23A1C8155B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689284" y="1617209"/>
            <a:ext cx="914400" cy="9144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06245" y="5949745"/>
            <a:ext cx="109523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400" dirty="0" smtClean="0"/>
              <a:t>Запросить </a:t>
            </a:r>
            <a:r>
              <a:rPr lang="ru-RU" sz="2400" dirty="0"/>
              <a:t>банк и обратиться в МВК можно независимо от сроков </a:t>
            </a:r>
            <a:r>
              <a:rPr lang="ru-RU" sz="2400" dirty="0" smtClean="0"/>
              <a:t>давности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03685" y="4691492"/>
            <a:ext cx="5321990" cy="107721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66700" indent="-266700"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r>
              <a:rPr lang="ru-RU" dirty="0" smtClean="0"/>
              <a:t>Запросить </a:t>
            </a:r>
            <a:r>
              <a:rPr lang="ru-RU" dirty="0"/>
              <a:t>банк о причинах отказа</a:t>
            </a:r>
          </a:p>
          <a:p>
            <a:pPr marL="266700" indent="-266700"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Представить в банк документы </a:t>
            </a:r>
          </a:p>
          <a:p>
            <a:pPr marL="266700" indent="-266700"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r>
              <a:rPr lang="ru-RU" dirty="0"/>
              <a:t>Банк должен ответить в течение семи </a:t>
            </a:r>
            <a:r>
              <a:rPr lang="ru-RU" dirty="0" smtClean="0"/>
              <a:t>дней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543801" y="4906936"/>
            <a:ext cx="4214810" cy="64633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Aft>
                <a:spcPts val="600"/>
              </a:spcAft>
              <a:buClr>
                <a:schemeClr val="accent3">
                  <a:lumMod val="75000"/>
                </a:schemeClr>
              </a:buClr>
            </a:pPr>
            <a:r>
              <a:rPr lang="ru-RU" dirty="0" smtClean="0"/>
              <a:t>Если </a:t>
            </a:r>
            <a:r>
              <a:rPr lang="ru-RU" dirty="0"/>
              <a:t>банк не пересмотрел </a:t>
            </a:r>
            <a:r>
              <a:rPr lang="ru-RU" dirty="0" smtClean="0"/>
              <a:t>решение,</a:t>
            </a:r>
            <a:br>
              <a:rPr lang="ru-RU" dirty="0" smtClean="0"/>
            </a:br>
            <a:r>
              <a:rPr lang="ru-RU" dirty="0" smtClean="0"/>
              <a:t>обратиться </a:t>
            </a:r>
            <a:r>
              <a:rPr lang="ru-RU" dirty="0"/>
              <a:t>в </a:t>
            </a:r>
            <a:r>
              <a:rPr lang="ru-RU" dirty="0" smtClean="0"/>
              <a:t>МВК</a:t>
            </a:r>
            <a:endParaRPr lang="ru-RU" dirty="0"/>
          </a:p>
        </p:txBody>
      </p:sp>
      <p:pic>
        <p:nvPicPr>
          <p:cNvPr id="20" name="Рисунок 19" descr="Восклицательный знак">
            <a:extLst>
              <a:ext uri="{FF2B5EF4-FFF2-40B4-BE49-F238E27FC236}">
                <a16:creationId xmlns:a16="http://schemas.microsoft.com/office/drawing/2014/main" id="{9185F28A-8116-42D6-B4C6-18DBF49CC918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3"/>
              </a:ext>
            </a:extLst>
          </a:blip>
          <a:stretch>
            <a:fillRect/>
          </a:stretch>
        </p:blipFill>
        <p:spPr>
          <a:xfrm>
            <a:off x="246239" y="5900574"/>
            <a:ext cx="560006" cy="560006"/>
          </a:xfrm>
          <a:prstGeom prst="rect">
            <a:avLst/>
          </a:prstGeom>
        </p:spPr>
      </p:pic>
      <p:pic>
        <p:nvPicPr>
          <p:cNvPr id="21" name="Рисунок 20" descr="Причина и следствие">
            <a:extLst>
              <a:ext uri="{FF2B5EF4-FFF2-40B4-BE49-F238E27FC236}">
                <a16:creationId xmlns:a16="http://schemas.microsoft.com/office/drawing/2014/main" id="{2490D0C0-B553-44F6-8A4D-B94D4F951518}"/>
              </a:ext>
            </a:extLst>
          </p:cNvPr>
          <p:cNvPicPr>
            <a:picLocks noChangeAspect="1"/>
          </p:cNvPicPr>
          <p:nvPr/>
        </p:nvPicPr>
        <p:blipFill>
          <a:blip r:embed="rId104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89284" y="3748010"/>
            <a:ext cx="914400" cy="914400"/>
          </a:xfrm>
          <a:prstGeom prst="rect">
            <a:avLst/>
          </a:prstGeom>
        </p:spPr>
      </p:pic>
      <p:pic>
        <p:nvPicPr>
          <p:cNvPr id="22" name="Рисунок 21" descr="Шевроны контур">
            <a:extLst>
              <a:ext uri="{FF2B5EF4-FFF2-40B4-BE49-F238E27FC236}">
                <a16:creationId xmlns:a16="http://schemas.microsoft.com/office/drawing/2014/main" id="{2C74FC2D-D6F1-45DD-88C8-C58CBE7E4630}"/>
              </a:ext>
            </a:extLst>
          </p:cNvPr>
          <p:cNvPicPr>
            <a:picLocks noChangeAspect="1"/>
          </p:cNvPicPr>
          <p:nvPr/>
        </p:nvPicPr>
        <p:blipFill>
          <a:blip r:embed="rId105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6729412" y="4902434"/>
            <a:ext cx="655334" cy="65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 txBox="1">
            <a:spLocks/>
          </p:cNvSpPr>
          <p:nvPr/>
        </p:nvSpPr>
        <p:spPr>
          <a:xfrm>
            <a:off x="2133600" y="404801"/>
            <a:ext cx="8791574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b="0" dirty="0" smtClean="0"/>
              <a:t>Как работает МВК</a:t>
            </a:r>
            <a:endParaRPr lang="ru-RU" sz="2000" b="0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algn="r"/>
            <a:fld id="{10AA99AE-6A35-4C1E-8082-A4A87B5CA521}" type="slidenum">
              <a:rPr lang="ru-RU" sz="1600" b="1">
                <a:solidFill>
                  <a:srgbClr val="888A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600" b="1" dirty="0">
              <a:solidFill>
                <a:srgbClr val="888A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33600" y="1185493"/>
            <a:ext cx="915352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Срок рассмотрения </a:t>
            </a:r>
            <a:r>
              <a:rPr lang="ru-RU" sz="2000" dirty="0" smtClean="0"/>
              <a:t>обращения — </a:t>
            </a:r>
            <a:r>
              <a:rPr lang="ru-RU" sz="2000" dirty="0"/>
              <a:t>20 рабочих дней</a:t>
            </a:r>
          </a:p>
          <a:p>
            <a:pPr marL="342900" indent="-342900"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Комплект документов </a:t>
            </a:r>
            <a:r>
              <a:rPr lang="en-US" sz="2000" dirty="0" smtClean="0"/>
              <a:t>|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Положение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Банка России от 23.06.2022 № 795-П</a:t>
            </a:r>
          </a:p>
          <a:p>
            <a:pPr marL="342900" indent="-342900"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Запрос </a:t>
            </a:r>
            <a:r>
              <a:rPr lang="ru-RU" sz="2000" dirty="0"/>
              <a:t>информации у финансовой организации и банка</a:t>
            </a:r>
          </a:p>
          <a:p>
            <a:pPr marL="342900" indent="-342900">
              <a:spcAft>
                <a:spcPts val="1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dirty="0" smtClean="0"/>
              <a:t>Рассмотрение </a:t>
            </a:r>
            <a:r>
              <a:rPr lang="ru-RU" sz="2000" dirty="0"/>
              <a:t>аргументов обеих </a:t>
            </a:r>
            <a:r>
              <a:rPr lang="ru-RU" sz="2000" dirty="0" smtClean="0"/>
              <a:t>сторон</a:t>
            </a:r>
            <a:endParaRPr lang="ru-RU" sz="2000" dirty="0"/>
          </a:p>
        </p:txBody>
      </p:sp>
      <p:pic>
        <p:nvPicPr>
          <p:cNvPr id="24" name="Рисунок 23" descr="Рабочий процесс контур">
            <a:extLst>
              <a:ext uri="{FF2B5EF4-FFF2-40B4-BE49-F238E27FC236}">
                <a16:creationId xmlns:a16="http://schemas.microsoft.com/office/drawing/2014/main" id="{94B341A1-7BB8-41CA-BE60-A80E86CE680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396961" y="1185493"/>
            <a:ext cx="1291503" cy="129150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96961" y="3806683"/>
            <a:ext cx="97440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ru-RU" sz="2000" dirty="0" smtClean="0"/>
              <a:t>Предусмотрено участие:</a:t>
            </a:r>
            <a:endParaRPr lang="ru-RU" sz="2000" dirty="0"/>
          </a:p>
        </p:txBody>
      </p:sp>
      <p:pic>
        <p:nvPicPr>
          <p:cNvPr id="26" name="Рисунок 25" descr="Совет директоров контур">
            <a:extLst>
              <a:ext uri="{FF2B5EF4-FFF2-40B4-BE49-F238E27FC236}">
                <a16:creationId xmlns:a16="http://schemas.microsoft.com/office/drawing/2014/main" id="{399349FB-4F03-FD3D-990A-A2E5882AD480}"/>
              </a:ext>
            </a:extLst>
          </p:cNvPr>
          <p:cNvPicPr>
            <a:picLocks noChangeAspect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7"/>
              </a:ext>
            </a:extLst>
          </a:blip>
          <a:stretch>
            <a:fillRect/>
          </a:stretch>
        </p:blipFill>
        <p:spPr>
          <a:xfrm>
            <a:off x="585512" y="4751659"/>
            <a:ext cx="914400" cy="914400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688464" y="4393251"/>
            <a:ext cx="101892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ru-RU" sz="2000" dirty="0" smtClean="0"/>
              <a:t>ФТС </a:t>
            </a:r>
            <a:r>
              <a:rPr lang="ru-RU" sz="2000" dirty="0"/>
              <a:t>России</a:t>
            </a:r>
          </a:p>
          <a:p>
            <a:pPr marL="800100" lvl="1" indent="-3429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ru-RU" sz="2000" dirty="0"/>
              <a:t>Уполномоченного при Президенте РФ по защите прав предпринимателей</a:t>
            </a:r>
          </a:p>
          <a:p>
            <a:pPr marL="800100" lvl="1" indent="-3429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</a:pPr>
            <a:r>
              <a:rPr lang="ru-RU" sz="2000" dirty="0"/>
              <a:t>общественных организаций, присоединившихся к многостороннему соглашению о </a:t>
            </a:r>
            <a:r>
              <a:rPr lang="ru-RU" sz="2000" dirty="0" smtClean="0"/>
              <a:t>взаимодействии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346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A6B760-8FC2-C69B-B231-A0425594ED98}"/>
              </a:ext>
            </a:extLst>
          </p:cNvPr>
          <p:cNvSpPr txBox="1">
            <a:spLocks/>
          </p:cNvSpPr>
          <p:nvPr/>
        </p:nvSpPr>
        <p:spPr>
          <a:xfrm>
            <a:off x="2133600" y="404801"/>
            <a:ext cx="8791574" cy="37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000" b="0" dirty="0"/>
              <a:t>Решения МВК обязательны к исполнению </a:t>
            </a:r>
            <a:r>
              <a:rPr lang="ru-RU" sz="2000" b="0" dirty="0" smtClean="0"/>
              <a:t>банками</a:t>
            </a:r>
            <a:endParaRPr lang="ru-RU" sz="2000" b="0" dirty="0"/>
          </a:p>
        </p:txBody>
      </p:sp>
      <p:sp>
        <p:nvSpPr>
          <p:cNvPr id="8" name="Номер слайда 2">
            <a:extLst>
              <a:ext uri="{FF2B5EF4-FFF2-40B4-BE49-F238E27FC236}">
                <a16:creationId xmlns:a16="http://schemas.microsoft.com/office/drawing/2014/main" id="{6CE59302-8CD7-FFD6-9137-33A16E5FE5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algn="r"/>
            <a:fld id="{10AA99AE-6A35-4C1E-8082-A4A87B5CA521}" type="slidenum">
              <a:rPr lang="ru-RU" sz="1600" b="1">
                <a:solidFill>
                  <a:srgbClr val="888A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600" b="1" dirty="0">
              <a:solidFill>
                <a:srgbClr val="888A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558038"/>
            <a:ext cx="115181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24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000" spc="-10" dirty="0"/>
              <a:t>Если МВК пересмотрела </a:t>
            </a:r>
            <a:r>
              <a:rPr lang="ru-RU" sz="2000" spc="-10" dirty="0">
                <a:solidFill>
                  <a:schemeClr val="accent5"/>
                </a:solidFill>
              </a:rPr>
              <a:t>«красный» </a:t>
            </a:r>
            <a:r>
              <a:rPr lang="ru-RU" sz="2000" spc="-10" dirty="0"/>
              <a:t>уровень риска </a:t>
            </a:r>
            <a:r>
              <a:rPr lang="ru-RU" sz="2000" spc="-10" dirty="0" smtClean="0"/>
              <a:t>— </a:t>
            </a:r>
            <a:r>
              <a:rPr lang="ru-RU" sz="2000" spc="-10" dirty="0"/>
              <a:t>ограничительные меры отменяются </a:t>
            </a:r>
          </a:p>
          <a:p>
            <a:pPr marL="342900" indent="-342900">
              <a:spcAft>
                <a:spcPts val="24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000" spc="-10" dirty="0"/>
              <a:t>Если </a:t>
            </a:r>
            <a:r>
              <a:rPr lang="ru-RU" sz="2000" spc="-10" dirty="0">
                <a:solidFill>
                  <a:schemeClr val="accent5"/>
                </a:solidFill>
              </a:rPr>
              <a:t>«красный» </a:t>
            </a:r>
            <a:r>
              <a:rPr lang="ru-RU" sz="2000" spc="-10" dirty="0"/>
              <a:t>уровень сохранен </a:t>
            </a:r>
            <a:r>
              <a:rPr lang="ru-RU" sz="2000" spc="-10" dirty="0" smtClean="0"/>
              <a:t>— </a:t>
            </a:r>
            <a:r>
              <a:rPr lang="ru-RU" sz="2000" spc="-10" dirty="0"/>
              <a:t>клиент имеет право обжаловать решение банка в суде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7191" y="954656"/>
            <a:ext cx="1136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>
                <a:solidFill>
                  <a:schemeClr val="accent5"/>
                </a:solidFill>
              </a:rPr>
              <a:t>«Красные»</a:t>
            </a:r>
            <a:r>
              <a:rPr lang="ru-RU" sz="2800" dirty="0"/>
              <a:t> клиенты: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7191" y="3066411"/>
            <a:ext cx="1136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>
                  <a:lumMod val="75000"/>
                </a:schemeClr>
              </a:buClr>
            </a:pPr>
            <a:r>
              <a:rPr lang="ru-RU" sz="2800" dirty="0" smtClean="0"/>
              <a:t>Клиенты</a:t>
            </a:r>
            <a:r>
              <a:rPr lang="ru-RU" sz="2800" dirty="0"/>
              <a:t>, столкнувшиеся с отказами по 115-ФЗ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0550" y="3669793"/>
            <a:ext cx="1151810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24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000" spc="-10" dirty="0"/>
              <a:t>Если МВК поддержала </a:t>
            </a:r>
            <a:r>
              <a:rPr lang="ru-RU" sz="2000" b="1" spc="-10" dirty="0"/>
              <a:t>клиента</a:t>
            </a:r>
            <a:r>
              <a:rPr lang="ru-RU" sz="2000" spc="-10" dirty="0"/>
              <a:t> </a:t>
            </a:r>
            <a:r>
              <a:rPr lang="ru-RU" sz="2000" spc="-10" dirty="0" smtClean="0"/>
              <a:t>— </a:t>
            </a:r>
            <a:r>
              <a:rPr lang="ru-RU" sz="2000" spc="-10" dirty="0"/>
              <a:t>информируется </a:t>
            </a:r>
            <a:r>
              <a:rPr lang="ru-RU" sz="2000" spc="-10" dirty="0" err="1" smtClean="0"/>
              <a:t>Росфинмониторинг</a:t>
            </a:r>
            <a:r>
              <a:rPr lang="ru-RU" sz="2000" spc="-10" dirty="0" smtClean="0"/>
              <a:t>, банк </a:t>
            </a:r>
            <a:r>
              <a:rPr lang="ru-RU" sz="2000" spc="-10" dirty="0"/>
              <a:t>не вправе отказать на тех же основаниях</a:t>
            </a:r>
          </a:p>
          <a:p>
            <a:pPr marL="342900" indent="-34290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ru-RU" sz="2000" spc="-10" dirty="0"/>
              <a:t>Если МВК поддержала </a:t>
            </a:r>
            <a:r>
              <a:rPr lang="ru-RU" sz="2000" b="1" spc="-10" dirty="0" smtClean="0"/>
              <a:t>банк</a:t>
            </a:r>
            <a:r>
              <a:rPr lang="ru-RU" sz="2000" spc="-10" dirty="0" smtClean="0"/>
              <a:t>, </a:t>
            </a:r>
            <a:r>
              <a:rPr lang="ru-RU" sz="2000" spc="-10" dirty="0"/>
              <a:t>клиент </a:t>
            </a:r>
            <a:r>
              <a:rPr lang="ru-RU" sz="2000" spc="-10" dirty="0" smtClean="0"/>
              <a:t>может: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ru-RU" sz="2000" spc="-10" dirty="0" smtClean="0"/>
              <a:t>обратиться </a:t>
            </a:r>
            <a:r>
              <a:rPr lang="ru-RU" sz="2000" spc="-10" dirty="0"/>
              <a:t>в банк с </a:t>
            </a:r>
            <a:r>
              <a:rPr lang="ru-RU" sz="2000" spc="-10" dirty="0" smtClean="0"/>
              <a:t>документами, если </a:t>
            </a:r>
            <a:r>
              <a:rPr lang="ru-RU" sz="2000" spc="-10" dirty="0"/>
              <a:t>обстоятельства </a:t>
            </a:r>
            <a:r>
              <a:rPr lang="ru-RU" sz="2000" spc="-10" dirty="0" smtClean="0"/>
              <a:t>изменились;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ru-RU" sz="2000" spc="-10" dirty="0" smtClean="0"/>
              <a:t>сразу </a:t>
            </a:r>
            <a:r>
              <a:rPr lang="ru-RU" sz="2000" spc="-10" dirty="0"/>
              <a:t>обжаловать решение банка об отказе в суде </a:t>
            </a:r>
          </a:p>
        </p:txBody>
      </p:sp>
      <p:pic>
        <p:nvPicPr>
          <p:cNvPr id="13" name="Рисунок 12" descr="Восклицательный знак">
            <a:extLst>
              <a:ext uri="{FF2B5EF4-FFF2-40B4-BE49-F238E27FC236}">
                <a16:creationId xmlns:a16="http://schemas.microsoft.com/office/drawing/2014/main" id="{9185F28A-8116-42D6-B4C6-18DBF49CC91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3"/>
              </a:ext>
            </a:extLst>
          </a:blip>
          <a:stretch>
            <a:fillRect/>
          </a:stretch>
        </p:blipFill>
        <p:spPr>
          <a:xfrm>
            <a:off x="911541" y="5842836"/>
            <a:ext cx="583884" cy="58388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99380" y="5842836"/>
            <a:ext cx="10216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1600" b="1" dirty="0" smtClean="0"/>
              <a:t>ВАЖНО</a:t>
            </a:r>
            <a:r>
              <a:rPr lang="ru-RU" sz="1600" dirty="0" smtClean="0"/>
              <a:t>:	Решение </a:t>
            </a:r>
            <a:r>
              <a:rPr lang="ru-RU" sz="1600" dirty="0"/>
              <a:t>о реабилитации по одному случаю отказа в одном банке не </a:t>
            </a:r>
            <a:r>
              <a:rPr lang="ru-RU" sz="1600" dirty="0" smtClean="0"/>
              <a:t>распространяется</a:t>
            </a:r>
            <a:br>
              <a:rPr lang="ru-RU" sz="1600" dirty="0" smtClean="0"/>
            </a:br>
            <a:r>
              <a:rPr lang="ru-RU" sz="1600" dirty="0" smtClean="0"/>
              <a:t>	на </a:t>
            </a:r>
            <a:r>
              <a:rPr lang="ru-RU" sz="1600" dirty="0"/>
              <a:t>другие случаи, касающиеся одного и того же </a:t>
            </a:r>
            <a:r>
              <a:rPr lang="ru-RU" sz="1600" dirty="0" smtClean="0"/>
              <a:t>клиента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2359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>
            <a:extLst>
              <a:ext uri="{FF2B5EF4-FFF2-40B4-BE49-F238E27FC236}">
                <a16:creationId xmlns:a16="http://schemas.microsoft.com/office/drawing/2014/main" id="{0A0F7BDE-EC00-4077-B226-8C8C7F61D25F}"/>
              </a:ext>
            </a:extLst>
          </p:cNvPr>
          <p:cNvSpPr/>
          <p:nvPr/>
        </p:nvSpPr>
        <p:spPr>
          <a:xfrm>
            <a:off x="7246620" y="5241701"/>
            <a:ext cx="39469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Информационно-просветительский ресурс Банка России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A05E674-222C-4192-A44A-F73A08A01F39}"/>
              </a:ext>
            </a:extLst>
          </p:cNvPr>
          <p:cNvSpPr/>
          <p:nvPr/>
        </p:nvSpPr>
        <p:spPr>
          <a:xfrm>
            <a:off x="7246620" y="5503311"/>
            <a:ext cx="14927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err="1">
                <a:solidFill>
                  <a:srgbClr val="FFFFFF"/>
                </a:solidFill>
              </a:rPr>
              <a:t>fincult.info</a:t>
            </a:r>
            <a:endParaRPr lang="ru-RU" sz="2000" b="1" dirty="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6A3CDB-AFE4-4E70-9F15-69687271DF94}"/>
              </a:ext>
            </a:extLst>
          </p:cNvPr>
          <p:cNvSpPr txBox="1"/>
          <p:nvPr/>
        </p:nvSpPr>
        <p:spPr>
          <a:xfrm>
            <a:off x="1393190" y="4158843"/>
            <a:ext cx="44520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</a:rPr>
              <a:t>Контактный центр Банка России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8 800 300-30-00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(для бесплатных звонков из регионов России)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794E2-1CC6-4EEB-B7FA-59EAC4EB04EE}"/>
              </a:ext>
            </a:extLst>
          </p:cNvPr>
          <p:cNvSpPr txBox="1"/>
          <p:nvPr/>
        </p:nvSpPr>
        <p:spPr>
          <a:xfrm>
            <a:off x="7246620" y="4158843"/>
            <a:ext cx="445206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</a:rPr>
              <a:t>Интернет-приемная Банка России</a:t>
            </a:r>
          </a:p>
          <a:p>
            <a:pPr>
              <a:spcAft>
                <a:spcPts val="600"/>
              </a:spcAft>
            </a:pPr>
            <a:r>
              <a:rPr lang="en-GB" sz="1600" b="1" dirty="0" err="1">
                <a:solidFill>
                  <a:schemeClr val="bg1"/>
                </a:solidFill>
              </a:rPr>
              <a:t>cbr.ru</a:t>
            </a:r>
            <a:r>
              <a:rPr lang="en-GB" sz="1600" b="1" dirty="0">
                <a:solidFill>
                  <a:schemeClr val="bg1"/>
                </a:solidFill>
              </a:rPr>
              <a:t>/reception/</a:t>
            </a:r>
            <a:endParaRPr lang="ru-RU" sz="11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3_Тема Office">
  <a:themeElements>
    <a:clrScheme name="ЦБ РФ общий шаблон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53CCCCADF644845B44679F97B4379F0" ma:contentTypeVersion="0" ma:contentTypeDescription="Создание документа." ma:contentTypeScope="" ma:versionID="ef47a5b501aada306549bc583c7466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56E3D5-E39D-444D-9600-2B9B0AD40D17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69C1916-9DDC-42C6-8591-BCDC8C194EC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12208</TotalTime>
  <Words>464</Words>
  <Application>Microsoft Office PowerPoint</Application>
  <PresentationFormat>Широкоэкранный</PresentationFormat>
  <Paragraphs>68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3_Тема Office</vt:lpstr>
      <vt:lpstr>Презентация PowerPoint</vt:lpstr>
      <vt:lpstr>Платформа «Знай своего клиента»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Игнатькова Лидия Викторовна</cp:lastModifiedBy>
  <cp:revision>631</cp:revision>
  <cp:lastPrinted>2019-06-17T06:42:03Z</cp:lastPrinted>
  <dcterms:created xsi:type="dcterms:W3CDTF">2018-11-05T17:34:13Z</dcterms:created>
  <dcterms:modified xsi:type="dcterms:W3CDTF">2022-11-01T10:28:13Z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0x010100653CCCCADF644845B44679F97B4379F0</vt:lpwstr>
  </property>
</Properties>
</file>