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3"/>
  </p:notesMasterIdLst>
  <p:sldIdLst>
    <p:sldId id="260" r:id="rId2"/>
    <p:sldId id="262" r:id="rId3"/>
    <p:sldId id="258" r:id="rId4"/>
    <p:sldId id="263" r:id="rId5"/>
    <p:sldId id="264" r:id="rId6"/>
    <p:sldId id="267" r:id="rId7"/>
    <p:sldId id="268" r:id="rId8"/>
    <p:sldId id="269" r:id="rId9"/>
    <p:sldId id="273" r:id="rId10"/>
    <p:sldId id="272" r:id="rId11"/>
    <p:sldId id="277" r:id="rId1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19" autoAdjust="0"/>
    <p:restoredTop sz="94657" autoAdjust="0"/>
  </p:normalViewPr>
  <p:slideViewPr>
    <p:cSldViewPr snapToGrid="0">
      <p:cViewPr varScale="1">
        <p:scale>
          <a:sx n="112" d="100"/>
          <a:sy n="112" d="100"/>
        </p:scale>
        <p:origin x="27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5D0E4-7E7C-45A4-80B9-E6A7D47A87D4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D1636-AE32-45D0-9BF2-DC730AECC1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195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1636-AE32-45D0-9BF2-DC730AECC11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689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4B63-984E-4A10-83DD-86285C8DFE97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58F5-4B47-4E89-BA77-CC40F2255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99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4B63-984E-4A10-83DD-86285C8DFE97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58F5-4B47-4E89-BA77-CC40F2255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186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4B63-984E-4A10-83DD-86285C8DFE97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58F5-4B47-4E89-BA77-CC40F2255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042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4B63-984E-4A10-83DD-86285C8DFE97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58F5-4B47-4E89-BA77-CC40F2255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25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4B63-984E-4A10-83DD-86285C8DFE97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58F5-4B47-4E89-BA77-CC40F2255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78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4B63-984E-4A10-83DD-86285C8DFE97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58F5-4B47-4E89-BA77-CC40F2255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612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4B63-984E-4A10-83DD-86285C8DFE97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58F5-4B47-4E89-BA77-CC40F2255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026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4B63-984E-4A10-83DD-86285C8DFE97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58F5-4B47-4E89-BA77-CC40F2255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874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4B63-984E-4A10-83DD-86285C8DFE97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58F5-4B47-4E89-BA77-CC40F2255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699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4B63-984E-4A10-83DD-86285C8DFE97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58F5-4B47-4E89-BA77-CC40F2255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318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4B63-984E-4A10-83DD-86285C8DFE97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58F5-4B47-4E89-BA77-CC40F2255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32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94B63-984E-4A10-83DD-86285C8DFE97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958F5-4B47-4E89-BA77-CC40F2255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79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osferabank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oosfera_bank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8887" y="1890346"/>
            <a:ext cx="11228105" cy="271083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АКБ «НООСФЕРА» (АО) —</a:t>
            </a:r>
            <a:br>
              <a:rPr lang="ru-RU" sz="4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effectLst/>
              </a:rPr>
              <a:t/>
            </a:r>
            <a:br>
              <a:rPr lang="ru-RU" sz="4000" b="1" dirty="0" smtClean="0">
                <a:effectLst/>
              </a:rPr>
            </a:br>
            <a:r>
              <a:rPr lang="ru-RU" sz="4000" b="1" dirty="0" smtClean="0">
                <a:effectLst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 ДЛЯ МАЛОГО И СРЕДНЕГО БИЗНЕСА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029200"/>
            <a:ext cx="9144000" cy="228600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6" name="Рисунок 5" descr="logo_white_noosfe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34416" y="210208"/>
            <a:ext cx="2942576" cy="111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7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oosfera_bank_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020" y="1672152"/>
            <a:ext cx="8536077" cy="8365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000" b="1" dirty="0" smtClean="0">
                <a:solidFill>
                  <a:srgbClr val="002060"/>
                </a:solidFill>
              </a:rPr>
              <a:t>Будем рады предоставить Вам дополнительную информацию по телефонам:</a:t>
            </a:r>
            <a:r>
              <a:rPr lang="ru-RU" sz="4000" b="1" dirty="0">
                <a:solidFill>
                  <a:srgbClr val="002060"/>
                </a:solidFill>
              </a:rPr>
              <a:t/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249" y="2908348"/>
            <a:ext cx="11167352" cy="3540868"/>
          </a:xfrm>
        </p:spPr>
        <p:txBody>
          <a:bodyPr>
            <a:normAutofit fontScale="92500" lnSpcReduction="20000"/>
          </a:bodyPr>
          <a:lstStyle/>
          <a:p>
            <a:r>
              <a:rPr lang="ru-RU" sz="3000" b="1" i="1" dirty="0" smtClean="0">
                <a:solidFill>
                  <a:srgbClr val="0070C0"/>
                </a:solidFill>
              </a:rPr>
              <a:t>Отдел операционного обслуживания и сопровождения клиентов</a:t>
            </a:r>
            <a:r>
              <a:rPr lang="en-US" sz="3000" b="1" i="1" dirty="0" smtClean="0">
                <a:solidFill>
                  <a:srgbClr val="0070C0"/>
                </a:solidFill>
              </a:rPr>
              <a:t> </a:t>
            </a:r>
            <a:r>
              <a:rPr lang="ru-RU" sz="3000" b="1" i="1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rgbClr val="0070C0"/>
                </a:solidFill>
              </a:rPr>
              <a:t>т. 8(388-22) 2-59-93</a:t>
            </a:r>
          </a:p>
          <a:p>
            <a:r>
              <a:rPr lang="ru-RU" sz="3000" b="1" i="1" dirty="0" smtClean="0">
                <a:solidFill>
                  <a:srgbClr val="0070C0"/>
                </a:solidFill>
              </a:rPr>
              <a:t>Отдел привлечения клиентов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rgbClr val="0070C0"/>
                </a:solidFill>
              </a:rPr>
              <a:t>т. 8(388-22) 2-69-15</a:t>
            </a:r>
          </a:p>
          <a:p>
            <a:r>
              <a:rPr lang="ru-RU" sz="3000" b="1" i="1" dirty="0" smtClean="0">
                <a:solidFill>
                  <a:srgbClr val="0070C0"/>
                </a:solidFill>
              </a:rPr>
              <a:t>Отдел финансово-экономического анализа (кредитный)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rgbClr val="0070C0"/>
                </a:solidFill>
              </a:rPr>
              <a:t>т. 8(388-22) 2-41-11</a:t>
            </a:r>
          </a:p>
          <a:p>
            <a:r>
              <a:rPr lang="ru-RU" sz="3000" b="1" i="1" dirty="0" smtClean="0">
                <a:solidFill>
                  <a:srgbClr val="0070C0"/>
                </a:solidFill>
              </a:rPr>
              <a:t>Отдел валютного контроля и конверсионных операций</a:t>
            </a:r>
          </a:p>
          <a:p>
            <a:r>
              <a:rPr lang="ru-RU" sz="3000" b="1" dirty="0" smtClean="0">
                <a:solidFill>
                  <a:srgbClr val="0070C0"/>
                </a:solidFill>
              </a:rPr>
              <a:t>т. 8(388-22) 2-41-11</a:t>
            </a:r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 descr="logo_white_noosfe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34416" y="210208"/>
            <a:ext cx="2942576" cy="111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1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noosfera_bank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295" y="1935244"/>
            <a:ext cx="10515600" cy="475682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4000" dirty="0" smtClean="0"/>
          </a:p>
          <a:p>
            <a:pPr marL="0" indent="0" algn="ctr">
              <a:buNone/>
            </a:pPr>
            <a:r>
              <a:rPr lang="ru-RU" sz="5200" dirty="0" smtClean="0"/>
              <a:t> </a:t>
            </a:r>
            <a:r>
              <a:rPr lang="ru-RU" sz="5200" b="1" i="1" dirty="0" smtClean="0">
                <a:solidFill>
                  <a:srgbClr val="002060"/>
                </a:solidFill>
              </a:rPr>
              <a:t>Спасибо за внимание!</a:t>
            </a:r>
          </a:p>
          <a:p>
            <a:pPr marL="0" indent="0" algn="ctr">
              <a:buNone/>
            </a:pPr>
            <a:endParaRPr lang="ru-RU" sz="40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4000" dirty="0" smtClean="0"/>
          </a:p>
          <a:p>
            <a:pPr marL="0" indent="0" algn="r">
              <a:buNone/>
            </a:pPr>
            <a:r>
              <a:rPr lang="ru-RU" sz="4000" dirty="0" smtClean="0"/>
              <a:t> </a:t>
            </a:r>
            <a:r>
              <a:rPr lang="ru-RU" sz="2200" b="1" dirty="0" smtClean="0">
                <a:solidFill>
                  <a:srgbClr val="002060"/>
                </a:solidFill>
              </a:rPr>
              <a:t>С уважением, АКБ «Ноосфера»</a:t>
            </a:r>
          </a:p>
          <a:p>
            <a:pPr marL="0" indent="0" algn="r">
              <a:buNone/>
            </a:pPr>
            <a:r>
              <a:rPr lang="ru-RU" sz="2200" b="1" i="1" u="sng" dirty="0" smtClean="0">
                <a:hlinkClick r:id="rId3"/>
              </a:rPr>
              <a:t>                                                                                                                         </a:t>
            </a:r>
            <a:r>
              <a:rPr lang="en-US" b="1" i="1" u="sng" dirty="0" smtClean="0">
                <a:hlinkClick r:id="rId3"/>
              </a:rPr>
              <a:t>www.noosferabank.ru</a:t>
            </a:r>
            <a:r>
              <a:rPr lang="ru-RU" b="1" i="1" u="sng" dirty="0" smtClean="0"/>
              <a:t>  </a:t>
            </a:r>
            <a:endParaRPr lang="ru-RU" sz="2000" dirty="0" smtClean="0"/>
          </a:p>
          <a:p>
            <a:pPr marL="0" indent="0" algn="r">
              <a:buNone/>
            </a:pPr>
            <a:endParaRPr lang="ru-RU" sz="2000" dirty="0"/>
          </a:p>
        </p:txBody>
      </p:sp>
      <p:pic>
        <p:nvPicPr>
          <p:cNvPr id="7" name="Рисунок 6" descr="logo_white_noosfer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34416" y="210208"/>
            <a:ext cx="2942576" cy="111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4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noosfera_bank_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4395" y="1055633"/>
            <a:ext cx="5829300" cy="67627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 ДЛЯ БИЗНЕСА </a:t>
            </a:r>
            <a:endParaRPr lang="ru-RU" sz="2800" b="1" dirty="0">
              <a:solidFill>
                <a:srgbClr val="0027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7408" y="2033752"/>
            <a:ext cx="8394969" cy="4095750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sz="3600" b="1" dirty="0" smtClean="0">
                <a:solidFill>
                  <a:srgbClr val="0070C0"/>
                </a:solidFill>
              </a:rPr>
              <a:t>Кредит « Индивидуальный»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sz="3600" b="1" dirty="0" smtClean="0">
                <a:solidFill>
                  <a:srgbClr val="0070C0"/>
                </a:solidFill>
              </a:rPr>
              <a:t>Кредит «</a:t>
            </a:r>
            <a:r>
              <a:rPr lang="ru-RU" sz="3600" b="1" dirty="0">
                <a:solidFill>
                  <a:srgbClr val="0070C0"/>
                </a:solidFill>
              </a:rPr>
              <a:t>О</a:t>
            </a:r>
            <a:r>
              <a:rPr lang="ru-RU" sz="3600" b="1" dirty="0" smtClean="0">
                <a:solidFill>
                  <a:srgbClr val="0070C0"/>
                </a:solidFill>
              </a:rPr>
              <a:t>вердрафт»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sz="3600" b="1" dirty="0" smtClean="0">
                <a:solidFill>
                  <a:srgbClr val="0070C0"/>
                </a:solidFill>
              </a:rPr>
              <a:t>Кредит «Для собственников бизнеса»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sz="3600" b="1" dirty="0" smtClean="0">
                <a:solidFill>
                  <a:srgbClr val="0070C0"/>
                </a:solidFill>
              </a:rPr>
              <a:t>Кредит </a:t>
            </a:r>
            <a:r>
              <a:rPr lang="ru-RU" sz="3600" b="1" dirty="0" smtClean="0">
                <a:solidFill>
                  <a:srgbClr val="0070C0"/>
                </a:solidFill>
              </a:rPr>
              <a:t>на приобретение коммерческой недвижимости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sz="3600" b="1" dirty="0" smtClean="0">
                <a:solidFill>
                  <a:srgbClr val="0070C0"/>
                </a:solidFill>
              </a:rPr>
              <a:t>Кредит на приобретение ТС и спецтехники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sz="3600" b="1" dirty="0" smtClean="0">
                <a:solidFill>
                  <a:srgbClr val="0070C0"/>
                </a:solidFill>
              </a:rPr>
              <a:t>Кредит для лизинговых компаний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sz="3600" b="1" dirty="0" smtClean="0">
                <a:solidFill>
                  <a:srgbClr val="0070C0"/>
                </a:solidFill>
              </a:rPr>
              <a:t>Банковская гарантия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ru-RU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ru-RU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ru-RU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ru-RU" dirty="0"/>
          </a:p>
        </p:txBody>
      </p:sp>
      <p:pic>
        <p:nvPicPr>
          <p:cNvPr id="9" name="Рисунок 8" descr="рубль_стрелка_1 копи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23890" y="4116127"/>
            <a:ext cx="3485553" cy="2426562"/>
          </a:xfrm>
          <a:prstGeom prst="rect">
            <a:avLst/>
          </a:prstGeom>
        </p:spPr>
      </p:pic>
      <p:pic>
        <p:nvPicPr>
          <p:cNvPr id="12" name="Рисунок 11" descr="logo_white_noosfer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34416" y="210208"/>
            <a:ext cx="2942576" cy="111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noosfera_bank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6502" y="0"/>
            <a:ext cx="12192000" cy="6858000"/>
          </a:xfrm>
          <a:prstGeom prst="rect">
            <a:avLst/>
          </a:prstGeom>
        </p:spPr>
      </p:pic>
      <p:sp>
        <p:nvSpPr>
          <p:cNvPr id="7" name="Пятиугольник 6"/>
          <p:cNvSpPr/>
          <p:nvPr/>
        </p:nvSpPr>
        <p:spPr>
          <a:xfrm>
            <a:off x="761942" y="2149599"/>
            <a:ext cx="2153812" cy="392151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Лимит кредита</a:t>
            </a:r>
            <a:endParaRPr lang="ru-RU" b="1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761941" y="2655011"/>
            <a:ext cx="2128342" cy="374158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60000"/>
              </a:lnSpc>
            </a:pPr>
            <a:r>
              <a:rPr lang="ru-RU" sz="1700" b="1" dirty="0" smtClean="0"/>
              <a:t>Процентная ставка</a:t>
            </a:r>
            <a:endParaRPr lang="ru-RU" sz="17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47580" y="2674450"/>
            <a:ext cx="8379322" cy="385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от </a:t>
            </a:r>
            <a:r>
              <a:rPr lang="en-US" b="1" dirty="0" smtClean="0"/>
              <a:t>18% </a:t>
            </a:r>
            <a:r>
              <a:rPr lang="ru-RU" b="1" dirty="0" smtClean="0"/>
              <a:t>годовых</a:t>
            </a:r>
            <a:endParaRPr lang="ru-RU" b="1" dirty="0"/>
          </a:p>
        </p:txBody>
      </p:sp>
      <p:sp>
        <p:nvSpPr>
          <p:cNvPr id="13" name="Пятиугольник 12"/>
          <p:cNvSpPr/>
          <p:nvPr/>
        </p:nvSpPr>
        <p:spPr>
          <a:xfrm>
            <a:off x="761941" y="3122546"/>
            <a:ext cx="2175368" cy="436553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70000"/>
              </a:lnSpc>
            </a:pPr>
            <a:r>
              <a:rPr lang="ru-RU" b="1" dirty="0" smtClean="0"/>
              <a:t>Срок кредитования</a:t>
            </a:r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626860" y="3133273"/>
            <a:ext cx="8385809" cy="540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/>
              <a:t>от 3 месяцев до </a:t>
            </a:r>
            <a:r>
              <a:rPr lang="ru-RU" b="1" dirty="0" smtClean="0"/>
              <a:t>36 </a:t>
            </a:r>
            <a:r>
              <a:rPr lang="ru-RU" b="1" dirty="0"/>
              <a:t>месяцев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633347" y="3732650"/>
            <a:ext cx="8379322" cy="456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/>
              <a:t>целевое кредитование, пополнение оборотных средств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661814" y="2151244"/>
            <a:ext cx="8350855" cy="461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 smtClean="0"/>
              <a:t>от </a:t>
            </a:r>
            <a:r>
              <a:rPr lang="ru-RU" b="1" dirty="0" smtClean="0"/>
              <a:t>500 000 </a:t>
            </a:r>
            <a:r>
              <a:rPr lang="ru-RU" sz="1600" b="1" dirty="0" smtClean="0"/>
              <a:t>до </a:t>
            </a:r>
            <a:r>
              <a:rPr lang="ru-RU" b="1" dirty="0" smtClean="0"/>
              <a:t>60 000 000 </a:t>
            </a:r>
            <a:r>
              <a:rPr lang="ru-RU" sz="1600" b="1" dirty="0" smtClean="0"/>
              <a:t>рублей</a:t>
            </a:r>
            <a:endParaRPr lang="ru-RU" sz="16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647580" y="4254523"/>
            <a:ext cx="8379322" cy="812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/>
              <a:t>недвижимое имущество, транспортные средства, самоходные машины, оборудование, сельскохозяйственные животные (в том числе приобретаемые за счет кредитных средств), товары в обороте и иное имущество</a:t>
            </a:r>
            <a:endParaRPr lang="ru-RU" b="1" dirty="0"/>
          </a:p>
        </p:txBody>
      </p:sp>
      <p:sp>
        <p:nvSpPr>
          <p:cNvPr id="30" name="Пятиугольник 29"/>
          <p:cNvSpPr/>
          <p:nvPr/>
        </p:nvSpPr>
        <p:spPr>
          <a:xfrm>
            <a:off x="761941" y="3729193"/>
            <a:ext cx="2210446" cy="421604"/>
          </a:xfrm>
          <a:prstGeom prst="homePlate">
            <a:avLst>
              <a:gd name="adj" fmla="val 5845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70000"/>
              </a:lnSpc>
            </a:pPr>
            <a:r>
              <a:rPr lang="ru-RU" b="1" kern="1000" dirty="0"/>
              <a:t>Цель кредитования</a:t>
            </a:r>
          </a:p>
        </p:txBody>
      </p:sp>
      <p:sp>
        <p:nvSpPr>
          <p:cNvPr id="38" name="Пятиугольник 37"/>
          <p:cNvSpPr/>
          <p:nvPr/>
        </p:nvSpPr>
        <p:spPr>
          <a:xfrm>
            <a:off x="761941" y="4296975"/>
            <a:ext cx="2210446" cy="558054"/>
          </a:xfrm>
          <a:prstGeom prst="homePlate">
            <a:avLst>
              <a:gd name="adj" fmla="val 6521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Залоговое обеспечение</a:t>
            </a:r>
          </a:p>
        </p:txBody>
      </p:sp>
      <p:sp>
        <p:nvSpPr>
          <p:cNvPr id="39" name="Шеврон 38"/>
          <p:cNvSpPr/>
          <p:nvPr/>
        </p:nvSpPr>
        <p:spPr>
          <a:xfrm>
            <a:off x="2907763" y="3145559"/>
            <a:ext cx="327952" cy="461979"/>
          </a:xfrm>
          <a:prstGeom prst="chevron">
            <a:avLst>
              <a:gd name="adj" fmla="val 47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Пятиугольник 39"/>
          <p:cNvSpPr/>
          <p:nvPr/>
        </p:nvSpPr>
        <p:spPr>
          <a:xfrm>
            <a:off x="761941" y="5148356"/>
            <a:ext cx="2175368" cy="522870"/>
          </a:xfrm>
          <a:prstGeom prst="homePlate">
            <a:avLst>
              <a:gd name="adj" fmla="val 5845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Поручительство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633347" y="5122304"/>
            <a:ext cx="8379322" cy="1288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/>
              <a:t>- собственники </a:t>
            </a:r>
            <a:r>
              <a:rPr lang="ru-RU" b="1" dirty="0"/>
              <a:t>юридического лица</a:t>
            </a:r>
          </a:p>
          <a:p>
            <a:pPr lvl="0"/>
            <a:r>
              <a:rPr lang="ru-RU" b="1" dirty="0" smtClean="0"/>
              <a:t>- супруг/супруга </a:t>
            </a:r>
            <a:r>
              <a:rPr lang="ru-RU" b="1" dirty="0"/>
              <a:t>индивидуального предпринимателя</a:t>
            </a:r>
          </a:p>
          <a:p>
            <a:pPr lvl="0"/>
            <a:r>
              <a:rPr lang="ru-RU" b="1" dirty="0" smtClean="0"/>
              <a:t>- поручительство </a:t>
            </a:r>
            <a:r>
              <a:rPr lang="ru-RU" b="1" dirty="0"/>
              <a:t>Фонда поддержки малого и среднего предпринимательства Республики Алтай за счет средств Гарантийного фонда (не более 70% от суммы кредита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45" name="Шеврон 44"/>
          <p:cNvSpPr/>
          <p:nvPr/>
        </p:nvSpPr>
        <p:spPr>
          <a:xfrm>
            <a:off x="2915753" y="2651689"/>
            <a:ext cx="319962" cy="408671"/>
          </a:xfrm>
          <a:prstGeom prst="chevron">
            <a:avLst>
              <a:gd name="adj" fmla="val 47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Шеврон 48"/>
          <p:cNvSpPr/>
          <p:nvPr/>
        </p:nvSpPr>
        <p:spPr>
          <a:xfrm>
            <a:off x="2957376" y="3692585"/>
            <a:ext cx="327952" cy="461979"/>
          </a:xfrm>
          <a:prstGeom prst="chevron">
            <a:avLst>
              <a:gd name="adj" fmla="val 47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Шеврон 49"/>
          <p:cNvSpPr/>
          <p:nvPr/>
        </p:nvSpPr>
        <p:spPr>
          <a:xfrm>
            <a:off x="2895914" y="2150219"/>
            <a:ext cx="327952" cy="408093"/>
          </a:xfrm>
          <a:prstGeom prst="chevron">
            <a:avLst>
              <a:gd name="adj" fmla="val 47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Шеврон 50"/>
          <p:cNvSpPr/>
          <p:nvPr/>
        </p:nvSpPr>
        <p:spPr>
          <a:xfrm>
            <a:off x="2957181" y="4301255"/>
            <a:ext cx="327952" cy="564659"/>
          </a:xfrm>
          <a:prstGeom prst="chevron">
            <a:avLst>
              <a:gd name="adj" fmla="val 47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Шеврон 51"/>
          <p:cNvSpPr/>
          <p:nvPr/>
        </p:nvSpPr>
        <p:spPr>
          <a:xfrm>
            <a:off x="2907763" y="5148356"/>
            <a:ext cx="327952" cy="522870"/>
          </a:xfrm>
          <a:prstGeom prst="chevron">
            <a:avLst>
              <a:gd name="adj" fmla="val 47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6" name="Рисунок 25" descr="logo_white_noosfer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34416" y="210208"/>
            <a:ext cx="2942576" cy="111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6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noosfera_bank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ятиугольник 4"/>
          <p:cNvSpPr/>
          <p:nvPr/>
        </p:nvSpPr>
        <p:spPr>
          <a:xfrm>
            <a:off x="760372" y="2343011"/>
            <a:ext cx="2128341" cy="478457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Лимит кредита</a:t>
            </a:r>
            <a:endParaRPr lang="ru-RU" b="1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770749" y="2958775"/>
            <a:ext cx="2128342" cy="460465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70000"/>
              </a:lnSpc>
            </a:pPr>
            <a:r>
              <a:rPr lang="ru-RU" b="1" dirty="0" smtClean="0"/>
              <a:t>Процентная ставка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69924" y="2957261"/>
            <a:ext cx="8427053" cy="49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от </a:t>
            </a:r>
            <a:r>
              <a:rPr lang="en-US" b="1" dirty="0" smtClean="0"/>
              <a:t>18</a:t>
            </a:r>
            <a:r>
              <a:rPr lang="ru-RU" b="1" dirty="0" smtClean="0"/>
              <a:t>% </a:t>
            </a:r>
            <a:r>
              <a:rPr lang="ru-RU" b="1" dirty="0"/>
              <a:t>годовых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760371" y="3487268"/>
            <a:ext cx="2128342" cy="554208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70000"/>
              </a:lnSpc>
            </a:pPr>
            <a:r>
              <a:rPr lang="ru-RU" b="1" dirty="0" smtClean="0"/>
              <a:t>Срок кредитования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63437" y="3546282"/>
            <a:ext cx="8481060" cy="540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/>
              <a:t>от 6 до </a:t>
            </a:r>
            <a:r>
              <a:rPr lang="ru-RU" b="1" dirty="0" smtClean="0"/>
              <a:t>12 </a:t>
            </a:r>
            <a:r>
              <a:rPr lang="ru-RU" b="1" dirty="0"/>
              <a:t>месяцев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69924" y="4189383"/>
            <a:ext cx="8474573" cy="834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/>
              <a:t>кредитование Банком расчетного счета Заемщика при недостаточности или отсутствии на нем денежных средств, т.е. оплата платежных документов, предоставленных Заемщиком (погашение кассовых разрывов)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69924" y="2293833"/>
            <a:ext cx="8446105" cy="589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/>
              <a:t>минимальный лимит овердрафта – 300 тыс. рублей </a:t>
            </a:r>
          </a:p>
          <a:p>
            <a:r>
              <a:rPr lang="ru-RU" b="1" dirty="0"/>
              <a:t>максимальный лимит овердрафта – не более 35% от среднемесячной выручки</a:t>
            </a:r>
            <a:endParaRPr lang="ru-RU" sz="1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69925" y="5115137"/>
            <a:ext cx="8474573" cy="616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/>
              <a:t>не предусмотрено, однако при необходимости решением Кредитного комитета Банка может быть установлено условие об оформлении залога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770749" y="4186552"/>
            <a:ext cx="2128342" cy="591202"/>
          </a:xfrm>
          <a:prstGeom prst="homePlate">
            <a:avLst>
              <a:gd name="adj" fmla="val 5845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Цель кредитования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771495" y="5102570"/>
            <a:ext cx="2128342" cy="493191"/>
          </a:xfrm>
          <a:prstGeom prst="homePlate">
            <a:avLst>
              <a:gd name="adj" fmla="val 6521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Залоговое обеспечение</a:t>
            </a:r>
          </a:p>
        </p:txBody>
      </p:sp>
      <p:sp>
        <p:nvSpPr>
          <p:cNvPr id="15" name="Шеврон 14"/>
          <p:cNvSpPr/>
          <p:nvPr/>
        </p:nvSpPr>
        <p:spPr>
          <a:xfrm>
            <a:off x="2842734" y="3539315"/>
            <a:ext cx="448734" cy="461979"/>
          </a:xfrm>
          <a:prstGeom prst="chevron">
            <a:avLst>
              <a:gd name="adj" fmla="val 47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770749" y="5768373"/>
            <a:ext cx="2128342" cy="434357"/>
          </a:xfrm>
          <a:prstGeom prst="homePlate">
            <a:avLst>
              <a:gd name="adj" fmla="val 5845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Поручительство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669926" y="5841003"/>
            <a:ext cx="8474573" cy="526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/>
              <a:t>собственники юридического лица</a:t>
            </a:r>
          </a:p>
          <a:p>
            <a:r>
              <a:rPr lang="ru-RU" b="1" dirty="0"/>
              <a:t>супруг/супруга индивидуального предпринимателя 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8" name="Шеврон 17"/>
          <p:cNvSpPr/>
          <p:nvPr/>
        </p:nvSpPr>
        <p:spPr>
          <a:xfrm>
            <a:off x="2808460" y="2359489"/>
            <a:ext cx="448734" cy="461979"/>
          </a:xfrm>
          <a:prstGeom prst="chevron">
            <a:avLst>
              <a:gd name="adj" fmla="val 47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Шеврон 18"/>
          <p:cNvSpPr/>
          <p:nvPr/>
        </p:nvSpPr>
        <p:spPr>
          <a:xfrm>
            <a:off x="2832099" y="2957261"/>
            <a:ext cx="448734" cy="461979"/>
          </a:xfrm>
          <a:prstGeom prst="chevron">
            <a:avLst>
              <a:gd name="adj" fmla="val 47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Шеврон 19"/>
          <p:cNvSpPr/>
          <p:nvPr/>
        </p:nvSpPr>
        <p:spPr>
          <a:xfrm>
            <a:off x="2832099" y="5784716"/>
            <a:ext cx="448734" cy="427169"/>
          </a:xfrm>
          <a:prstGeom prst="chevron">
            <a:avLst>
              <a:gd name="adj" fmla="val 47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Шеврон 20"/>
          <p:cNvSpPr/>
          <p:nvPr/>
        </p:nvSpPr>
        <p:spPr>
          <a:xfrm>
            <a:off x="2842734" y="4184985"/>
            <a:ext cx="448734" cy="592769"/>
          </a:xfrm>
          <a:prstGeom prst="chevron">
            <a:avLst>
              <a:gd name="adj" fmla="val 47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Шеврон 21"/>
          <p:cNvSpPr/>
          <p:nvPr/>
        </p:nvSpPr>
        <p:spPr>
          <a:xfrm>
            <a:off x="2831273" y="5121288"/>
            <a:ext cx="418124" cy="503576"/>
          </a:xfrm>
          <a:prstGeom prst="chevron">
            <a:avLst>
              <a:gd name="adj" fmla="val 47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5" name="Рисунок 24" descr="logo_white_noosfe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34416" y="210208"/>
            <a:ext cx="2942576" cy="111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0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noosfera_bank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ятиугольник 4"/>
          <p:cNvSpPr/>
          <p:nvPr/>
        </p:nvSpPr>
        <p:spPr>
          <a:xfrm>
            <a:off x="486780" y="1774850"/>
            <a:ext cx="2152060" cy="392151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Лимит кредита</a:t>
            </a:r>
            <a:endParaRPr lang="ru-RU" b="1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497942" y="2234178"/>
            <a:ext cx="2154674" cy="451566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Процентная ставка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18187" y="2287671"/>
            <a:ext cx="8795276" cy="402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от </a:t>
            </a:r>
            <a:r>
              <a:rPr lang="en-US" b="1" dirty="0" smtClean="0"/>
              <a:t>18% </a:t>
            </a:r>
            <a:r>
              <a:rPr lang="ru-RU" b="1" dirty="0" smtClean="0"/>
              <a:t>годовы</a:t>
            </a:r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486779" y="2772508"/>
            <a:ext cx="2128342" cy="466717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Срок кредитован</a:t>
            </a:r>
            <a:r>
              <a:rPr lang="ru-RU" dirty="0" smtClean="0"/>
              <a:t>ия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18187" y="2749635"/>
            <a:ext cx="8795276" cy="450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/>
              <a:t>от </a:t>
            </a:r>
            <a:r>
              <a:rPr lang="ru-RU" b="1" dirty="0" smtClean="0"/>
              <a:t>3 </a:t>
            </a:r>
            <a:r>
              <a:rPr lang="ru-RU" b="1" dirty="0"/>
              <a:t>месяцев до 36 </a:t>
            </a:r>
            <a:r>
              <a:rPr lang="ru-RU" b="1" dirty="0" smtClean="0"/>
              <a:t>месяцев 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18187" y="3266800"/>
            <a:ext cx="8758613" cy="469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/>
              <a:t>на любые цели (без подтверждения целевого использования)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43733" y="1768559"/>
            <a:ext cx="8788129" cy="461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/>
              <a:t>от 300 000 рублей до 5 000 000 рублей</a:t>
            </a:r>
            <a:endParaRPr lang="ru-RU" sz="1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18187" y="3788073"/>
            <a:ext cx="8751467" cy="540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/>
              <a:t>недвижимое имущество, транспортные средства, самоходные машины, оборудование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487056" y="3304069"/>
            <a:ext cx="2106017" cy="459505"/>
          </a:xfrm>
          <a:prstGeom prst="homePlate">
            <a:avLst>
              <a:gd name="adj" fmla="val 5845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Цель кредитования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486779" y="3822812"/>
            <a:ext cx="2152060" cy="501028"/>
          </a:xfrm>
          <a:prstGeom prst="homePlate">
            <a:avLst>
              <a:gd name="adj" fmla="val 6521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Залоговое обеспечение</a:t>
            </a:r>
          </a:p>
        </p:txBody>
      </p:sp>
      <p:sp>
        <p:nvSpPr>
          <p:cNvPr id="15" name="Шеврон 14"/>
          <p:cNvSpPr/>
          <p:nvPr/>
        </p:nvSpPr>
        <p:spPr>
          <a:xfrm>
            <a:off x="2616703" y="2777246"/>
            <a:ext cx="448734" cy="461979"/>
          </a:xfrm>
          <a:prstGeom prst="chevron">
            <a:avLst>
              <a:gd name="adj" fmla="val 47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486779" y="4465342"/>
            <a:ext cx="2193908" cy="434357"/>
          </a:xfrm>
          <a:prstGeom prst="homePlate">
            <a:avLst>
              <a:gd name="adj" fmla="val 5845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Поручительство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318187" y="4368244"/>
            <a:ext cx="8795276" cy="1616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/>
              <a:t>юридического лица, собственником которого является физическое лицо (с оформлением дополнительных соглашений о безакцептном списании денежных средств с р/счетов ЮЛ)</a:t>
            </a:r>
          </a:p>
          <a:p>
            <a:pPr lvl="0"/>
            <a:r>
              <a:rPr lang="ru-RU" b="1" dirty="0"/>
              <a:t>индивидуального предпринимателя (с оформлением дополнительных соглашений о безакцептном списании денежных средств с р/счетов ИП)  </a:t>
            </a:r>
          </a:p>
          <a:p>
            <a:r>
              <a:rPr lang="ru-RU" b="1" dirty="0"/>
              <a:t>супруг/супруга индивидуального предпринимателя </a:t>
            </a:r>
          </a:p>
        </p:txBody>
      </p:sp>
      <p:sp>
        <p:nvSpPr>
          <p:cNvPr id="18" name="Шеврон 17"/>
          <p:cNvSpPr/>
          <p:nvPr/>
        </p:nvSpPr>
        <p:spPr>
          <a:xfrm>
            <a:off x="2651827" y="1758284"/>
            <a:ext cx="448734" cy="461979"/>
          </a:xfrm>
          <a:prstGeom prst="chevron">
            <a:avLst>
              <a:gd name="adj" fmla="val 47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Шеврон 18"/>
          <p:cNvSpPr/>
          <p:nvPr/>
        </p:nvSpPr>
        <p:spPr>
          <a:xfrm>
            <a:off x="2643747" y="2258035"/>
            <a:ext cx="448734" cy="461979"/>
          </a:xfrm>
          <a:prstGeom prst="chevron">
            <a:avLst>
              <a:gd name="adj" fmla="val 47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Шеврон 19"/>
          <p:cNvSpPr/>
          <p:nvPr/>
        </p:nvSpPr>
        <p:spPr>
          <a:xfrm>
            <a:off x="2652616" y="4445234"/>
            <a:ext cx="448734" cy="461979"/>
          </a:xfrm>
          <a:prstGeom prst="chevron">
            <a:avLst>
              <a:gd name="adj" fmla="val 47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Шеврон 20"/>
          <p:cNvSpPr/>
          <p:nvPr/>
        </p:nvSpPr>
        <p:spPr>
          <a:xfrm>
            <a:off x="2638839" y="3281222"/>
            <a:ext cx="448734" cy="461979"/>
          </a:xfrm>
          <a:prstGeom prst="chevron">
            <a:avLst>
              <a:gd name="adj" fmla="val 47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Шеврон 21"/>
          <p:cNvSpPr/>
          <p:nvPr/>
        </p:nvSpPr>
        <p:spPr>
          <a:xfrm>
            <a:off x="2638839" y="3806721"/>
            <a:ext cx="418124" cy="503576"/>
          </a:xfrm>
          <a:prstGeom prst="chevron">
            <a:avLst>
              <a:gd name="adj" fmla="val 47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ятиугольник 23"/>
          <p:cNvSpPr/>
          <p:nvPr/>
        </p:nvSpPr>
        <p:spPr>
          <a:xfrm>
            <a:off x="486779" y="6053353"/>
            <a:ext cx="2260996" cy="542939"/>
          </a:xfrm>
          <a:prstGeom prst="homePlate">
            <a:avLst>
              <a:gd name="adj" fmla="val 5845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Заемщик</a:t>
            </a:r>
            <a:endParaRPr lang="ru-RU" b="1" dirty="0"/>
          </a:p>
        </p:txBody>
      </p:sp>
      <p:sp>
        <p:nvSpPr>
          <p:cNvPr id="25" name="Шеврон 24"/>
          <p:cNvSpPr/>
          <p:nvPr/>
        </p:nvSpPr>
        <p:spPr>
          <a:xfrm>
            <a:off x="2680687" y="6053353"/>
            <a:ext cx="448734" cy="535805"/>
          </a:xfrm>
          <a:prstGeom prst="chevron">
            <a:avLst>
              <a:gd name="adj" fmla="val 47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88671" y="6047367"/>
            <a:ext cx="8788129" cy="761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/>
              <a:t>Физические лица</a:t>
            </a:r>
            <a:r>
              <a:rPr lang="ru-RU" b="1" dirty="0"/>
              <a:t>:</a:t>
            </a:r>
          </a:p>
          <a:p>
            <a:pPr lvl="0"/>
            <a:r>
              <a:rPr lang="ru-RU" dirty="0"/>
              <a:t> </a:t>
            </a:r>
            <a:r>
              <a:rPr lang="ru-RU" b="1" dirty="0" smtClean="0"/>
              <a:t>* собственники </a:t>
            </a:r>
            <a:r>
              <a:rPr lang="ru-RU" b="1" dirty="0"/>
              <a:t>юридического лица/индивидуальный предприниматель </a:t>
            </a:r>
          </a:p>
          <a:p>
            <a:r>
              <a:rPr lang="ru-RU" b="1" dirty="0" smtClean="0"/>
              <a:t> * топ-менеджеры </a:t>
            </a:r>
            <a:r>
              <a:rPr lang="ru-RU" b="1" dirty="0"/>
              <a:t>юридического лица</a:t>
            </a:r>
            <a:endParaRPr lang="ru-RU" sz="1600" b="1" dirty="0"/>
          </a:p>
        </p:txBody>
      </p:sp>
      <p:pic>
        <p:nvPicPr>
          <p:cNvPr id="30" name="Рисунок 29" descr="КОМП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072" y="5023945"/>
            <a:ext cx="986343" cy="922364"/>
          </a:xfrm>
          <a:prstGeom prst="rect">
            <a:avLst/>
          </a:prstGeom>
        </p:spPr>
      </p:pic>
      <p:pic>
        <p:nvPicPr>
          <p:cNvPr id="31" name="Рисунок 30" descr="СЕЙФ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7632" y="5043861"/>
            <a:ext cx="1009954" cy="950193"/>
          </a:xfrm>
          <a:prstGeom prst="rect">
            <a:avLst/>
          </a:prstGeom>
        </p:spPr>
      </p:pic>
      <p:pic>
        <p:nvPicPr>
          <p:cNvPr id="32" name="Рисунок 31" descr="logo_white_noosfer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34416" y="210208"/>
            <a:ext cx="2942576" cy="111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9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noosfera_bank_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ятиугольник 5"/>
          <p:cNvSpPr/>
          <p:nvPr/>
        </p:nvSpPr>
        <p:spPr>
          <a:xfrm>
            <a:off x="519112" y="2191514"/>
            <a:ext cx="2159493" cy="392151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Лимит кредита</a:t>
            </a:r>
            <a:endParaRPr lang="ru-RU" b="1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529998" y="2702726"/>
            <a:ext cx="2159493" cy="451566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Процентная ставка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76009" y="2731787"/>
            <a:ext cx="8651923" cy="498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от </a:t>
            </a:r>
            <a:r>
              <a:rPr lang="en-US" b="1" dirty="0" smtClean="0"/>
              <a:t>18</a:t>
            </a:r>
            <a:r>
              <a:rPr lang="ru-RU" b="1" dirty="0" smtClean="0"/>
              <a:t>% годовых</a:t>
            </a:r>
            <a:endParaRPr lang="ru-RU" b="1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529998" y="3268831"/>
            <a:ext cx="2159493" cy="471515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Срок кредитования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72513" y="3289741"/>
            <a:ext cx="8658914" cy="540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b="1" dirty="0" smtClean="0"/>
          </a:p>
          <a:p>
            <a:pPr lvl="0"/>
            <a:r>
              <a:rPr lang="ru-RU" b="1" dirty="0" smtClean="0"/>
              <a:t>от </a:t>
            </a:r>
            <a:r>
              <a:rPr lang="ru-RU" b="1" dirty="0"/>
              <a:t>3 месяцев до 60 </a:t>
            </a:r>
            <a:r>
              <a:rPr lang="ru-RU" b="1" dirty="0" smtClean="0"/>
              <a:t>месяцев</a:t>
            </a:r>
            <a:endParaRPr lang="ru-RU" b="1" dirty="0"/>
          </a:p>
          <a:p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59755" y="3889095"/>
            <a:ext cx="8644934" cy="5362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/>
              <a:t>приобретение коммерческой недвижимости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59755" y="2211277"/>
            <a:ext cx="8644934" cy="461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/>
              <a:t>от 500 000 до </a:t>
            </a:r>
            <a:r>
              <a:rPr lang="ru-RU" b="1" dirty="0" smtClean="0"/>
              <a:t>30</a:t>
            </a:r>
            <a:r>
              <a:rPr lang="ru-RU" b="1" dirty="0"/>
              <a:t> 000 000 рублей</a:t>
            </a:r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359755" y="4473684"/>
            <a:ext cx="8668177" cy="740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/>
              <a:t>приобретаемая за счет кредитных средств коммерческая недвижимость </a:t>
            </a:r>
          </a:p>
          <a:p>
            <a:r>
              <a:rPr lang="ru-RU" b="1" dirty="0"/>
              <a:t>при необходимости решением Кредитного комитета Банка может быть установлено условие об оформлении дополнительного залога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518190" y="3889095"/>
            <a:ext cx="2128342" cy="536243"/>
          </a:xfrm>
          <a:prstGeom prst="homePlate">
            <a:avLst>
              <a:gd name="adj" fmla="val 5845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Цель кредитования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518190" y="4569305"/>
            <a:ext cx="2214260" cy="463490"/>
          </a:xfrm>
          <a:prstGeom prst="homePlate">
            <a:avLst>
              <a:gd name="adj" fmla="val 6521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Залоговое обеспечение</a:t>
            </a:r>
          </a:p>
        </p:txBody>
      </p:sp>
      <p:sp>
        <p:nvSpPr>
          <p:cNvPr id="16" name="Шеврон 15"/>
          <p:cNvSpPr/>
          <p:nvPr/>
        </p:nvSpPr>
        <p:spPr>
          <a:xfrm>
            <a:off x="2588582" y="3286502"/>
            <a:ext cx="448734" cy="461979"/>
          </a:xfrm>
          <a:prstGeom prst="chevron">
            <a:avLst>
              <a:gd name="adj" fmla="val 47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512788" y="5317513"/>
            <a:ext cx="2200234" cy="528810"/>
          </a:xfrm>
          <a:prstGeom prst="homePlate">
            <a:avLst>
              <a:gd name="adj" fmla="val 5845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Поручительство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369969" y="5273209"/>
            <a:ext cx="8657963" cy="1415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собственники юридического лица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супруг/супруга индивидуального предпринимателя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поручительство Фонда поддержки малого и среднего предпринимательства Республики Алтай за счет средств Гарантийного фонда (не более 70% от суммы </a:t>
            </a:r>
            <a:r>
              <a:rPr lang="ru-RU" b="1" dirty="0" smtClean="0"/>
              <a:t>кредита)</a:t>
            </a:r>
            <a:endParaRPr lang="ru-RU" b="1" dirty="0"/>
          </a:p>
        </p:txBody>
      </p:sp>
      <p:sp>
        <p:nvSpPr>
          <p:cNvPr id="19" name="Шеврон 18"/>
          <p:cNvSpPr/>
          <p:nvPr/>
        </p:nvSpPr>
        <p:spPr>
          <a:xfrm>
            <a:off x="2578254" y="2178612"/>
            <a:ext cx="448734" cy="461979"/>
          </a:xfrm>
          <a:prstGeom prst="chevron">
            <a:avLst>
              <a:gd name="adj" fmla="val 47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Шеврон 19"/>
          <p:cNvSpPr/>
          <p:nvPr/>
        </p:nvSpPr>
        <p:spPr>
          <a:xfrm>
            <a:off x="2548144" y="2714985"/>
            <a:ext cx="448734" cy="461979"/>
          </a:xfrm>
          <a:prstGeom prst="chevron">
            <a:avLst>
              <a:gd name="adj" fmla="val 47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Шеврон 20"/>
          <p:cNvSpPr/>
          <p:nvPr/>
        </p:nvSpPr>
        <p:spPr>
          <a:xfrm>
            <a:off x="2655089" y="5305801"/>
            <a:ext cx="448734" cy="540521"/>
          </a:xfrm>
          <a:prstGeom prst="chevron">
            <a:avLst>
              <a:gd name="adj" fmla="val 47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Шеврон 21"/>
          <p:cNvSpPr/>
          <p:nvPr/>
        </p:nvSpPr>
        <p:spPr>
          <a:xfrm>
            <a:off x="2617096" y="3949064"/>
            <a:ext cx="448734" cy="493593"/>
          </a:xfrm>
          <a:prstGeom prst="chevron">
            <a:avLst>
              <a:gd name="adj" fmla="val 47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Шеврон 22"/>
          <p:cNvSpPr/>
          <p:nvPr/>
        </p:nvSpPr>
        <p:spPr>
          <a:xfrm>
            <a:off x="2647706" y="4566417"/>
            <a:ext cx="418124" cy="503576"/>
          </a:xfrm>
          <a:prstGeom prst="chevron">
            <a:avLst>
              <a:gd name="adj" fmla="val 47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6" name="Рисунок 25" descr="logo_white_noosfe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34416" y="210208"/>
            <a:ext cx="2942576" cy="111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8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noosfera_bank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ятиугольник 5"/>
          <p:cNvSpPr/>
          <p:nvPr/>
        </p:nvSpPr>
        <p:spPr>
          <a:xfrm>
            <a:off x="807971" y="1931038"/>
            <a:ext cx="2128341" cy="392151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Лимит кредита</a:t>
            </a:r>
            <a:endParaRPr lang="ru-RU" b="1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807912" y="2437093"/>
            <a:ext cx="2128342" cy="451566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Процентная ставк</a:t>
            </a:r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08812" y="2423687"/>
            <a:ext cx="8481059" cy="498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от </a:t>
            </a:r>
            <a:r>
              <a:rPr lang="en-US" b="1" dirty="0" smtClean="0"/>
              <a:t>18</a:t>
            </a:r>
            <a:r>
              <a:rPr lang="ru-RU" b="1" dirty="0" smtClean="0"/>
              <a:t>% годовых ( в зависимости от первоначального взноса)</a:t>
            </a:r>
            <a:endParaRPr lang="ru-RU" b="1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807912" y="3019746"/>
            <a:ext cx="2128342" cy="436553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Срок кредитования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23534" y="3003940"/>
            <a:ext cx="8481060" cy="540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/>
              <a:t>от 3 месяцев до </a:t>
            </a:r>
            <a:r>
              <a:rPr lang="ru-RU" b="1" dirty="0" smtClean="0"/>
              <a:t>36 </a:t>
            </a:r>
            <a:r>
              <a:rPr lang="ru-RU" b="1" dirty="0"/>
              <a:t>месяцев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23534" y="3630803"/>
            <a:ext cx="8477602" cy="5362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/>
              <a:t>приобретение транспортных средств и спецтехники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08812" y="1919215"/>
            <a:ext cx="8467080" cy="461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/>
              <a:t>от 500 000 рублей до 30 000 000 рублей</a:t>
            </a:r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23534" y="4234515"/>
            <a:ext cx="8515493" cy="1150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приобретаемые за счет кредитных средств транспортные средства и самоходные машины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при необходимости решением Кредитного комитета Банка может быть установлено условие об оформлении дополнительного </a:t>
            </a:r>
            <a:r>
              <a:rPr lang="ru-RU" b="1" dirty="0" smtClean="0"/>
              <a:t>залога</a:t>
            </a:r>
            <a:endParaRPr lang="ru-RU" b="1" dirty="0"/>
          </a:p>
        </p:txBody>
      </p:sp>
      <p:sp>
        <p:nvSpPr>
          <p:cNvPr id="14" name="Пятиугольник 13"/>
          <p:cNvSpPr/>
          <p:nvPr/>
        </p:nvSpPr>
        <p:spPr>
          <a:xfrm>
            <a:off x="815523" y="3612582"/>
            <a:ext cx="2156017" cy="536243"/>
          </a:xfrm>
          <a:prstGeom prst="homePlate">
            <a:avLst>
              <a:gd name="adj" fmla="val 5845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Цель кредитования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815523" y="4257624"/>
            <a:ext cx="2214260" cy="468432"/>
          </a:xfrm>
          <a:prstGeom prst="homePlate">
            <a:avLst>
              <a:gd name="adj" fmla="val 6521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Залоговое обеспечение</a:t>
            </a:r>
          </a:p>
        </p:txBody>
      </p:sp>
      <p:sp>
        <p:nvSpPr>
          <p:cNvPr id="16" name="Шеврон 15"/>
          <p:cNvSpPr/>
          <p:nvPr/>
        </p:nvSpPr>
        <p:spPr>
          <a:xfrm>
            <a:off x="2936254" y="3023596"/>
            <a:ext cx="448734" cy="461979"/>
          </a:xfrm>
          <a:prstGeom prst="chevron">
            <a:avLst>
              <a:gd name="adj" fmla="val 47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844227" y="6061776"/>
            <a:ext cx="2117708" cy="434357"/>
          </a:xfrm>
          <a:prstGeom prst="homePlate">
            <a:avLst>
              <a:gd name="adj" fmla="val 5845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Поручительство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23534" y="5459404"/>
            <a:ext cx="8518963" cy="1335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собственники юридического лица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супруг/супруга индивидуального предпринимателя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поручительство Фонда поддержки малого и среднего предпринимательства Республики Алтай за счет средств Гарантийного фонда (не более 70% от суммы кредита)</a:t>
            </a:r>
          </a:p>
        </p:txBody>
      </p:sp>
      <p:sp>
        <p:nvSpPr>
          <p:cNvPr id="19" name="Шеврон 18"/>
          <p:cNvSpPr/>
          <p:nvPr/>
        </p:nvSpPr>
        <p:spPr>
          <a:xfrm>
            <a:off x="2890467" y="1901666"/>
            <a:ext cx="448734" cy="461979"/>
          </a:xfrm>
          <a:prstGeom prst="chevron">
            <a:avLst>
              <a:gd name="adj" fmla="val 47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Шеврон 19"/>
          <p:cNvSpPr/>
          <p:nvPr/>
        </p:nvSpPr>
        <p:spPr>
          <a:xfrm>
            <a:off x="2850433" y="2460706"/>
            <a:ext cx="448734" cy="461979"/>
          </a:xfrm>
          <a:prstGeom prst="chevron">
            <a:avLst>
              <a:gd name="adj" fmla="val 47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Шеврон 20"/>
          <p:cNvSpPr/>
          <p:nvPr/>
        </p:nvSpPr>
        <p:spPr>
          <a:xfrm>
            <a:off x="2936254" y="6063704"/>
            <a:ext cx="448734" cy="461979"/>
          </a:xfrm>
          <a:prstGeom prst="chevron">
            <a:avLst>
              <a:gd name="adj" fmla="val 47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Шеврон 21"/>
          <p:cNvSpPr/>
          <p:nvPr/>
        </p:nvSpPr>
        <p:spPr>
          <a:xfrm>
            <a:off x="2965888" y="3637024"/>
            <a:ext cx="448734" cy="493593"/>
          </a:xfrm>
          <a:prstGeom prst="chevron">
            <a:avLst>
              <a:gd name="adj" fmla="val 47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Шеврон 22"/>
          <p:cNvSpPr/>
          <p:nvPr/>
        </p:nvSpPr>
        <p:spPr>
          <a:xfrm>
            <a:off x="3009883" y="4222480"/>
            <a:ext cx="418124" cy="503576"/>
          </a:xfrm>
          <a:prstGeom prst="chevron">
            <a:avLst>
              <a:gd name="adj" fmla="val 47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5" name="Рисунок 24" descr="МЕРИН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7035" y="798787"/>
            <a:ext cx="2212731" cy="1198180"/>
          </a:xfrm>
          <a:prstGeom prst="rect">
            <a:avLst/>
          </a:prstGeom>
        </p:spPr>
      </p:pic>
      <p:pic>
        <p:nvPicPr>
          <p:cNvPr id="26" name="Рисунок 25" descr="logo_white_noosfer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34416" y="210208"/>
            <a:ext cx="2942576" cy="1110886"/>
          </a:xfrm>
          <a:prstGeom prst="rect">
            <a:avLst/>
          </a:prstGeom>
        </p:spPr>
      </p:pic>
      <p:pic>
        <p:nvPicPr>
          <p:cNvPr id="27" name="Рисунок 26" descr="ТЕХНИКА_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18409" y="2611218"/>
            <a:ext cx="2773591" cy="1908230"/>
          </a:xfrm>
          <a:prstGeom prst="rect">
            <a:avLst/>
          </a:prstGeom>
        </p:spPr>
      </p:pic>
      <p:pic>
        <p:nvPicPr>
          <p:cNvPr id="29" name="Рисунок 28" descr="КРАН_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8234" y="4039986"/>
            <a:ext cx="2743679" cy="259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7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noosfera_bank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ятиугольник 5"/>
          <p:cNvSpPr/>
          <p:nvPr/>
        </p:nvSpPr>
        <p:spPr>
          <a:xfrm>
            <a:off x="769573" y="2233668"/>
            <a:ext cx="2145423" cy="459197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Лимит кредита</a:t>
            </a:r>
            <a:endParaRPr lang="ru-RU" b="1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786654" y="2797587"/>
            <a:ext cx="2128342" cy="451566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Процентная ставк</a:t>
            </a:r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07137" y="2781095"/>
            <a:ext cx="8481059" cy="498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от </a:t>
            </a:r>
            <a:r>
              <a:rPr lang="en-US" b="1" dirty="0" smtClean="0"/>
              <a:t>18</a:t>
            </a:r>
            <a:r>
              <a:rPr lang="ru-RU" b="1" dirty="0" smtClean="0"/>
              <a:t>% </a:t>
            </a:r>
            <a:r>
              <a:rPr lang="ru-RU" b="1" dirty="0"/>
              <a:t>годовых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769091" y="3382838"/>
            <a:ext cx="2128342" cy="481732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Срок кредитования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07137" y="3351218"/>
            <a:ext cx="8481060" cy="540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/>
              <a:t>от 3 месяцев до 36 месяцев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02336" y="3957981"/>
            <a:ext cx="8477602" cy="525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/>
              <a:t>финансирование лизинговой деятельности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07137" y="2252471"/>
            <a:ext cx="8467080" cy="461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от 500 000 рублей до </a:t>
            </a:r>
            <a:r>
              <a:rPr lang="ru-RU" b="1" dirty="0" smtClean="0"/>
              <a:t>60</a:t>
            </a:r>
            <a:r>
              <a:rPr lang="ru-RU" b="1" dirty="0"/>
              <a:t> 000 000 </a:t>
            </a:r>
            <a:r>
              <a:rPr lang="ru-RU" b="1" dirty="0" smtClean="0"/>
              <a:t>рублей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625280" y="4600825"/>
            <a:ext cx="8469768" cy="1093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/>
              <a:t>недвижимое имущество, транспортные средства, самоходные машины, оборудование (в том числе приобретаемые за счет кредитных средств и переданные в финансовую аренду (лизинг</a:t>
            </a:r>
            <a:r>
              <a:rPr lang="ru-RU" b="1" dirty="0" smtClean="0"/>
              <a:t>), </a:t>
            </a:r>
            <a:r>
              <a:rPr lang="ru-RU" b="1" dirty="0"/>
              <a:t>права требования платежей по лизинговым договорам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786654" y="3978963"/>
            <a:ext cx="2128342" cy="536243"/>
          </a:xfrm>
          <a:prstGeom prst="homePlate">
            <a:avLst>
              <a:gd name="adj" fmla="val 5845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Цель кредитования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767332" y="4757021"/>
            <a:ext cx="2214260" cy="463490"/>
          </a:xfrm>
          <a:prstGeom prst="homePlate">
            <a:avLst>
              <a:gd name="adj" fmla="val 6521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Залоговое обеспечение</a:t>
            </a:r>
          </a:p>
        </p:txBody>
      </p:sp>
      <p:sp>
        <p:nvSpPr>
          <p:cNvPr id="16" name="Шеврон 15"/>
          <p:cNvSpPr/>
          <p:nvPr/>
        </p:nvSpPr>
        <p:spPr>
          <a:xfrm>
            <a:off x="2836255" y="3400104"/>
            <a:ext cx="448734" cy="461979"/>
          </a:xfrm>
          <a:prstGeom prst="chevron">
            <a:avLst>
              <a:gd name="adj" fmla="val 47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744096" y="5797988"/>
            <a:ext cx="2117708" cy="434357"/>
          </a:xfrm>
          <a:prstGeom prst="homePlate">
            <a:avLst>
              <a:gd name="adj" fmla="val 5845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Поручительство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624498" y="5797988"/>
            <a:ext cx="8500184" cy="508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/>
              <a:t>собственники юридического лица </a:t>
            </a:r>
          </a:p>
        </p:txBody>
      </p:sp>
      <p:sp>
        <p:nvSpPr>
          <p:cNvPr id="19" name="Шеврон 18"/>
          <p:cNvSpPr/>
          <p:nvPr/>
        </p:nvSpPr>
        <p:spPr>
          <a:xfrm>
            <a:off x="2804706" y="2266373"/>
            <a:ext cx="448734" cy="461979"/>
          </a:xfrm>
          <a:prstGeom prst="chevron">
            <a:avLst>
              <a:gd name="adj" fmla="val 47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Шеврон 19"/>
          <p:cNvSpPr/>
          <p:nvPr/>
        </p:nvSpPr>
        <p:spPr>
          <a:xfrm>
            <a:off x="2812332" y="2807865"/>
            <a:ext cx="448734" cy="461979"/>
          </a:xfrm>
          <a:prstGeom prst="chevron">
            <a:avLst>
              <a:gd name="adj" fmla="val 47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Шеврон 20"/>
          <p:cNvSpPr/>
          <p:nvPr/>
        </p:nvSpPr>
        <p:spPr>
          <a:xfrm>
            <a:off x="2804706" y="5808266"/>
            <a:ext cx="448734" cy="461979"/>
          </a:xfrm>
          <a:prstGeom prst="chevron">
            <a:avLst>
              <a:gd name="adj" fmla="val 47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Шеврон 21"/>
          <p:cNvSpPr/>
          <p:nvPr/>
        </p:nvSpPr>
        <p:spPr>
          <a:xfrm>
            <a:off x="2851703" y="4010724"/>
            <a:ext cx="448734" cy="493593"/>
          </a:xfrm>
          <a:prstGeom prst="chevron">
            <a:avLst>
              <a:gd name="adj" fmla="val 47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Шеврон 22"/>
          <p:cNvSpPr/>
          <p:nvPr/>
        </p:nvSpPr>
        <p:spPr>
          <a:xfrm>
            <a:off x="2895605" y="4745205"/>
            <a:ext cx="418124" cy="503576"/>
          </a:xfrm>
          <a:prstGeom prst="chevron">
            <a:avLst>
              <a:gd name="adj" fmla="val 47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 descr="D:\1_noosfera\images\кредитные продукты\контрактное_кр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62500" y="2364555"/>
            <a:ext cx="2001440" cy="2018259"/>
          </a:xfrm>
          <a:prstGeom prst="rect">
            <a:avLst/>
          </a:prstGeom>
          <a:noFill/>
        </p:spPr>
      </p:pic>
      <p:pic>
        <p:nvPicPr>
          <p:cNvPr id="28" name="Рисунок 27" descr="logo_white_noosfer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34416" y="210208"/>
            <a:ext cx="2942576" cy="111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6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noosfera_bank_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ятиугольник 5"/>
          <p:cNvSpPr/>
          <p:nvPr/>
        </p:nvSpPr>
        <p:spPr>
          <a:xfrm>
            <a:off x="832883" y="2226769"/>
            <a:ext cx="2128341" cy="533135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Лимит</a:t>
            </a:r>
            <a:endParaRPr lang="ru-RU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843140" y="2936070"/>
            <a:ext cx="2128342" cy="564195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Процентная ставка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45841" y="3044626"/>
            <a:ext cx="8481059" cy="498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от </a:t>
            </a:r>
            <a:r>
              <a:rPr lang="en-US" b="1" dirty="0" smtClean="0"/>
              <a:t>4</a:t>
            </a:r>
            <a:r>
              <a:rPr lang="ru-RU" b="1" dirty="0" smtClean="0"/>
              <a:t>,0% годовых</a:t>
            </a:r>
            <a:endParaRPr lang="ru-RU" b="1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832883" y="3693563"/>
            <a:ext cx="2128342" cy="436553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60000"/>
              </a:lnSpc>
            </a:pPr>
            <a:r>
              <a:rPr lang="ru-RU" b="1" dirty="0" smtClean="0"/>
              <a:t>Срок кредитования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45841" y="3724454"/>
            <a:ext cx="8481060" cy="50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/>
              <a:t>до 36 месяцев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49299" y="4363681"/>
            <a:ext cx="8500184" cy="5362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/>
              <a:t>обеспечение исполнения обязательств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45841" y="2269273"/>
            <a:ext cx="8503642" cy="594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/>
              <a:t>до </a:t>
            </a:r>
            <a:r>
              <a:rPr lang="ru-RU" b="1" smtClean="0"/>
              <a:t>70</a:t>
            </a:r>
            <a:r>
              <a:rPr lang="ru-RU" b="1" dirty="0"/>
              <a:t> 000 000 рублей (или в долларах США, не </a:t>
            </a:r>
            <a:r>
              <a:rPr lang="ru-RU" b="1"/>
              <a:t>превышающий </a:t>
            </a:r>
            <a:r>
              <a:rPr lang="ru-RU" b="1" smtClean="0"/>
              <a:t>70</a:t>
            </a:r>
            <a:r>
              <a:rPr lang="ru-RU" b="1" dirty="0"/>
              <a:t> 000 000 рублей по курсу Банка/ЦБ на день выдачи банковской гарантии)</a:t>
            </a:r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26716" y="5034861"/>
            <a:ext cx="8500184" cy="526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/>
              <a:t>по решению Кредитного Комитета Банка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838200" y="4306282"/>
            <a:ext cx="2128342" cy="536243"/>
          </a:xfrm>
          <a:prstGeom prst="homePlate">
            <a:avLst>
              <a:gd name="adj" fmla="val 5845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Цель</a:t>
            </a:r>
            <a:endParaRPr lang="ru-RU" b="1" dirty="0"/>
          </a:p>
        </p:txBody>
      </p:sp>
      <p:sp>
        <p:nvSpPr>
          <p:cNvPr id="15" name="Пятиугольник 14"/>
          <p:cNvSpPr/>
          <p:nvPr/>
        </p:nvSpPr>
        <p:spPr>
          <a:xfrm>
            <a:off x="843140" y="5015554"/>
            <a:ext cx="2214260" cy="463490"/>
          </a:xfrm>
          <a:prstGeom prst="homePlate">
            <a:avLst>
              <a:gd name="adj" fmla="val 6521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70000"/>
              </a:lnSpc>
            </a:pPr>
            <a:r>
              <a:rPr lang="ru-RU" b="1" dirty="0"/>
              <a:t>Залоговое обеспечение</a:t>
            </a:r>
          </a:p>
        </p:txBody>
      </p:sp>
      <p:sp>
        <p:nvSpPr>
          <p:cNvPr id="16" name="Шеврон 15"/>
          <p:cNvSpPr/>
          <p:nvPr/>
        </p:nvSpPr>
        <p:spPr>
          <a:xfrm>
            <a:off x="2888369" y="3724955"/>
            <a:ext cx="448734" cy="461979"/>
          </a:xfrm>
          <a:prstGeom prst="chevron">
            <a:avLst>
              <a:gd name="adj" fmla="val 47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838200" y="5631410"/>
            <a:ext cx="2117708" cy="434357"/>
          </a:xfrm>
          <a:prstGeom prst="homePlate">
            <a:avLst>
              <a:gd name="adj" fmla="val 5845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Поручительство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26716" y="5631410"/>
            <a:ext cx="8522767" cy="508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собственники юридического лица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супруг/супруга индивидуального предпринимателя </a:t>
            </a:r>
          </a:p>
        </p:txBody>
      </p:sp>
      <p:sp>
        <p:nvSpPr>
          <p:cNvPr id="19" name="Шеврон 18"/>
          <p:cNvSpPr/>
          <p:nvPr/>
        </p:nvSpPr>
        <p:spPr>
          <a:xfrm>
            <a:off x="2860331" y="2269273"/>
            <a:ext cx="448734" cy="483765"/>
          </a:xfrm>
          <a:prstGeom prst="chevron">
            <a:avLst>
              <a:gd name="adj" fmla="val 47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Шеврон 19"/>
          <p:cNvSpPr/>
          <p:nvPr/>
        </p:nvSpPr>
        <p:spPr>
          <a:xfrm>
            <a:off x="2886697" y="2999723"/>
            <a:ext cx="448734" cy="517674"/>
          </a:xfrm>
          <a:prstGeom prst="chevron">
            <a:avLst>
              <a:gd name="adj" fmla="val 47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Шеврон 20"/>
          <p:cNvSpPr/>
          <p:nvPr/>
        </p:nvSpPr>
        <p:spPr>
          <a:xfrm>
            <a:off x="2841166" y="5610933"/>
            <a:ext cx="448734" cy="461979"/>
          </a:xfrm>
          <a:prstGeom prst="chevron">
            <a:avLst>
              <a:gd name="adj" fmla="val 47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Шеврон 21"/>
          <p:cNvSpPr/>
          <p:nvPr/>
        </p:nvSpPr>
        <p:spPr>
          <a:xfrm>
            <a:off x="2886697" y="4327606"/>
            <a:ext cx="448734" cy="493593"/>
          </a:xfrm>
          <a:prstGeom prst="chevron">
            <a:avLst>
              <a:gd name="adj" fmla="val 47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Шеврон 22"/>
          <p:cNvSpPr/>
          <p:nvPr/>
        </p:nvSpPr>
        <p:spPr>
          <a:xfrm>
            <a:off x="2918288" y="5013811"/>
            <a:ext cx="418124" cy="503576"/>
          </a:xfrm>
          <a:prstGeom prst="chevron">
            <a:avLst>
              <a:gd name="adj" fmla="val 47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6" name="Рисунок 25" descr="КАЛЬКУЛЯТО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76873" y="2630213"/>
            <a:ext cx="3658080" cy="3658080"/>
          </a:xfrm>
          <a:prstGeom prst="rect">
            <a:avLst/>
          </a:prstGeom>
        </p:spPr>
      </p:pic>
      <p:pic>
        <p:nvPicPr>
          <p:cNvPr id="27" name="Рисунок 26" descr="logo_white_noosfer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34416" y="210208"/>
            <a:ext cx="2942576" cy="111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6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1175</TotalTime>
  <Words>635</Words>
  <Application>Microsoft Office PowerPoint</Application>
  <PresentationFormat>Широкоэкранный</PresentationFormat>
  <Paragraphs>137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Тема Office</vt:lpstr>
      <vt:lpstr>АКБ «НООСФЕРА» (АО) —   БАНК ДЛЯ МАЛОГО И СРЕДНЕГО БИЗНЕСА</vt:lpstr>
      <vt:lpstr>КРЕДИТЫ ДЛЯ БИЗНЕСА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Будем рады предоставить Вам дополнительную информацию по телефонам: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АКБ «НООСФЕРА»—   БАНК ДЛЯ МАЛОГО И СРЕДНЕГО БИЗНЕСА</dc:title>
  <dc:creator>Чейнеш В. Малчинова</dc:creator>
  <cp:lastModifiedBy>Ольга П. Арыкова</cp:lastModifiedBy>
  <cp:revision>139</cp:revision>
  <cp:lastPrinted>2020-12-16T10:38:05Z</cp:lastPrinted>
  <dcterms:created xsi:type="dcterms:W3CDTF">2020-12-07T03:15:40Z</dcterms:created>
  <dcterms:modified xsi:type="dcterms:W3CDTF">2022-06-24T01:59:04Z</dcterms:modified>
</cp:coreProperties>
</file>