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96" r:id="rId3"/>
    <p:sldMasterId id="2147483698" r:id="rId4"/>
  </p:sldMasterIdLst>
  <p:notesMasterIdLst>
    <p:notesMasterId r:id="rId12"/>
  </p:notesMasterIdLst>
  <p:sldIdLst>
    <p:sldId id="278" r:id="rId5"/>
    <p:sldId id="258" r:id="rId6"/>
    <p:sldId id="276" r:id="rId7"/>
    <p:sldId id="275" r:id="rId8"/>
    <p:sldId id="270" r:id="rId9"/>
    <p:sldId id="269" r:id="rId10"/>
    <p:sldId id="279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2BC"/>
    <a:srgbClr val="0071BD"/>
    <a:srgbClr val="F2F2F2"/>
    <a:srgbClr val="ED1B34"/>
    <a:srgbClr val="203864"/>
    <a:srgbClr val="FF6E6E"/>
    <a:srgbClr val="AFAFAF"/>
    <a:srgbClr val="D9D9D9"/>
    <a:srgbClr val="E30017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81" autoAdjust="0"/>
    <p:restoredTop sz="94333" autoAdjust="0"/>
  </p:normalViewPr>
  <p:slideViewPr>
    <p:cSldViewPr snapToGrid="0">
      <p:cViewPr varScale="1">
        <p:scale>
          <a:sx n="84" d="100"/>
          <a:sy n="84" d="100"/>
        </p:scale>
        <p:origin x="888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609B36-E414-4C95-91A5-D9574A482B3D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E46C99-A7C5-482F-9661-F6BBB29A26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6470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46C99-A7C5-482F-9661-F6BBB29A261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3403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46C99-A7C5-482F-9661-F6BBB29A2611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986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46C99-A7C5-482F-9661-F6BBB29A2611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986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4F08-5BCC-4355-8CCE-B4D3D390F7CE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6A3D-D048-4F35-9F04-DA826D7A4E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683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4F08-5BCC-4355-8CCE-B4D3D390F7CE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6A3D-D048-4F35-9F04-DA826D7A4E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876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4F08-5BCC-4355-8CCE-B4D3D390F7CE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6A3D-D048-4F35-9F04-DA826D7A4E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347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4F08-5BCC-4355-8CCE-B4D3D390F7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6A3D-D048-4F35-9F04-DA826D7A4EF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839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4F08-5BCC-4355-8CCE-B4D3D390F7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6A3D-D048-4F35-9F04-DA826D7A4EF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4410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4F08-5BCC-4355-8CCE-B4D3D390F7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6A3D-D048-4F35-9F04-DA826D7A4EF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668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4F08-5BCC-4355-8CCE-B4D3D390F7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6A3D-D048-4F35-9F04-DA826D7A4EF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4244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4F08-5BCC-4355-8CCE-B4D3D390F7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6A3D-D048-4F35-9F04-DA826D7A4EF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7613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4F08-5BCC-4355-8CCE-B4D3D390F7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6A3D-D048-4F35-9F04-DA826D7A4EF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7327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4F08-5BCC-4355-8CCE-B4D3D390F7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6A3D-D048-4F35-9F04-DA826D7A4EF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3122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4F08-5BCC-4355-8CCE-B4D3D390F7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6A3D-D048-4F35-9F04-DA826D7A4EF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801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4F08-5BCC-4355-8CCE-B4D3D390F7CE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6A3D-D048-4F35-9F04-DA826D7A4E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6232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4F08-5BCC-4355-8CCE-B4D3D390F7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6A3D-D048-4F35-9F04-DA826D7A4EF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3554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4F08-5BCC-4355-8CCE-B4D3D390F7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6A3D-D048-4F35-9F04-DA826D7A4EF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3402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4F08-5BCC-4355-8CCE-B4D3D390F7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6A3D-D048-4F35-9F04-DA826D7A4EF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6384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2592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94107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196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4F08-5BCC-4355-8CCE-B4D3D390F7CE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6A3D-D048-4F35-9F04-DA826D7A4E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241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4F08-5BCC-4355-8CCE-B4D3D390F7CE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6A3D-D048-4F35-9F04-DA826D7A4E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30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4F08-5BCC-4355-8CCE-B4D3D390F7CE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6A3D-D048-4F35-9F04-DA826D7A4E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639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4F08-5BCC-4355-8CCE-B4D3D390F7CE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6A3D-D048-4F35-9F04-DA826D7A4E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115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4F08-5BCC-4355-8CCE-B4D3D390F7CE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6A3D-D048-4F35-9F04-DA826D7A4E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383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4F08-5BCC-4355-8CCE-B4D3D390F7CE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6A3D-D048-4F35-9F04-DA826D7A4E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92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4F08-5BCC-4355-8CCE-B4D3D390F7CE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96A3D-D048-4F35-9F04-DA826D7A4E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772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14F08-5BCC-4355-8CCE-B4D3D390F7CE}" type="datetimeFigureOut">
              <a:rPr lang="ru-RU" smtClean="0"/>
              <a:t>22.03.2022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96A3D-D048-4F35-9F04-DA826D7A4E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735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14F08-5BCC-4355-8CCE-B4D3D390F7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96A3D-D048-4F35-9F04-DA826D7A4EF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702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0354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8030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5.xml"/><Relationship Id="rId4" Type="http://schemas.openxmlformats.org/officeDocument/2006/relationships/hyperlink" Target="mailto:msbsupport@mspbank.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21545" y="2684306"/>
            <a:ext cx="517918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800" dirty="0" smtClean="0">
                <a:solidFill>
                  <a:srgbClr val="4472C4">
                    <a:lumMod val="75000"/>
                  </a:srgbClr>
                </a:solidFill>
                <a:latin typeface="Golos UI"/>
                <a:ea typeface="Golos Text VF DemiBold" pitchFamily="2" charset="0"/>
                <a:cs typeface="Golos UI Medium" panose="020B0604020202020204" pitchFamily="34" charset="-52"/>
              </a:rPr>
              <a:t>Новые меры поддержки предпринимателей</a:t>
            </a:r>
            <a:endParaRPr lang="ru-RU" sz="3800" dirty="0">
              <a:solidFill>
                <a:srgbClr val="4472C4">
                  <a:lumMod val="75000"/>
                </a:srgbClr>
              </a:solidFill>
              <a:latin typeface="Golos UI"/>
              <a:ea typeface="Golos Text VF DemiBold" pitchFamily="2" charset="0"/>
              <a:cs typeface="Golos UI Medium" panose="020B0604020202020204" pitchFamily="34" charset="-52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1545" y="6054208"/>
            <a:ext cx="51791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4472C4">
                    <a:lumMod val="75000"/>
                  </a:srgbClr>
                </a:solidFill>
                <a:latin typeface="Golos UI" panose="020B0504020202020204" pitchFamily="34" charset="-52"/>
                <a:ea typeface="Golos Text VF DemiBold" pitchFamily="2" charset="0"/>
                <a:cs typeface="Golos UI" panose="020B0504020202020204" pitchFamily="34" charset="-52"/>
              </a:rPr>
              <a:t>Март 2022</a:t>
            </a:r>
            <a:endParaRPr lang="ru-RU" sz="2000" dirty="0">
              <a:solidFill>
                <a:srgbClr val="4472C4">
                  <a:lumMod val="75000"/>
                </a:srgbClr>
              </a:solidFill>
              <a:latin typeface="Golos UI" panose="020B0504020202020204" pitchFamily="34" charset="-52"/>
              <a:ea typeface="Golos Text VF DemiBold" pitchFamily="2" charset="0"/>
              <a:cs typeface="Golos UI" panose="020B0504020202020204" pitchFamily="34" charset="-52"/>
            </a:endParaRPr>
          </a:p>
        </p:txBody>
      </p:sp>
      <p:grpSp>
        <p:nvGrpSpPr>
          <p:cNvPr id="8" name="Группа 7"/>
          <p:cNvGrpSpPr>
            <a:grpSpLocks noChangeAspect="1"/>
          </p:cNvGrpSpPr>
          <p:nvPr/>
        </p:nvGrpSpPr>
        <p:grpSpPr>
          <a:xfrm>
            <a:off x="696785" y="513096"/>
            <a:ext cx="2901552" cy="610853"/>
            <a:chOff x="471310" y="-27283"/>
            <a:chExt cx="2892336" cy="608913"/>
          </a:xfrm>
        </p:grpSpPr>
        <p:grpSp>
          <p:nvGrpSpPr>
            <p:cNvPr id="9" name="Группа 8">
              <a:extLst>
                <a:ext uri="{FF2B5EF4-FFF2-40B4-BE49-F238E27FC236}">
                  <a16:creationId xmlns:a16="http://schemas.microsoft.com/office/drawing/2014/main" xmlns="" id="{D2F09074-7E25-47FF-BFB3-5077D58EBFAB}"/>
                </a:ext>
              </a:extLst>
            </p:cNvPr>
            <p:cNvGrpSpPr/>
            <p:nvPr/>
          </p:nvGrpSpPr>
          <p:grpSpPr>
            <a:xfrm>
              <a:off x="471310" y="96007"/>
              <a:ext cx="1883308" cy="255154"/>
              <a:chOff x="4829174" y="3270291"/>
              <a:chExt cx="1649752" cy="223511"/>
            </a:xfrm>
            <a:solidFill>
              <a:schemeClr val="bg1"/>
            </a:solidFill>
          </p:grpSpPr>
          <p:sp>
            <p:nvSpPr>
              <p:cNvPr id="17" name="Полилиния: фигура 60">
                <a:extLst>
                  <a:ext uri="{FF2B5EF4-FFF2-40B4-BE49-F238E27FC236}">
                    <a16:creationId xmlns:a16="http://schemas.microsoft.com/office/drawing/2014/main" xmlns="" id="{D48941FC-8EB9-4F9F-9B53-C88F2A37CA31}"/>
                  </a:ext>
                </a:extLst>
              </p:cNvPr>
              <p:cNvSpPr/>
              <p:nvPr/>
            </p:nvSpPr>
            <p:spPr>
              <a:xfrm>
                <a:off x="4829174" y="3273101"/>
                <a:ext cx="254970" cy="216927"/>
              </a:xfrm>
              <a:custGeom>
                <a:avLst/>
                <a:gdLst>
                  <a:gd name="connsiteX0" fmla="*/ 184145 w 254970"/>
                  <a:gd name="connsiteY0" fmla="*/ 0 h 216928"/>
                  <a:gd name="connsiteX1" fmla="*/ 127485 w 254970"/>
                  <a:gd name="connsiteY1" fmla="*/ 130533 h 216928"/>
                  <a:gd name="connsiteX2" fmla="*/ 69881 w 254970"/>
                  <a:gd name="connsiteY2" fmla="*/ 0 h 216928"/>
                  <a:gd name="connsiteX3" fmla="*/ 0 w 254970"/>
                  <a:gd name="connsiteY3" fmla="*/ 0 h 216928"/>
                  <a:gd name="connsiteX4" fmla="*/ 0 w 254970"/>
                  <a:gd name="connsiteY4" fmla="*/ 216929 h 216928"/>
                  <a:gd name="connsiteX5" fmla="*/ 50050 w 254970"/>
                  <a:gd name="connsiteY5" fmla="*/ 216929 h 216928"/>
                  <a:gd name="connsiteX6" fmla="*/ 50050 w 254970"/>
                  <a:gd name="connsiteY6" fmla="*/ 64797 h 216928"/>
                  <a:gd name="connsiteX7" fmla="*/ 116153 w 254970"/>
                  <a:gd name="connsiteY7" fmla="*/ 216929 h 216928"/>
                  <a:gd name="connsiteX8" fmla="*/ 137873 w 254970"/>
                  <a:gd name="connsiteY8" fmla="*/ 216929 h 216928"/>
                  <a:gd name="connsiteX9" fmla="*/ 203976 w 254970"/>
                  <a:gd name="connsiteY9" fmla="*/ 64797 h 216928"/>
                  <a:gd name="connsiteX10" fmla="*/ 203976 w 254970"/>
                  <a:gd name="connsiteY10" fmla="*/ 216929 h 216928"/>
                  <a:gd name="connsiteX11" fmla="*/ 254970 w 254970"/>
                  <a:gd name="connsiteY11" fmla="*/ 216929 h 216928"/>
                  <a:gd name="connsiteX12" fmla="*/ 254970 w 254970"/>
                  <a:gd name="connsiteY12" fmla="*/ 0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54970" h="216928">
                    <a:moveTo>
                      <a:pt x="184145" y="0"/>
                    </a:moveTo>
                    <a:lnTo>
                      <a:pt x="127485" y="130533"/>
                    </a:lnTo>
                    <a:lnTo>
                      <a:pt x="69881" y="0"/>
                    </a:lnTo>
                    <a:lnTo>
                      <a:pt x="0" y="0"/>
                    </a:lnTo>
                    <a:lnTo>
                      <a:pt x="0" y="216929"/>
                    </a:lnTo>
                    <a:lnTo>
                      <a:pt x="50050" y="216929"/>
                    </a:lnTo>
                    <a:lnTo>
                      <a:pt x="50050" y="64797"/>
                    </a:lnTo>
                    <a:lnTo>
                      <a:pt x="116153" y="216929"/>
                    </a:lnTo>
                    <a:lnTo>
                      <a:pt x="137873" y="216929"/>
                    </a:lnTo>
                    <a:lnTo>
                      <a:pt x="203976" y="64797"/>
                    </a:lnTo>
                    <a:lnTo>
                      <a:pt x="203976" y="216929"/>
                    </a:lnTo>
                    <a:lnTo>
                      <a:pt x="254970" y="216929"/>
                    </a:lnTo>
                    <a:lnTo>
                      <a:pt x="254970" y="0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18" name="Полилиния: фигура 61">
                <a:extLst>
                  <a:ext uri="{FF2B5EF4-FFF2-40B4-BE49-F238E27FC236}">
                    <a16:creationId xmlns:a16="http://schemas.microsoft.com/office/drawing/2014/main" xmlns="" id="{C25B6F3B-F1C1-409C-9C89-F567F8D7E626}"/>
                  </a:ext>
                </a:extLst>
              </p:cNvPr>
              <p:cNvSpPr/>
              <p:nvPr/>
            </p:nvSpPr>
            <p:spPr>
              <a:xfrm>
                <a:off x="5116251" y="3270291"/>
                <a:ext cx="222862" cy="223502"/>
              </a:xfrm>
              <a:custGeom>
                <a:avLst/>
                <a:gdLst>
                  <a:gd name="connsiteX0" fmla="*/ 0 w 222862"/>
                  <a:gd name="connsiteY0" fmla="*/ 111751 h 223502"/>
                  <a:gd name="connsiteX1" fmla="*/ 124652 w 222862"/>
                  <a:gd name="connsiteY1" fmla="*/ 0 h 223502"/>
                  <a:gd name="connsiteX2" fmla="*/ 222863 w 222862"/>
                  <a:gd name="connsiteY2" fmla="*/ 52589 h 223502"/>
                  <a:gd name="connsiteX3" fmla="*/ 180368 w 222862"/>
                  <a:gd name="connsiteY3" fmla="*/ 72310 h 223502"/>
                  <a:gd name="connsiteX4" fmla="*/ 124652 w 222862"/>
                  <a:gd name="connsiteY4" fmla="*/ 40381 h 223502"/>
                  <a:gd name="connsiteX5" fmla="*/ 50994 w 222862"/>
                  <a:gd name="connsiteY5" fmla="*/ 111751 h 223502"/>
                  <a:gd name="connsiteX6" fmla="*/ 124652 w 222862"/>
                  <a:gd name="connsiteY6" fmla="*/ 182182 h 223502"/>
                  <a:gd name="connsiteX7" fmla="*/ 180368 w 222862"/>
                  <a:gd name="connsiteY7" fmla="*/ 151193 h 223502"/>
                  <a:gd name="connsiteX8" fmla="*/ 222863 w 222862"/>
                  <a:gd name="connsiteY8" fmla="*/ 169974 h 223502"/>
                  <a:gd name="connsiteX9" fmla="*/ 124652 w 222862"/>
                  <a:gd name="connsiteY9" fmla="*/ 223502 h 223502"/>
                  <a:gd name="connsiteX10" fmla="*/ 0 w 222862"/>
                  <a:gd name="connsiteY10" fmla="*/ 111751 h 2235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2862" h="223502">
                    <a:moveTo>
                      <a:pt x="0" y="111751"/>
                    </a:moveTo>
                    <a:cubicBezTo>
                      <a:pt x="0" y="45076"/>
                      <a:pt x="54771" y="0"/>
                      <a:pt x="124652" y="0"/>
                    </a:cubicBezTo>
                    <a:cubicBezTo>
                      <a:pt x="176591" y="0"/>
                      <a:pt x="206809" y="25355"/>
                      <a:pt x="222863" y="52589"/>
                    </a:cubicBezTo>
                    <a:lnTo>
                      <a:pt x="180368" y="72310"/>
                    </a:lnTo>
                    <a:cubicBezTo>
                      <a:pt x="170925" y="54467"/>
                      <a:pt x="149205" y="40381"/>
                      <a:pt x="124652" y="40381"/>
                    </a:cubicBezTo>
                    <a:cubicBezTo>
                      <a:pt x="82157" y="40381"/>
                      <a:pt x="50994" y="70431"/>
                      <a:pt x="50994" y="111751"/>
                    </a:cubicBezTo>
                    <a:cubicBezTo>
                      <a:pt x="50994" y="152132"/>
                      <a:pt x="82157" y="182182"/>
                      <a:pt x="124652" y="182182"/>
                    </a:cubicBezTo>
                    <a:cubicBezTo>
                      <a:pt x="149205" y="182182"/>
                      <a:pt x="170925" y="169035"/>
                      <a:pt x="180368" y="151193"/>
                    </a:cubicBezTo>
                    <a:lnTo>
                      <a:pt x="222863" y="169974"/>
                    </a:lnTo>
                    <a:cubicBezTo>
                      <a:pt x="206809" y="197208"/>
                      <a:pt x="176591" y="223502"/>
                      <a:pt x="124652" y="223502"/>
                    </a:cubicBezTo>
                    <a:cubicBezTo>
                      <a:pt x="54771" y="223502"/>
                      <a:pt x="0" y="177487"/>
                      <a:pt x="0" y="111751"/>
                    </a:cubicBez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19" name="Полилиния: фигура 62">
                <a:extLst>
                  <a:ext uri="{FF2B5EF4-FFF2-40B4-BE49-F238E27FC236}">
                    <a16:creationId xmlns:a16="http://schemas.microsoft.com/office/drawing/2014/main" xmlns="" id="{A5941BD5-2DA8-4726-9354-30AA696E0F6B}"/>
                  </a:ext>
                </a:extLst>
              </p:cNvPr>
              <p:cNvSpPr/>
              <p:nvPr/>
            </p:nvSpPr>
            <p:spPr>
              <a:xfrm>
                <a:off x="5366499" y="3273113"/>
                <a:ext cx="211530" cy="216928"/>
              </a:xfrm>
              <a:custGeom>
                <a:avLst/>
                <a:gdLst>
                  <a:gd name="connsiteX0" fmla="*/ 160537 w 211530"/>
                  <a:gd name="connsiteY0" fmla="*/ 216929 h 216928"/>
                  <a:gd name="connsiteX1" fmla="*/ 160537 w 211530"/>
                  <a:gd name="connsiteY1" fmla="*/ 41320 h 216928"/>
                  <a:gd name="connsiteX2" fmla="*/ 50050 w 211530"/>
                  <a:gd name="connsiteY2" fmla="*/ 41320 h 216928"/>
                  <a:gd name="connsiteX3" fmla="*/ 50050 w 211530"/>
                  <a:gd name="connsiteY3" fmla="*/ 216929 h 216928"/>
                  <a:gd name="connsiteX4" fmla="*/ 0 w 211530"/>
                  <a:gd name="connsiteY4" fmla="*/ 216929 h 216928"/>
                  <a:gd name="connsiteX5" fmla="*/ 0 w 211530"/>
                  <a:gd name="connsiteY5" fmla="*/ 0 h 216928"/>
                  <a:gd name="connsiteX6" fmla="*/ 211531 w 211530"/>
                  <a:gd name="connsiteY6" fmla="*/ 0 h 216928"/>
                  <a:gd name="connsiteX7" fmla="*/ 211531 w 211530"/>
                  <a:gd name="connsiteY7" fmla="*/ 216929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1530" h="216928">
                    <a:moveTo>
                      <a:pt x="160537" y="216929"/>
                    </a:moveTo>
                    <a:lnTo>
                      <a:pt x="160537" y="41320"/>
                    </a:lnTo>
                    <a:lnTo>
                      <a:pt x="50050" y="41320"/>
                    </a:lnTo>
                    <a:lnTo>
                      <a:pt x="50050" y="216929"/>
                    </a:lnTo>
                    <a:lnTo>
                      <a:pt x="0" y="216929"/>
                    </a:lnTo>
                    <a:lnTo>
                      <a:pt x="0" y="0"/>
                    </a:lnTo>
                    <a:lnTo>
                      <a:pt x="211531" y="0"/>
                    </a:lnTo>
                    <a:lnTo>
                      <a:pt x="211531" y="216929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20" name="Полилиния: фигура 63">
                <a:extLst>
                  <a:ext uri="{FF2B5EF4-FFF2-40B4-BE49-F238E27FC236}">
                    <a16:creationId xmlns:a16="http://schemas.microsoft.com/office/drawing/2014/main" xmlns="" id="{ABC7DA9B-726F-44AF-AEAA-75CDC184B77F}"/>
                  </a:ext>
                </a:extLst>
              </p:cNvPr>
              <p:cNvSpPr/>
              <p:nvPr/>
            </p:nvSpPr>
            <p:spPr>
              <a:xfrm>
                <a:off x="5707407" y="3273117"/>
                <a:ext cx="188866" cy="216928"/>
              </a:xfrm>
              <a:custGeom>
                <a:avLst/>
                <a:gdLst>
                  <a:gd name="connsiteX0" fmla="*/ 50050 w 188866"/>
                  <a:gd name="connsiteY0" fmla="*/ 119264 h 216928"/>
                  <a:gd name="connsiteX1" fmla="*/ 50050 w 188866"/>
                  <a:gd name="connsiteY1" fmla="*/ 175609 h 216928"/>
                  <a:gd name="connsiteX2" fmla="*/ 104821 w 188866"/>
                  <a:gd name="connsiteY2" fmla="*/ 175609 h 216928"/>
                  <a:gd name="connsiteX3" fmla="*/ 137873 w 188866"/>
                  <a:gd name="connsiteY3" fmla="*/ 147436 h 216928"/>
                  <a:gd name="connsiteX4" fmla="*/ 104821 w 188866"/>
                  <a:gd name="connsiteY4" fmla="*/ 119264 h 216928"/>
                  <a:gd name="connsiteX5" fmla="*/ 50050 w 188866"/>
                  <a:gd name="connsiteY5" fmla="*/ 119264 h 216928"/>
                  <a:gd name="connsiteX6" fmla="*/ 171869 w 188866"/>
                  <a:gd name="connsiteY6" fmla="*/ 0 h 216928"/>
                  <a:gd name="connsiteX7" fmla="*/ 171869 w 188866"/>
                  <a:gd name="connsiteY7" fmla="*/ 41320 h 216928"/>
                  <a:gd name="connsiteX8" fmla="*/ 50050 w 188866"/>
                  <a:gd name="connsiteY8" fmla="*/ 41320 h 216928"/>
                  <a:gd name="connsiteX9" fmla="*/ 50050 w 188866"/>
                  <a:gd name="connsiteY9" fmla="*/ 78883 h 216928"/>
                  <a:gd name="connsiteX10" fmla="*/ 111431 w 188866"/>
                  <a:gd name="connsiteY10" fmla="*/ 78883 h 216928"/>
                  <a:gd name="connsiteX11" fmla="*/ 188867 w 188866"/>
                  <a:gd name="connsiteY11" fmla="*/ 147436 h 216928"/>
                  <a:gd name="connsiteX12" fmla="*/ 111431 w 188866"/>
                  <a:gd name="connsiteY12" fmla="*/ 216929 h 216928"/>
                  <a:gd name="connsiteX13" fmla="*/ 0 w 188866"/>
                  <a:gd name="connsiteY13" fmla="*/ 216929 h 216928"/>
                  <a:gd name="connsiteX14" fmla="*/ 0 w 188866"/>
                  <a:gd name="connsiteY14" fmla="*/ 0 h 216928"/>
                  <a:gd name="connsiteX15" fmla="*/ 171869 w 188866"/>
                  <a:gd name="connsiteY15" fmla="*/ 0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88866" h="216928">
                    <a:moveTo>
                      <a:pt x="50050" y="119264"/>
                    </a:moveTo>
                    <a:lnTo>
                      <a:pt x="50050" y="175609"/>
                    </a:lnTo>
                    <a:lnTo>
                      <a:pt x="104821" y="175609"/>
                    </a:lnTo>
                    <a:cubicBezTo>
                      <a:pt x="123708" y="175609"/>
                      <a:pt x="137873" y="165279"/>
                      <a:pt x="137873" y="147436"/>
                    </a:cubicBezTo>
                    <a:cubicBezTo>
                      <a:pt x="137873" y="130533"/>
                      <a:pt x="123708" y="119264"/>
                      <a:pt x="104821" y="119264"/>
                    </a:cubicBezTo>
                    <a:lnTo>
                      <a:pt x="50050" y="119264"/>
                    </a:lnTo>
                    <a:close/>
                    <a:moveTo>
                      <a:pt x="171869" y="0"/>
                    </a:moveTo>
                    <a:lnTo>
                      <a:pt x="171869" y="41320"/>
                    </a:lnTo>
                    <a:lnTo>
                      <a:pt x="50050" y="41320"/>
                    </a:lnTo>
                    <a:lnTo>
                      <a:pt x="50050" y="78883"/>
                    </a:lnTo>
                    <a:lnTo>
                      <a:pt x="111431" y="78883"/>
                    </a:lnTo>
                    <a:cubicBezTo>
                      <a:pt x="161481" y="78883"/>
                      <a:pt x="188867" y="110812"/>
                      <a:pt x="188867" y="147436"/>
                    </a:cubicBezTo>
                    <a:cubicBezTo>
                      <a:pt x="188867" y="185000"/>
                      <a:pt x="161481" y="216929"/>
                      <a:pt x="111431" y="216929"/>
                    </a:cubicBezTo>
                    <a:lnTo>
                      <a:pt x="0" y="216929"/>
                    </a:lnTo>
                    <a:lnTo>
                      <a:pt x="0" y="0"/>
                    </a:lnTo>
                    <a:lnTo>
                      <a:pt x="171869" y="0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21" name="Полилиния: фигура 64">
                <a:extLst>
                  <a:ext uri="{FF2B5EF4-FFF2-40B4-BE49-F238E27FC236}">
                    <a16:creationId xmlns:a16="http://schemas.microsoft.com/office/drawing/2014/main" xmlns="" id="{EF8C3860-6598-4CA0-85C6-A93885CE466C}"/>
                  </a:ext>
                </a:extLst>
              </p:cNvPr>
              <p:cNvSpPr/>
              <p:nvPr/>
            </p:nvSpPr>
            <p:spPr>
              <a:xfrm>
                <a:off x="5912328" y="3329463"/>
                <a:ext cx="157703" cy="164339"/>
              </a:xfrm>
              <a:custGeom>
                <a:avLst/>
                <a:gdLst>
                  <a:gd name="connsiteX0" fmla="*/ 113320 w 157703"/>
                  <a:gd name="connsiteY0" fmla="*/ 122081 h 164339"/>
                  <a:gd name="connsiteX1" fmla="*/ 113320 w 157703"/>
                  <a:gd name="connsiteY1" fmla="*/ 103299 h 164339"/>
                  <a:gd name="connsiteX2" fmla="*/ 77435 w 157703"/>
                  <a:gd name="connsiteY2" fmla="*/ 89213 h 164339"/>
                  <a:gd name="connsiteX3" fmla="*/ 45328 w 157703"/>
                  <a:gd name="connsiteY3" fmla="*/ 112690 h 164339"/>
                  <a:gd name="connsiteX4" fmla="*/ 77435 w 157703"/>
                  <a:gd name="connsiteY4" fmla="*/ 136167 h 164339"/>
                  <a:gd name="connsiteX5" fmla="*/ 113320 w 157703"/>
                  <a:gd name="connsiteY5" fmla="*/ 122081 h 164339"/>
                  <a:gd name="connsiteX6" fmla="*/ 113320 w 157703"/>
                  <a:gd name="connsiteY6" fmla="*/ 160583 h 164339"/>
                  <a:gd name="connsiteX7" fmla="*/ 113320 w 157703"/>
                  <a:gd name="connsiteY7" fmla="*/ 143680 h 164339"/>
                  <a:gd name="connsiteX8" fmla="*/ 59493 w 157703"/>
                  <a:gd name="connsiteY8" fmla="*/ 164340 h 164339"/>
                  <a:gd name="connsiteX9" fmla="*/ 0 w 157703"/>
                  <a:gd name="connsiteY9" fmla="*/ 111751 h 164339"/>
                  <a:gd name="connsiteX10" fmla="*/ 59493 w 157703"/>
                  <a:gd name="connsiteY10" fmla="*/ 61980 h 164339"/>
                  <a:gd name="connsiteX11" fmla="*/ 113320 w 157703"/>
                  <a:gd name="connsiteY11" fmla="*/ 80761 h 164339"/>
                  <a:gd name="connsiteX12" fmla="*/ 113320 w 157703"/>
                  <a:gd name="connsiteY12" fmla="*/ 60101 h 164339"/>
                  <a:gd name="connsiteX13" fmla="*/ 75547 w 157703"/>
                  <a:gd name="connsiteY13" fmla="*/ 33807 h 164339"/>
                  <a:gd name="connsiteX14" fmla="*/ 26441 w 157703"/>
                  <a:gd name="connsiteY14" fmla="*/ 51650 h 164339"/>
                  <a:gd name="connsiteX15" fmla="*/ 9443 w 157703"/>
                  <a:gd name="connsiteY15" fmla="*/ 24416 h 164339"/>
                  <a:gd name="connsiteX16" fmla="*/ 84046 w 157703"/>
                  <a:gd name="connsiteY16" fmla="*/ 0 h 164339"/>
                  <a:gd name="connsiteX17" fmla="*/ 157704 w 157703"/>
                  <a:gd name="connsiteY17" fmla="*/ 59162 h 164339"/>
                  <a:gd name="connsiteX18" fmla="*/ 157704 w 157703"/>
                  <a:gd name="connsiteY18" fmla="*/ 160583 h 164339"/>
                  <a:gd name="connsiteX19" fmla="*/ 113320 w 157703"/>
                  <a:gd name="connsiteY19" fmla="*/ 160583 h 164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57703" h="164339">
                    <a:moveTo>
                      <a:pt x="113320" y="122081"/>
                    </a:moveTo>
                    <a:lnTo>
                      <a:pt x="113320" y="103299"/>
                    </a:lnTo>
                    <a:cubicBezTo>
                      <a:pt x="105765" y="93908"/>
                      <a:pt x="91600" y="89213"/>
                      <a:pt x="77435" y="89213"/>
                    </a:cubicBezTo>
                    <a:cubicBezTo>
                      <a:pt x="59493" y="89213"/>
                      <a:pt x="45328" y="97665"/>
                      <a:pt x="45328" y="112690"/>
                    </a:cubicBezTo>
                    <a:cubicBezTo>
                      <a:pt x="45328" y="127715"/>
                      <a:pt x="59493" y="136167"/>
                      <a:pt x="77435" y="136167"/>
                    </a:cubicBezTo>
                    <a:cubicBezTo>
                      <a:pt x="91600" y="136167"/>
                      <a:pt x="105765" y="131472"/>
                      <a:pt x="113320" y="122081"/>
                    </a:cubicBezTo>
                    <a:close/>
                    <a:moveTo>
                      <a:pt x="113320" y="160583"/>
                    </a:moveTo>
                    <a:lnTo>
                      <a:pt x="113320" y="143680"/>
                    </a:lnTo>
                    <a:cubicBezTo>
                      <a:pt x="101988" y="156827"/>
                      <a:pt x="81213" y="164340"/>
                      <a:pt x="59493" y="164340"/>
                    </a:cubicBezTo>
                    <a:cubicBezTo>
                      <a:pt x="32107" y="164340"/>
                      <a:pt x="0" y="147436"/>
                      <a:pt x="0" y="111751"/>
                    </a:cubicBezTo>
                    <a:cubicBezTo>
                      <a:pt x="0" y="76066"/>
                      <a:pt x="32107" y="61980"/>
                      <a:pt x="59493" y="61980"/>
                    </a:cubicBezTo>
                    <a:cubicBezTo>
                      <a:pt x="82157" y="61980"/>
                      <a:pt x="101988" y="68553"/>
                      <a:pt x="113320" y="80761"/>
                    </a:cubicBezTo>
                    <a:lnTo>
                      <a:pt x="113320" y="60101"/>
                    </a:lnTo>
                    <a:cubicBezTo>
                      <a:pt x="113320" y="44137"/>
                      <a:pt x="98211" y="33807"/>
                      <a:pt x="75547" y="33807"/>
                    </a:cubicBezTo>
                    <a:cubicBezTo>
                      <a:pt x="57604" y="33807"/>
                      <a:pt x="40606" y="39442"/>
                      <a:pt x="26441" y="51650"/>
                    </a:cubicBezTo>
                    <a:lnTo>
                      <a:pt x="9443" y="24416"/>
                    </a:lnTo>
                    <a:cubicBezTo>
                      <a:pt x="30219" y="7513"/>
                      <a:pt x="56660" y="0"/>
                      <a:pt x="84046" y="0"/>
                    </a:cubicBezTo>
                    <a:cubicBezTo>
                      <a:pt x="122764" y="0"/>
                      <a:pt x="157704" y="14086"/>
                      <a:pt x="157704" y="59162"/>
                    </a:cubicBezTo>
                    <a:lnTo>
                      <a:pt x="157704" y="160583"/>
                    </a:lnTo>
                    <a:lnTo>
                      <a:pt x="113320" y="160583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22" name="Полилиния: фигура 65">
                <a:extLst>
                  <a:ext uri="{FF2B5EF4-FFF2-40B4-BE49-F238E27FC236}">
                    <a16:creationId xmlns:a16="http://schemas.microsoft.com/office/drawing/2014/main" xmlns="" id="{8838ABF2-34BB-4C2F-B6E7-44B148577E02}"/>
                  </a:ext>
                </a:extLst>
              </p:cNvPr>
              <p:cNvSpPr/>
              <p:nvPr/>
            </p:nvSpPr>
            <p:spPr>
              <a:xfrm>
                <a:off x="6111587" y="3333210"/>
                <a:ext cx="159592" cy="156827"/>
              </a:xfrm>
              <a:custGeom>
                <a:avLst/>
                <a:gdLst>
                  <a:gd name="connsiteX0" fmla="*/ 0 w 159592"/>
                  <a:gd name="connsiteY0" fmla="*/ 156827 h 156827"/>
                  <a:gd name="connsiteX1" fmla="*/ 0 w 159592"/>
                  <a:gd name="connsiteY1" fmla="*/ 0 h 156827"/>
                  <a:gd name="connsiteX2" fmla="*/ 44384 w 159592"/>
                  <a:gd name="connsiteY2" fmla="*/ 0 h 156827"/>
                  <a:gd name="connsiteX3" fmla="*/ 44384 w 159592"/>
                  <a:gd name="connsiteY3" fmla="*/ 58223 h 156827"/>
                  <a:gd name="connsiteX4" fmla="*/ 115209 w 159592"/>
                  <a:gd name="connsiteY4" fmla="*/ 58223 h 156827"/>
                  <a:gd name="connsiteX5" fmla="*/ 115209 w 159592"/>
                  <a:gd name="connsiteY5" fmla="*/ 0 h 156827"/>
                  <a:gd name="connsiteX6" fmla="*/ 159593 w 159592"/>
                  <a:gd name="connsiteY6" fmla="*/ 0 h 156827"/>
                  <a:gd name="connsiteX7" fmla="*/ 159593 w 159592"/>
                  <a:gd name="connsiteY7" fmla="*/ 156827 h 156827"/>
                  <a:gd name="connsiteX8" fmla="*/ 115209 w 159592"/>
                  <a:gd name="connsiteY8" fmla="*/ 156827 h 156827"/>
                  <a:gd name="connsiteX9" fmla="*/ 115209 w 159592"/>
                  <a:gd name="connsiteY9" fmla="*/ 93908 h 156827"/>
                  <a:gd name="connsiteX10" fmla="*/ 44384 w 159592"/>
                  <a:gd name="connsiteY10" fmla="*/ 93908 h 156827"/>
                  <a:gd name="connsiteX11" fmla="*/ 44384 w 159592"/>
                  <a:gd name="connsiteY11" fmla="*/ 156827 h 15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9592" h="156827">
                    <a:moveTo>
                      <a:pt x="0" y="156827"/>
                    </a:moveTo>
                    <a:lnTo>
                      <a:pt x="0" y="0"/>
                    </a:lnTo>
                    <a:lnTo>
                      <a:pt x="44384" y="0"/>
                    </a:lnTo>
                    <a:lnTo>
                      <a:pt x="44384" y="58223"/>
                    </a:lnTo>
                    <a:lnTo>
                      <a:pt x="115209" y="58223"/>
                    </a:lnTo>
                    <a:lnTo>
                      <a:pt x="115209" y="0"/>
                    </a:lnTo>
                    <a:lnTo>
                      <a:pt x="159593" y="0"/>
                    </a:lnTo>
                    <a:lnTo>
                      <a:pt x="159593" y="156827"/>
                    </a:lnTo>
                    <a:lnTo>
                      <a:pt x="115209" y="156827"/>
                    </a:lnTo>
                    <a:lnTo>
                      <a:pt x="115209" y="93908"/>
                    </a:lnTo>
                    <a:lnTo>
                      <a:pt x="44384" y="93908"/>
                    </a:lnTo>
                    <a:lnTo>
                      <a:pt x="44384" y="156827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23" name="Полилиния: фигура 66">
                <a:extLst>
                  <a:ext uri="{FF2B5EF4-FFF2-40B4-BE49-F238E27FC236}">
                    <a16:creationId xmlns:a16="http://schemas.microsoft.com/office/drawing/2014/main" xmlns="" id="{A740F2A1-DA9F-4D04-9F8A-7C1C87595940}"/>
                  </a:ext>
                </a:extLst>
              </p:cNvPr>
              <p:cNvSpPr/>
              <p:nvPr/>
            </p:nvSpPr>
            <p:spPr>
              <a:xfrm>
                <a:off x="6312724" y="3333213"/>
                <a:ext cx="166202" cy="156827"/>
              </a:xfrm>
              <a:custGeom>
                <a:avLst/>
                <a:gdLst>
                  <a:gd name="connsiteX0" fmla="*/ 110487 w 166202"/>
                  <a:gd name="connsiteY0" fmla="*/ 156827 h 156827"/>
                  <a:gd name="connsiteX1" fmla="*/ 65159 w 166202"/>
                  <a:gd name="connsiteY1" fmla="*/ 95787 h 156827"/>
                  <a:gd name="connsiteX2" fmla="*/ 44384 w 166202"/>
                  <a:gd name="connsiteY2" fmla="*/ 116446 h 156827"/>
                  <a:gd name="connsiteX3" fmla="*/ 44384 w 166202"/>
                  <a:gd name="connsiteY3" fmla="*/ 156827 h 156827"/>
                  <a:gd name="connsiteX4" fmla="*/ 0 w 166202"/>
                  <a:gd name="connsiteY4" fmla="*/ 156827 h 156827"/>
                  <a:gd name="connsiteX5" fmla="*/ 0 w 166202"/>
                  <a:gd name="connsiteY5" fmla="*/ 0 h 156827"/>
                  <a:gd name="connsiteX6" fmla="*/ 44384 w 166202"/>
                  <a:gd name="connsiteY6" fmla="*/ 0 h 156827"/>
                  <a:gd name="connsiteX7" fmla="*/ 44384 w 166202"/>
                  <a:gd name="connsiteY7" fmla="*/ 69492 h 156827"/>
                  <a:gd name="connsiteX8" fmla="*/ 109543 w 166202"/>
                  <a:gd name="connsiteY8" fmla="*/ 0 h 156827"/>
                  <a:gd name="connsiteX9" fmla="*/ 164314 w 166202"/>
                  <a:gd name="connsiteY9" fmla="*/ 0 h 156827"/>
                  <a:gd name="connsiteX10" fmla="*/ 97266 w 166202"/>
                  <a:gd name="connsiteY10" fmla="*/ 70431 h 156827"/>
                  <a:gd name="connsiteX11" fmla="*/ 166203 w 166202"/>
                  <a:gd name="connsiteY11" fmla="*/ 156827 h 15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6202" h="156827">
                    <a:moveTo>
                      <a:pt x="110487" y="156827"/>
                    </a:moveTo>
                    <a:lnTo>
                      <a:pt x="65159" y="95787"/>
                    </a:lnTo>
                    <a:lnTo>
                      <a:pt x="44384" y="116446"/>
                    </a:lnTo>
                    <a:lnTo>
                      <a:pt x="44384" y="156827"/>
                    </a:lnTo>
                    <a:lnTo>
                      <a:pt x="0" y="156827"/>
                    </a:lnTo>
                    <a:lnTo>
                      <a:pt x="0" y="0"/>
                    </a:lnTo>
                    <a:lnTo>
                      <a:pt x="44384" y="0"/>
                    </a:lnTo>
                    <a:lnTo>
                      <a:pt x="44384" y="69492"/>
                    </a:lnTo>
                    <a:lnTo>
                      <a:pt x="109543" y="0"/>
                    </a:lnTo>
                    <a:lnTo>
                      <a:pt x="164314" y="0"/>
                    </a:lnTo>
                    <a:lnTo>
                      <a:pt x="97266" y="70431"/>
                    </a:lnTo>
                    <a:lnTo>
                      <a:pt x="166203" y="156827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</p:grpSp>
        <p:grpSp>
          <p:nvGrpSpPr>
            <p:cNvPr id="10" name="Группа 9"/>
            <p:cNvGrpSpPr/>
            <p:nvPr/>
          </p:nvGrpSpPr>
          <p:grpSpPr>
            <a:xfrm>
              <a:off x="2406360" y="-27283"/>
              <a:ext cx="957286" cy="608913"/>
              <a:chOff x="2406360" y="-27283"/>
              <a:chExt cx="957286" cy="608913"/>
            </a:xfrm>
          </p:grpSpPr>
          <p:sp>
            <p:nvSpPr>
              <p:cNvPr id="11" name="Полилиния: фигура 52">
                <a:extLst>
                  <a:ext uri="{FF2B5EF4-FFF2-40B4-BE49-F238E27FC236}">
                    <a16:creationId xmlns:a16="http://schemas.microsoft.com/office/drawing/2014/main" xmlns="" id="{929AE324-84AF-47DC-A92A-2FE390440574}"/>
                  </a:ext>
                </a:extLst>
              </p:cNvPr>
              <p:cNvSpPr/>
              <p:nvPr/>
            </p:nvSpPr>
            <p:spPr>
              <a:xfrm>
                <a:off x="2406360" y="164610"/>
                <a:ext cx="260884" cy="417019"/>
              </a:xfrm>
              <a:custGeom>
                <a:avLst/>
                <a:gdLst>
                  <a:gd name="connsiteX0" fmla="*/ 0 w 228528"/>
                  <a:gd name="connsiteY0" fmla="*/ 365304 h 365303"/>
                  <a:gd name="connsiteX1" fmla="*/ 228529 w 228528"/>
                  <a:gd name="connsiteY1" fmla="*/ 365304 h 365303"/>
                  <a:gd name="connsiteX2" fmla="*/ 84046 w 228528"/>
                  <a:gd name="connsiteY2" fmla="*/ 0 h 365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8528" h="365303">
                    <a:moveTo>
                      <a:pt x="0" y="365304"/>
                    </a:moveTo>
                    <a:lnTo>
                      <a:pt x="228529" y="365304"/>
                    </a:lnTo>
                    <a:lnTo>
                      <a:pt x="84046" y="0"/>
                    </a:lnTo>
                    <a:close/>
                  </a:path>
                </a:pathLst>
              </a:custGeom>
              <a:solidFill>
                <a:schemeClr val="bg1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12" name="Полилиния: фигура 53">
                <a:extLst>
                  <a:ext uri="{FF2B5EF4-FFF2-40B4-BE49-F238E27FC236}">
                    <a16:creationId xmlns:a16="http://schemas.microsoft.com/office/drawing/2014/main" xmlns="" id="{0BCFCA76-32B6-4674-9FA0-C37DF3E37F2F}"/>
                  </a:ext>
                </a:extLst>
              </p:cNvPr>
              <p:cNvSpPr/>
              <p:nvPr/>
            </p:nvSpPr>
            <p:spPr>
              <a:xfrm>
                <a:off x="2426840" y="-27283"/>
                <a:ext cx="336348" cy="608913"/>
              </a:xfrm>
              <a:custGeom>
                <a:avLst/>
                <a:gdLst>
                  <a:gd name="connsiteX0" fmla="*/ 0 w 294632"/>
                  <a:gd name="connsiteY0" fmla="*/ 0 h 533400"/>
                  <a:gd name="connsiteX1" fmla="*/ 66103 w 294632"/>
                  <a:gd name="connsiteY1" fmla="*/ 168096 h 533400"/>
                  <a:gd name="connsiteX2" fmla="*/ 210587 w 294632"/>
                  <a:gd name="connsiteY2" fmla="*/ 533400 h 533400"/>
                  <a:gd name="connsiteX3" fmla="*/ 294632 w 294632"/>
                  <a:gd name="connsiteY3" fmla="*/ 168096 h 533400"/>
                  <a:gd name="connsiteX4" fmla="*/ 228529 w 294632"/>
                  <a:gd name="connsiteY4" fmla="*/ 0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4632" h="533400">
                    <a:moveTo>
                      <a:pt x="0" y="0"/>
                    </a:moveTo>
                    <a:lnTo>
                      <a:pt x="66103" y="168096"/>
                    </a:lnTo>
                    <a:lnTo>
                      <a:pt x="210587" y="533400"/>
                    </a:lnTo>
                    <a:lnTo>
                      <a:pt x="294632" y="168096"/>
                    </a:lnTo>
                    <a:lnTo>
                      <a:pt x="228529" y="0"/>
                    </a:lnTo>
                    <a:close/>
                  </a:path>
                </a:pathLst>
              </a:custGeom>
              <a:solidFill>
                <a:srgbClr val="B8B9BA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13" name="Полилиния: фигура 54">
                <a:extLst>
                  <a:ext uri="{FF2B5EF4-FFF2-40B4-BE49-F238E27FC236}">
                    <a16:creationId xmlns:a16="http://schemas.microsoft.com/office/drawing/2014/main" xmlns="" id="{E9E6C676-2B08-44A6-BDA5-4546D35201F2}"/>
                  </a:ext>
                </a:extLst>
              </p:cNvPr>
              <p:cNvSpPr/>
              <p:nvPr/>
            </p:nvSpPr>
            <p:spPr>
              <a:xfrm>
                <a:off x="2706053" y="164610"/>
                <a:ext cx="260884" cy="417019"/>
              </a:xfrm>
              <a:custGeom>
                <a:avLst/>
                <a:gdLst>
                  <a:gd name="connsiteX0" fmla="*/ 0 w 228528"/>
                  <a:gd name="connsiteY0" fmla="*/ 365304 h 365303"/>
                  <a:gd name="connsiteX1" fmla="*/ 84990 w 228528"/>
                  <a:gd name="connsiteY1" fmla="*/ 0 h 365303"/>
                  <a:gd name="connsiteX2" fmla="*/ 228529 w 228528"/>
                  <a:gd name="connsiteY2" fmla="*/ 365304 h 365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8528" h="365303">
                    <a:moveTo>
                      <a:pt x="0" y="365304"/>
                    </a:moveTo>
                    <a:lnTo>
                      <a:pt x="84990" y="0"/>
                    </a:lnTo>
                    <a:lnTo>
                      <a:pt x="228529" y="365304"/>
                    </a:lnTo>
                    <a:close/>
                  </a:path>
                </a:pathLst>
              </a:custGeom>
              <a:solidFill>
                <a:srgbClr val="7FCAFF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14" name="Полилиния: фигура 55">
                <a:extLst>
                  <a:ext uri="{FF2B5EF4-FFF2-40B4-BE49-F238E27FC236}">
                    <a16:creationId xmlns:a16="http://schemas.microsoft.com/office/drawing/2014/main" xmlns="" id="{69787FAB-7C43-4ACA-B03C-9B2B39BA0220}"/>
                  </a:ext>
                </a:extLst>
              </p:cNvPr>
              <p:cNvSpPr/>
              <p:nvPr/>
            </p:nvSpPr>
            <p:spPr>
              <a:xfrm>
                <a:off x="2726534" y="-27283"/>
                <a:ext cx="337425" cy="608913"/>
              </a:xfrm>
              <a:custGeom>
                <a:avLst/>
                <a:gdLst>
                  <a:gd name="connsiteX0" fmla="*/ 295577 w 295576"/>
                  <a:gd name="connsiteY0" fmla="*/ 168096 h 533400"/>
                  <a:gd name="connsiteX1" fmla="*/ 210587 w 295576"/>
                  <a:gd name="connsiteY1" fmla="*/ 533400 h 533400"/>
                  <a:gd name="connsiteX2" fmla="*/ 67048 w 295576"/>
                  <a:gd name="connsiteY2" fmla="*/ 168096 h 533400"/>
                  <a:gd name="connsiteX3" fmla="*/ 0 w 295576"/>
                  <a:gd name="connsiteY3" fmla="*/ 0 h 533400"/>
                  <a:gd name="connsiteX4" fmla="*/ 228529 w 295576"/>
                  <a:gd name="connsiteY4" fmla="*/ 0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5576" h="533400">
                    <a:moveTo>
                      <a:pt x="295577" y="168096"/>
                    </a:moveTo>
                    <a:lnTo>
                      <a:pt x="210587" y="533400"/>
                    </a:lnTo>
                    <a:lnTo>
                      <a:pt x="67048" y="168096"/>
                    </a:lnTo>
                    <a:lnTo>
                      <a:pt x="0" y="0"/>
                    </a:lnTo>
                    <a:lnTo>
                      <a:pt x="228529" y="0"/>
                    </a:lnTo>
                    <a:close/>
                  </a:path>
                </a:pathLst>
              </a:custGeom>
              <a:solidFill>
                <a:srgbClr val="0071BD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15" name="Полилиния: фигура 56">
                <a:extLst>
                  <a:ext uri="{FF2B5EF4-FFF2-40B4-BE49-F238E27FC236}">
                    <a16:creationId xmlns:a16="http://schemas.microsoft.com/office/drawing/2014/main" xmlns="" id="{334FD48A-74DC-4258-8F86-7C2D563A322F}"/>
                  </a:ext>
                </a:extLst>
              </p:cNvPr>
              <p:cNvSpPr/>
              <p:nvPr/>
            </p:nvSpPr>
            <p:spPr>
              <a:xfrm>
                <a:off x="3006824" y="164610"/>
                <a:ext cx="260884" cy="417019"/>
              </a:xfrm>
              <a:custGeom>
                <a:avLst/>
                <a:gdLst>
                  <a:gd name="connsiteX0" fmla="*/ 0 w 228528"/>
                  <a:gd name="connsiteY0" fmla="*/ 365304 h 365303"/>
                  <a:gd name="connsiteX1" fmla="*/ 84046 w 228528"/>
                  <a:gd name="connsiteY1" fmla="*/ 0 h 365303"/>
                  <a:gd name="connsiteX2" fmla="*/ 228529 w 228528"/>
                  <a:gd name="connsiteY2" fmla="*/ 365304 h 365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8528" h="365303">
                    <a:moveTo>
                      <a:pt x="0" y="365304"/>
                    </a:moveTo>
                    <a:lnTo>
                      <a:pt x="84046" y="0"/>
                    </a:lnTo>
                    <a:lnTo>
                      <a:pt x="228529" y="365304"/>
                    </a:lnTo>
                    <a:close/>
                  </a:path>
                </a:pathLst>
              </a:custGeom>
              <a:solidFill>
                <a:srgbClr val="FF6E6E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16" name="Полилиния: фигура 57">
                <a:extLst>
                  <a:ext uri="{FF2B5EF4-FFF2-40B4-BE49-F238E27FC236}">
                    <a16:creationId xmlns:a16="http://schemas.microsoft.com/office/drawing/2014/main" xmlns="" id="{5D9111EF-7867-4F92-A347-E8BDB223A46F}"/>
                  </a:ext>
                </a:extLst>
              </p:cNvPr>
              <p:cNvSpPr/>
              <p:nvPr/>
            </p:nvSpPr>
            <p:spPr>
              <a:xfrm>
                <a:off x="3027298" y="-27283"/>
                <a:ext cx="336348" cy="608913"/>
              </a:xfrm>
              <a:custGeom>
                <a:avLst/>
                <a:gdLst>
                  <a:gd name="connsiteX0" fmla="*/ 294632 w 294632"/>
                  <a:gd name="connsiteY0" fmla="*/ 168096 h 533400"/>
                  <a:gd name="connsiteX1" fmla="*/ 210587 w 294632"/>
                  <a:gd name="connsiteY1" fmla="*/ 533400 h 533400"/>
                  <a:gd name="connsiteX2" fmla="*/ 66103 w 294632"/>
                  <a:gd name="connsiteY2" fmla="*/ 168096 h 533400"/>
                  <a:gd name="connsiteX3" fmla="*/ 0 w 294632"/>
                  <a:gd name="connsiteY3" fmla="*/ 0 h 533400"/>
                  <a:gd name="connsiteX4" fmla="*/ 228529 w 294632"/>
                  <a:gd name="connsiteY4" fmla="*/ 0 h 533400"/>
                  <a:gd name="connsiteX5" fmla="*/ 294632 w 294632"/>
                  <a:gd name="connsiteY5" fmla="*/ 168096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94632" h="533400">
                    <a:moveTo>
                      <a:pt x="294632" y="168096"/>
                    </a:moveTo>
                    <a:lnTo>
                      <a:pt x="210587" y="533400"/>
                    </a:lnTo>
                    <a:lnTo>
                      <a:pt x="66103" y="168096"/>
                    </a:lnTo>
                    <a:lnTo>
                      <a:pt x="0" y="0"/>
                    </a:lnTo>
                    <a:lnTo>
                      <a:pt x="228529" y="0"/>
                    </a:lnTo>
                    <a:lnTo>
                      <a:pt x="294632" y="168096"/>
                    </a:lnTo>
                    <a:close/>
                  </a:path>
                </a:pathLst>
              </a:custGeom>
              <a:solidFill>
                <a:srgbClr val="E30017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3332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Группа 49"/>
          <p:cNvGrpSpPr/>
          <p:nvPr/>
        </p:nvGrpSpPr>
        <p:grpSpPr>
          <a:xfrm>
            <a:off x="-5174876" y="-2339178"/>
            <a:ext cx="16638594" cy="8960241"/>
            <a:chOff x="-5233842" y="-2287017"/>
            <a:chExt cx="16638594" cy="8960241"/>
          </a:xfrm>
        </p:grpSpPr>
        <p:sp>
          <p:nvSpPr>
            <p:cNvPr id="30" name="TextBox 29"/>
            <p:cNvSpPr txBox="1"/>
            <p:nvPr/>
          </p:nvSpPr>
          <p:spPr>
            <a:xfrm>
              <a:off x="1293540" y="6365536"/>
              <a:ext cx="630070" cy="307688"/>
            </a:xfrm>
            <a:prstGeom prst="rect">
              <a:avLst/>
            </a:prstGeom>
            <a:noFill/>
          </p:spPr>
          <p:txBody>
            <a:bodyPr wrap="square" lIns="91349" tIns="45676" rIns="91349" bIns="45676" rtlCol="0">
              <a:spAutoFit/>
            </a:bodyPr>
            <a:lstStyle/>
            <a:p>
              <a:pPr defTabSz="913473"/>
              <a:r>
                <a:rPr lang="ru-RU" sz="1400" b="1" dirty="0">
                  <a:solidFill>
                    <a:schemeClr val="bg1">
                      <a:lumMod val="5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1999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885493" y="6173799"/>
              <a:ext cx="743657" cy="307688"/>
            </a:xfrm>
            <a:prstGeom prst="rect">
              <a:avLst/>
            </a:prstGeom>
            <a:noFill/>
          </p:spPr>
          <p:txBody>
            <a:bodyPr wrap="square" lIns="91349" tIns="45676" rIns="91349" bIns="45676" rtlCol="0">
              <a:spAutoFit/>
            </a:bodyPr>
            <a:lstStyle/>
            <a:p>
              <a:pPr defTabSz="913473"/>
              <a:r>
                <a:rPr lang="ru-RU" sz="1400" b="1" dirty="0">
                  <a:solidFill>
                    <a:schemeClr val="bg1">
                      <a:lumMod val="5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2004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271152" y="5571187"/>
              <a:ext cx="757657" cy="307688"/>
            </a:xfrm>
            <a:prstGeom prst="rect">
              <a:avLst/>
            </a:prstGeom>
            <a:noFill/>
          </p:spPr>
          <p:txBody>
            <a:bodyPr wrap="square" lIns="91349" tIns="45676" rIns="91349" bIns="45676" rtlCol="0">
              <a:spAutoFit/>
            </a:bodyPr>
            <a:lstStyle/>
            <a:p>
              <a:pPr defTabSz="913473"/>
              <a:r>
                <a:rPr lang="ru-RU" sz="1400" b="1" dirty="0">
                  <a:solidFill>
                    <a:schemeClr val="bg1">
                      <a:lumMod val="5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2013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929358" y="4834238"/>
              <a:ext cx="702624" cy="307688"/>
            </a:xfrm>
            <a:prstGeom prst="rect">
              <a:avLst/>
            </a:prstGeom>
            <a:noFill/>
          </p:spPr>
          <p:txBody>
            <a:bodyPr wrap="square" lIns="91349" tIns="45676" rIns="91349" bIns="45676" rtlCol="0">
              <a:spAutoFit/>
            </a:bodyPr>
            <a:lstStyle/>
            <a:p>
              <a:pPr defTabSz="913473"/>
              <a:r>
                <a:rPr lang="ru-RU" sz="1400" b="1" dirty="0">
                  <a:solidFill>
                    <a:schemeClr val="bg1">
                      <a:lumMod val="5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2016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9257716" y="3942300"/>
              <a:ext cx="802965" cy="307688"/>
            </a:xfrm>
            <a:prstGeom prst="rect">
              <a:avLst/>
            </a:prstGeom>
            <a:noFill/>
          </p:spPr>
          <p:txBody>
            <a:bodyPr wrap="square" lIns="91349" tIns="45676" rIns="91349" bIns="45676" rtlCol="0">
              <a:spAutoFit/>
            </a:bodyPr>
            <a:lstStyle/>
            <a:p>
              <a:pPr defTabSz="913473"/>
              <a:r>
                <a:rPr lang="ru-RU" sz="1400" b="1" dirty="0">
                  <a:solidFill>
                    <a:schemeClr val="bg1">
                      <a:lumMod val="5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2017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0061031" y="3089755"/>
              <a:ext cx="784586" cy="307688"/>
            </a:xfrm>
            <a:prstGeom prst="rect">
              <a:avLst/>
            </a:prstGeom>
            <a:noFill/>
          </p:spPr>
          <p:txBody>
            <a:bodyPr wrap="square" lIns="91349" tIns="45676" rIns="91349" bIns="45676" rtlCol="0">
              <a:spAutoFit/>
            </a:bodyPr>
            <a:lstStyle/>
            <a:p>
              <a:pPr defTabSz="913473"/>
              <a:r>
                <a:rPr lang="ru-RU" sz="1400" b="1" dirty="0">
                  <a:solidFill>
                    <a:schemeClr val="bg1">
                      <a:lumMod val="5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2019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985131" y="5665685"/>
              <a:ext cx="1512168" cy="430898"/>
            </a:xfrm>
            <a:prstGeom prst="rect">
              <a:avLst/>
            </a:prstGeom>
            <a:noFill/>
          </p:spPr>
          <p:txBody>
            <a:bodyPr wrap="square" lIns="91349" tIns="45676" rIns="91349" bIns="45676" rtlCol="0">
              <a:spAutoFit/>
            </a:bodyPr>
            <a:lstStyle/>
            <a:p>
              <a:pPr defTabSz="913473"/>
              <a:r>
                <a:rPr lang="ru-RU" sz="1100" dirty="0">
                  <a:solidFill>
                    <a:srgbClr val="4D4D4D"/>
                  </a:solidFill>
                  <a:latin typeface="Arial" pitchFamily="34" charset="0"/>
                  <a:cs typeface="Arial" pitchFamily="34" charset="0"/>
                </a:rPr>
                <a:t>Учреждено</a:t>
              </a:r>
            </a:p>
            <a:p>
              <a:pPr defTabSz="913473"/>
              <a:r>
                <a:rPr lang="ru-RU" sz="1100" dirty="0">
                  <a:solidFill>
                    <a:srgbClr val="4D4D4D"/>
                  </a:solidFill>
                  <a:latin typeface="Arial" pitchFamily="34" charset="0"/>
                  <a:cs typeface="Arial" pitchFamily="34" charset="0"/>
                </a:rPr>
                <a:t>АО «МСП Банк»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817810" y="5445962"/>
              <a:ext cx="2039813" cy="600214"/>
            </a:xfrm>
            <a:prstGeom prst="rect">
              <a:avLst/>
            </a:prstGeom>
            <a:noFill/>
          </p:spPr>
          <p:txBody>
            <a:bodyPr wrap="square" lIns="91349" tIns="45676" rIns="91349" bIns="45676" rtlCol="0">
              <a:spAutoFit/>
            </a:bodyPr>
            <a:lstStyle/>
            <a:p>
              <a:pPr defTabSz="913473"/>
              <a:r>
                <a:rPr lang="ru-RU" sz="1100" dirty="0">
                  <a:solidFill>
                    <a:srgbClr val="4D4D4D"/>
                  </a:solidFill>
                  <a:latin typeface="Arial" pitchFamily="34" charset="0"/>
                  <a:cs typeface="Arial" pitchFamily="34" charset="0"/>
                </a:rPr>
                <a:t>Реализует государственную программу финансовой поддержки МСП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195842" y="4904298"/>
              <a:ext cx="1728192" cy="600214"/>
            </a:xfrm>
            <a:prstGeom prst="rect">
              <a:avLst/>
            </a:prstGeom>
            <a:noFill/>
          </p:spPr>
          <p:txBody>
            <a:bodyPr wrap="square" lIns="91349" tIns="45676" rIns="91349" bIns="45676" rtlCol="0">
              <a:spAutoFit/>
            </a:bodyPr>
            <a:lstStyle/>
            <a:p>
              <a:pPr defTabSz="913473"/>
              <a:r>
                <a:rPr lang="ru-RU" sz="1100" dirty="0">
                  <a:solidFill>
                    <a:srgbClr val="4D4D4D"/>
                  </a:solidFill>
                  <a:latin typeface="Arial" pitchFamily="34" charset="0"/>
                  <a:cs typeface="Arial" pitchFamily="34" charset="0"/>
                </a:rPr>
                <a:t>Реализует гарантийную поддержку МСП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753138" y="4260322"/>
              <a:ext cx="1461058" cy="769531"/>
            </a:xfrm>
            <a:prstGeom prst="rect">
              <a:avLst/>
            </a:prstGeom>
            <a:noFill/>
          </p:spPr>
          <p:txBody>
            <a:bodyPr wrap="square" lIns="91349" tIns="45676" rIns="91349" bIns="45676" rtlCol="0">
              <a:spAutoFit/>
            </a:bodyPr>
            <a:lstStyle/>
            <a:p>
              <a:pPr defTabSz="913473"/>
              <a:r>
                <a:rPr lang="ru-RU" sz="1100" dirty="0">
                  <a:solidFill>
                    <a:srgbClr val="4D4D4D"/>
                  </a:solidFill>
                  <a:latin typeface="Arial" pitchFamily="34" charset="0"/>
                  <a:cs typeface="Arial" pitchFamily="34" charset="0"/>
                </a:rPr>
                <a:t>Участник национальной гарантийной системы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065244" y="3667843"/>
              <a:ext cx="2039813" cy="430898"/>
            </a:xfrm>
            <a:prstGeom prst="rect">
              <a:avLst/>
            </a:prstGeom>
            <a:noFill/>
          </p:spPr>
          <p:txBody>
            <a:bodyPr wrap="square" lIns="91349" tIns="45676" rIns="91349" bIns="45676" rtlCol="0">
              <a:spAutoFit/>
            </a:bodyPr>
            <a:lstStyle/>
            <a:p>
              <a:pPr algn="r" defTabSz="913473"/>
              <a:r>
                <a:rPr lang="ru-RU" sz="1100" dirty="0">
                  <a:solidFill>
                    <a:srgbClr val="4D4D4D"/>
                  </a:solidFill>
                  <a:latin typeface="Arial" pitchFamily="34" charset="0"/>
                  <a:cs typeface="Arial" pitchFamily="34" charset="0"/>
                </a:rPr>
                <a:t>Осуществляет кредитование МСП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859679" y="2778961"/>
              <a:ext cx="2244043" cy="430898"/>
            </a:xfrm>
            <a:prstGeom prst="rect">
              <a:avLst/>
            </a:prstGeom>
            <a:noFill/>
          </p:spPr>
          <p:txBody>
            <a:bodyPr wrap="square" lIns="91349" tIns="45676" rIns="91349" bIns="45676" rtlCol="0">
              <a:spAutoFit/>
            </a:bodyPr>
            <a:lstStyle/>
            <a:p>
              <a:pPr algn="r" defTabSz="913473"/>
              <a:r>
                <a:rPr lang="ru-RU" sz="1100" dirty="0">
                  <a:solidFill>
                    <a:srgbClr val="4D4D4D"/>
                  </a:solidFill>
                  <a:latin typeface="Arial" pitchFamily="34" charset="0"/>
                  <a:cs typeface="Arial" pitchFamily="34" charset="0"/>
                </a:rPr>
                <a:t>Участвует в реализации Национального проекта МСП</a:t>
              </a:r>
            </a:p>
          </p:txBody>
        </p:sp>
        <p:grpSp>
          <p:nvGrpSpPr>
            <p:cNvPr id="48" name="Группа 47"/>
            <p:cNvGrpSpPr/>
            <p:nvPr/>
          </p:nvGrpSpPr>
          <p:grpSpPr>
            <a:xfrm>
              <a:off x="-5233842" y="-2287017"/>
              <a:ext cx="15921461" cy="8635568"/>
              <a:chOff x="-3665446" y="-165470"/>
              <a:chExt cx="11765965" cy="6381687"/>
            </a:xfrm>
          </p:grpSpPr>
          <p:sp>
            <p:nvSpPr>
              <p:cNvPr id="47" name="Дуга 46"/>
              <p:cNvSpPr/>
              <p:nvPr/>
            </p:nvSpPr>
            <p:spPr>
              <a:xfrm rot="5075208">
                <a:off x="-930117" y="-2900799"/>
                <a:ext cx="6295307" cy="11765965"/>
              </a:xfrm>
              <a:prstGeom prst="arc">
                <a:avLst>
                  <a:gd name="adj1" fmla="val 16191711"/>
                  <a:gd name="adj2" fmla="val 1229268"/>
                </a:avLst>
              </a:prstGeom>
              <a:ln>
                <a:solidFill>
                  <a:srgbClr val="FF0000"/>
                </a:solidFill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lIns="91349" tIns="45676" rIns="91349" bIns="45676" rtlCol="0" anchor="ctr"/>
              <a:lstStyle/>
              <a:p>
                <a:pPr algn="ctr" defTabSz="913473"/>
                <a:endParaRPr lang="ru-RU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4" name="Овал 23"/>
              <p:cNvSpPr/>
              <p:nvPr/>
            </p:nvSpPr>
            <p:spPr>
              <a:xfrm>
                <a:off x="1331640" y="6108192"/>
                <a:ext cx="108000" cy="108025"/>
              </a:xfrm>
              <a:prstGeom prst="ellipse">
                <a:avLst/>
              </a:prstGeom>
              <a:solidFill>
                <a:schemeClr val="bg1"/>
              </a:solidFill>
              <a:ln w="2222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349" tIns="45676" rIns="91349" bIns="45676" rtlCol="0" anchor="ctr"/>
              <a:lstStyle/>
              <a:p>
                <a:pPr algn="ctr" defTabSz="913473"/>
                <a:endParaRPr lang="ru-RU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5" name="Овал 24"/>
              <p:cNvSpPr/>
              <p:nvPr/>
            </p:nvSpPr>
            <p:spPr>
              <a:xfrm>
                <a:off x="7628766" y="3712529"/>
                <a:ext cx="108000" cy="108025"/>
              </a:xfrm>
              <a:prstGeom prst="ellipse">
                <a:avLst/>
              </a:prstGeom>
              <a:solidFill>
                <a:schemeClr val="bg1"/>
              </a:solidFill>
              <a:ln w="2222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349" tIns="45676" rIns="91349" bIns="45676" rtlCol="0" anchor="ctr"/>
              <a:lstStyle/>
              <a:p>
                <a:pPr algn="ctr" defTabSz="913473"/>
                <a:endParaRPr lang="ru-RU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6" name="Овал 25"/>
              <p:cNvSpPr/>
              <p:nvPr/>
            </p:nvSpPr>
            <p:spPr>
              <a:xfrm>
                <a:off x="6984281" y="4394390"/>
                <a:ext cx="108000" cy="108025"/>
              </a:xfrm>
              <a:prstGeom prst="ellipse">
                <a:avLst/>
              </a:prstGeom>
              <a:solidFill>
                <a:schemeClr val="bg1"/>
              </a:solidFill>
              <a:ln w="2222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349" tIns="45676" rIns="91349" bIns="45676" rtlCol="0" anchor="ctr"/>
              <a:lstStyle/>
              <a:p>
                <a:pPr algn="ctr" defTabSz="913473"/>
                <a:endParaRPr lang="ru-RU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Овал 26"/>
              <p:cNvSpPr/>
              <p:nvPr/>
            </p:nvSpPr>
            <p:spPr>
              <a:xfrm>
                <a:off x="6048177" y="5006630"/>
                <a:ext cx="108000" cy="108025"/>
              </a:xfrm>
              <a:prstGeom prst="ellipse">
                <a:avLst/>
              </a:prstGeom>
              <a:solidFill>
                <a:schemeClr val="bg1"/>
              </a:solidFill>
              <a:ln w="2222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349" tIns="45676" rIns="91349" bIns="45676" rtlCol="0" anchor="ctr"/>
              <a:lstStyle/>
              <a:p>
                <a:pPr algn="ctr" defTabSz="913473"/>
                <a:endParaRPr lang="ru-RU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" name="Овал 27"/>
              <p:cNvSpPr/>
              <p:nvPr/>
            </p:nvSpPr>
            <p:spPr>
              <a:xfrm>
                <a:off x="4968056" y="5506002"/>
                <a:ext cx="108000" cy="108025"/>
              </a:xfrm>
              <a:prstGeom prst="ellipse">
                <a:avLst/>
              </a:prstGeom>
              <a:solidFill>
                <a:schemeClr val="bg1"/>
              </a:solidFill>
              <a:ln w="2222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349" tIns="45676" rIns="91349" bIns="45676" rtlCol="0" anchor="ctr"/>
              <a:lstStyle/>
              <a:p>
                <a:pPr algn="ctr" defTabSz="913473"/>
                <a:endParaRPr lang="ru-RU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9" name="Овал 28"/>
              <p:cNvSpPr/>
              <p:nvPr/>
            </p:nvSpPr>
            <p:spPr>
              <a:xfrm>
                <a:off x="3275856" y="5943489"/>
                <a:ext cx="108000" cy="108025"/>
              </a:xfrm>
              <a:prstGeom prst="ellipse">
                <a:avLst/>
              </a:prstGeom>
              <a:solidFill>
                <a:schemeClr val="bg1"/>
              </a:solidFill>
              <a:ln w="2222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349" tIns="45676" rIns="91349" bIns="45676" rtlCol="0" anchor="ctr"/>
              <a:lstStyle/>
              <a:p>
                <a:pPr algn="ctr" defTabSz="913473"/>
                <a:endParaRPr lang="ru-RU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42" name="Овал 41"/>
              <p:cNvSpPr/>
              <p:nvPr/>
            </p:nvSpPr>
            <p:spPr>
              <a:xfrm>
                <a:off x="7949550" y="3094315"/>
                <a:ext cx="108000" cy="108025"/>
              </a:xfrm>
              <a:prstGeom prst="ellipse">
                <a:avLst/>
              </a:prstGeom>
              <a:solidFill>
                <a:schemeClr val="bg1"/>
              </a:solidFill>
              <a:ln w="2222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349" tIns="45676" rIns="91349" bIns="45676" rtlCol="0" anchor="ctr"/>
              <a:lstStyle/>
              <a:p>
                <a:pPr algn="ctr" defTabSz="913473"/>
                <a:endParaRPr lang="ru-RU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3" name="TextBox 42"/>
            <p:cNvSpPr txBox="1"/>
            <p:nvPr/>
          </p:nvSpPr>
          <p:spPr>
            <a:xfrm>
              <a:off x="10585133" y="2044298"/>
              <a:ext cx="819619" cy="307688"/>
            </a:xfrm>
            <a:prstGeom prst="rect">
              <a:avLst/>
            </a:prstGeom>
            <a:noFill/>
          </p:spPr>
          <p:txBody>
            <a:bodyPr wrap="square" lIns="91349" tIns="45676" rIns="91349" bIns="45676" rtlCol="0">
              <a:spAutoFit/>
            </a:bodyPr>
            <a:lstStyle/>
            <a:p>
              <a:pPr defTabSz="913473"/>
              <a:r>
                <a:rPr lang="ru-RU" sz="1400" b="1" dirty="0">
                  <a:solidFill>
                    <a:schemeClr val="bg1">
                      <a:lumMod val="5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 </a:t>
              </a:r>
              <a:r>
                <a:rPr lang="en-US" sz="1400" b="1" dirty="0">
                  <a:solidFill>
                    <a:schemeClr val="bg1">
                      <a:lumMod val="5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2020</a:t>
              </a:r>
              <a:endParaRPr lang="ru-RU" sz="1400" b="1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8164465" y="1982693"/>
              <a:ext cx="2244043" cy="430898"/>
            </a:xfrm>
            <a:prstGeom prst="rect">
              <a:avLst/>
            </a:prstGeom>
            <a:noFill/>
          </p:spPr>
          <p:txBody>
            <a:bodyPr wrap="square" lIns="91349" tIns="45676" rIns="91349" bIns="45676" rtlCol="0">
              <a:spAutoFit/>
            </a:bodyPr>
            <a:lstStyle/>
            <a:p>
              <a:pPr algn="r" defTabSz="913473"/>
              <a:r>
                <a:rPr lang="ru-RU" sz="1100" dirty="0">
                  <a:solidFill>
                    <a:srgbClr val="4D4D4D"/>
                  </a:solidFill>
                  <a:latin typeface="Arial" pitchFamily="34" charset="0"/>
                  <a:cs typeface="Arial" pitchFamily="34" charset="0"/>
                </a:rPr>
                <a:t>Участвует в антикризисных мерах поддержки МСП</a:t>
              </a:r>
            </a:p>
          </p:txBody>
        </p:sp>
      </p:grpSp>
      <p:sp>
        <p:nvSpPr>
          <p:cNvPr id="45" name="Прямоугольник 44"/>
          <p:cNvSpPr/>
          <p:nvPr/>
        </p:nvSpPr>
        <p:spPr>
          <a:xfrm>
            <a:off x="452101" y="1117733"/>
            <a:ext cx="5958224" cy="23933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49" tIns="45676" rIns="91349" bIns="45676" rtlCol="0" anchor="t"/>
          <a:lstStyle/>
          <a:p>
            <a:pPr defTabSz="913473"/>
            <a:r>
              <a:rPr lang="ru-RU" sz="1600" dirty="0">
                <a:solidFill>
                  <a:srgbClr val="ED1B34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МСП Банк - дочерняя организация АО «Корпорация «МСП»  - института развития в сфере поддержки малого и среднего предпринимательства</a:t>
            </a:r>
            <a:r>
              <a:rPr lang="en-US" sz="1600" dirty="0">
                <a:solidFill>
                  <a:srgbClr val="ED1B34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  <a:endParaRPr lang="ru-RU" sz="1600" dirty="0">
              <a:solidFill>
                <a:srgbClr val="ED1B34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defTabSz="913473"/>
            <a:endParaRPr lang="ru-RU" sz="13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defTabSz="913473"/>
            <a:r>
              <a:rPr lang="ru-RU" sz="13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Банк видит своей миссией, с одной стороны, продолжение финансовой поддержки малого и среднего предпринимательства, в первую очередь - сегментов, входящих в число приоритетов Корпорации МСП и государства, с другой стороны – задание новых современных стандартов на рынке финансирования МСП путем внедрения передовых</a:t>
            </a:r>
            <a:r>
              <a:rPr lang="en-US" sz="13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300" dirty="0" smtClean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технологий и </a:t>
            </a:r>
            <a:r>
              <a:rPr lang="ru-RU" sz="13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решений.</a:t>
            </a:r>
            <a:endParaRPr lang="ru-RU" sz="1300" dirty="0">
              <a:solidFill>
                <a:srgbClr val="1F497D">
                  <a:lumMod val="60000"/>
                  <a:lumOff val="40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55276" y="3555404"/>
            <a:ext cx="5513724" cy="969407"/>
          </a:xfrm>
          <a:prstGeom prst="rect">
            <a:avLst/>
          </a:prstGeom>
          <a:noFill/>
        </p:spPr>
        <p:txBody>
          <a:bodyPr wrap="square" lIns="91349" tIns="45676" rIns="91349" bIns="45676" rtlCol="0">
            <a:spAutoFit/>
          </a:bodyPr>
          <a:lstStyle/>
          <a:p>
            <a:pPr marL="285462" indent="-285462" defTabSz="913473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ru-RU" sz="1300" dirty="0">
                <a:solidFill>
                  <a:srgbClr val="4D4D4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Банк с универсальной лицензией (Лицензия Банка России на осуществление банковских операций выдана Банку 25.01.2000)</a:t>
            </a:r>
          </a:p>
          <a:p>
            <a:pPr marL="285462" indent="-285462" defTabSz="913473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ru-RU" sz="1300" dirty="0">
                <a:solidFill>
                  <a:srgbClr val="4D4D4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Участник рынка ценных бумаг (Лицензии профессионального участника рынка ценных бумаг</a:t>
            </a:r>
            <a:r>
              <a:rPr lang="ru-RU" sz="1300" dirty="0" smtClean="0">
                <a:solidFill>
                  <a:srgbClr val="4D4D4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  <a:endParaRPr lang="ru-RU" sz="1300" dirty="0">
              <a:solidFill>
                <a:srgbClr val="4D4D4D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1571" y="5613524"/>
            <a:ext cx="971386" cy="900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" name="TextBox 50"/>
          <p:cNvSpPr txBox="1"/>
          <p:nvPr/>
        </p:nvSpPr>
        <p:spPr>
          <a:xfrm>
            <a:off x="10660975" y="5104509"/>
            <a:ext cx="9843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  <a:t>Подробнее</a:t>
            </a:r>
          </a:p>
          <a:p>
            <a:r>
              <a:rPr lang="ru-RU" sz="1200" dirty="0" smtClean="0">
                <a:latin typeface="Segoe UI" panose="020B0502040204020203" pitchFamily="34" charset="0"/>
                <a:cs typeface="Segoe UI" panose="020B0502040204020203" pitchFamily="34" charset="0"/>
              </a:rPr>
              <a:t>о Банке:</a:t>
            </a:r>
            <a:endParaRPr lang="ru-RU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2" name="Овал 51"/>
          <p:cNvSpPr/>
          <p:nvPr/>
        </p:nvSpPr>
        <p:spPr>
          <a:xfrm>
            <a:off x="10670087" y="1386095"/>
            <a:ext cx="146143" cy="146177"/>
          </a:xfrm>
          <a:prstGeom prst="ellipse">
            <a:avLst/>
          </a:prstGeom>
          <a:solidFill>
            <a:schemeClr val="bg1"/>
          </a:solidFill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49" tIns="45676" rIns="91349" bIns="45676" rtlCol="0" anchor="ctr"/>
          <a:lstStyle/>
          <a:p>
            <a:pPr algn="ctr" defTabSz="913473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0735539" y="1352057"/>
            <a:ext cx="819619" cy="307688"/>
          </a:xfrm>
          <a:prstGeom prst="rect">
            <a:avLst/>
          </a:prstGeom>
          <a:noFill/>
        </p:spPr>
        <p:txBody>
          <a:bodyPr wrap="square" lIns="91349" tIns="45676" rIns="91349" bIns="45676" rtlCol="0">
            <a:spAutoFit/>
          </a:bodyPr>
          <a:lstStyle/>
          <a:p>
            <a:pPr defTabSz="913473"/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2021</a:t>
            </a:r>
            <a:endParaRPr lang="ru-RU" sz="1400" b="1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8467271" y="1237112"/>
            <a:ext cx="2244043" cy="430798"/>
          </a:xfrm>
          <a:prstGeom prst="rect">
            <a:avLst/>
          </a:prstGeom>
          <a:noFill/>
        </p:spPr>
        <p:txBody>
          <a:bodyPr wrap="square" lIns="91349" tIns="45676" rIns="91349" bIns="45676" rtlCol="0">
            <a:spAutoFit/>
          </a:bodyPr>
          <a:lstStyle/>
          <a:p>
            <a:pPr algn="r" defTabSz="913473"/>
            <a:r>
              <a:rPr lang="ru-RU" sz="1100" dirty="0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Осуществляет</a:t>
            </a:r>
          </a:p>
          <a:p>
            <a:pPr algn="r" defTabSz="913473"/>
            <a:r>
              <a:rPr lang="ru-RU" sz="1100" dirty="0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экспресс-поддержку МСП</a:t>
            </a:r>
            <a:endParaRPr lang="ru-RU" sz="1100" dirty="0">
              <a:solidFill>
                <a:srgbClr val="4D4D4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0" y="1785"/>
            <a:ext cx="12185650" cy="719625"/>
          </a:xfrm>
          <a:prstGeom prst="rect">
            <a:avLst/>
          </a:prstGeom>
          <a:solidFill>
            <a:srgbClr val="4B91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99"/>
          </a:p>
        </p:txBody>
      </p:sp>
      <p:grpSp>
        <p:nvGrpSpPr>
          <p:cNvPr id="56" name="Группа 55"/>
          <p:cNvGrpSpPr>
            <a:grpSpLocks noChangeAspect="1"/>
          </p:cNvGrpSpPr>
          <p:nvPr/>
        </p:nvGrpSpPr>
        <p:grpSpPr>
          <a:xfrm>
            <a:off x="10488485" y="210097"/>
            <a:ext cx="1439250" cy="303000"/>
            <a:chOff x="471310" y="-27283"/>
            <a:chExt cx="2892336" cy="608913"/>
          </a:xfrm>
        </p:grpSpPr>
        <p:grpSp>
          <p:nvGrpSpPr>
            <p:cNvPr id="57" name="Группа 56">
              <a:extLst>
                <a:ext uri="{FF2B5EF4-FFF2-40B4-BE49-F238E27FC236}">
                  <a16:creationId xmlns:a16="http://schemas.microsoft.com/office/drawing/2014/main" xmlns="" id="{D2F09074-7E25-47FF-BFB3-5077D58EBFAB}"/>
                </a:ext>
              </a:extLst>
            </p:cNvPr>
            <p:cNvGrpSpPr/>
            <p:nvPr/>
          </p:nvGrpSpPr>
          <p:grpSpPr>
            <a:xfrm>
              <a:off x="471310" y="96007"/>
              <a:ext cx="1883308" cy="255154"/>
              <a:chOff x="4829174" y="3270291"/>
              <a:chExt cx="1649752" cy="223511"/>
            </a:xfrm>
            <a:solidFill>
              <a:schemeClr val="bg1"/>
            </a:solidFill>
          </p:grpSpPr>
          <p:sp>
            <p:nvSpPr>
              <p:cNvPr id="65" name="Полилиния: фигура 60">
                <a:extLst>
                  <a:ext uri="{FF2B5EF4-FFF2-40B4-BE49-F238E27FC236}">
                    <a16:creationId xmlns:a16="http://schemas.microsoft.com/office/drawing/2014/main" xmlns="" id="{D48941FC-8EB9-4F9F-9B53-C88F2A37CA31}"/>
                  </a:ext>
                </a:extLst>
              </p:cNvPr>
              <p:cNvSpPr/>
              <p:nvPr/>
            </p:nvSpPr>
            <p:spPr>
              <a:xfrm>
                <a:off x="4829174" y="3273101"/>
                <a:ext cx="254970" cy="216927"/>
              </a:xfrm>
              <a:custGeom>
                <a:avLst/>
                <a:gdLst>
                  <a:gd name="connsiteX0" fmla="*/ 184145 w 254970"/>
                  <a:gd name="connsiteY0" fmla="*/ 0 h 216928"/>
                  <a:gd name="connsiteX1" fmla="*/ 127485 w 254970"/>
                  <a:gd name="connsiteY1" fmla="*/ 130533 h 216928"/>
                  <a:gd name="connsiteX2" fmla="*/ 69881 w 254970"/>
                  <a:gd name="connsiteY2" fmla="*/ 0 h 216928"/>
                  <a:gd name="connsiteX3" fmla="*/ 0 w 254970"/>
                  <a:gd name="connsiteY3" fmla="*/ 0 h 216928"/>
                  <a:gd name="connsiteX4" fmla="*/ 0 w 254970"/>
                  <a:gd name="connsiteY4" fmla="*/ 216929 h 216928"/>
                  <a:gd name="connsiteX5" fmla="*/ 50050 w 254970"/>
                  <a:gd name="connsiteY5" fmla="*/ 216929 h 216928"/>
                  <a:gd name="connsiteX6" fmla="*/ 50050 w 254970"/>
                  <a:gd name="connsiteY6" fmla="*/ 64797 h 216928"/>
                  <a:gd name="connsiteX7" fmla="*/ 116153 w 254970"/>
                  <a:gd name="connsiteY7" fmla="*/ 216929 h 216928"/>
                  <a:gd name="connsiteX8" fmla="*/ 137873 w 254970"/>
                  <a:gd name="connsiteY8" fmla="*/ 216929 h 216928"/>
                  <a:gd name="connsiteX9" fmla="*/ 203976 w 254970"/>
                  <a:gd name="connsiteY9" fmla="*/ 64797 h 216928"/>
                  <a:gd name="connsiteX10" fmla="*/ 203976 w 254970"/>
                  <a:gd name="connsiteY10" fmla="*/ 216929 h 216928"/>
                  <a:gd name="connsiteX11" fmla="*/ 254970 w 254970"/>
                  <a:gd name="connsiteY11" fmla="*/ 216929 h 216928"/>
                  <a:gd name="connsiteX12" fmla="*/ 254970 w 254970"/>
                  <a:gd name="connsiteY12" fmla="*/ 0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54970" h="216928">
                    <a:moveTo>
                      <a:pt x="184145" y="0"/>
                    </a:moveTo>
                    <a:lnTo>
                      <a:pt x="127485" y="130533"/>
                    </a:lnTo>
                    <a:lnTo>
                      <a:pt x="69881" y="0"/>
                    </a:lnTo>
                    <a:lnTo>
                      <a:pt x="0" y="0"/>
                    </a:lnTo>
                    <a:lnTo>
                      <a:pt x="0" y="216929"/>
                    </a:lnTo>
                    <a:lnTo>
                      <a:pt x="50050" y="216929"/>
                    </a:lnTo>
                    <a:lnTo>
                      <a:pt x="50050" y="64797"/>
                    </a:lnTo>
                    <a:lnTo>
                      <a:pt x="116153" y="216929"/>
                    </a:lnTo>
                    <a:lnTo>
                      <a:pt x="137873" y="216929"/>
                    </a:lnTo>
                    <a:lnTo>
                      <a:pt x="203976" y="64797"/>
                    </a:lnTo>
                    <a:lnTo>
                      <a:pt x="203976" y="216929"/>
                    </a:lnTo>
                    <a:lnTo>
                      <a:pt x="254970" y="216929"/>
                    </a:lnTo>
                    <a:lnTo>
                      <a:pt x="254970" y="0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66" name="Полилиния: фигура 61">
                <a:extLst>
                  <a:ext uri="{FF2B5EF4-FFF2-40B4-BE49-F238E27FC236}">
                    <a16:creationId xmlns:a16="http://schemas.microsoft.com/office/drawing/2014/main" xmlns="" id="{C25B6F3B-F1C1-409C-9C89-F567F8D7E626}"/>
                  </a:ext>
                </a:extLst>
              </p:cNvPr>
              <p:cNvSpPr/>
              <p:nvPr/>
            </p:nvSpPr>
            <p:spPr>
              <a:xfrm>
                <a:off x="5116251" y="3270291"/>
                <a:ext cx="222862" cy="223502"/>
              </a:xfrm>
              <a:custGeom>
                <a:avLst/>
                <a:gdLst>
                  <a:gd name="connsiteX0" fmla="*/ 0 w 222862"/>
                  <a:gd name="connsiteY0" fmla="*/ 111751 h 223502"/>
                  <a:gd name="connsiteX1" fmla="*/ 124652 w 222862"/>
                  <a:gd name="connsiteY1" fmla="*/ 0 h 223502"/>
                  <a:gd name="connsiteX2" fmla="*/ 222863 w 222862"/>
                  <a:gd name="connsiteY2" fmla="*/ 52589 h 223502"/>
                  <a:gd name="connsiteX3" fmla="*/ 180368 w 222862"/>
                  <a:gd name="connsiteY3" fmla="*/ 72310 h 223502"/>
                  <a:gd name="connsiteX4" fmla="*/ 124652 w 222862"/>
                  <a:gd name="connsiteY4" fmla="*/ 40381 h 223502"/>
                  <a:gd name="connsiteX5" fmla="*/ 50994 w 222862"/>
                  <a:gd name="connsiteY5" fmla="*/ 111751 h 223502"/>
                  <a:gd name="connsiteX6" fmla="*/ 124652 w 222862"/>
                  <a:gd name="connsiteY6" fmla="*/ 182182 h 223502"/>
                  <a:gd name="connsiteX7" fmla="*/ 180368 w 222862"/>
                  <a:gd name="connsiteY7" fmla="*/ 151193 h 223502"/>
                  <a:gd name="connsiteX8" fmla="*/ 222863 w 222862"/>
                  <a:gd name="connsiteY8" fmla="*/ 169974 h 223502"/>
                  <a:gd name="connsiteX9" fmla="*/ 124652 w 222862"/>
                  <a:gd name="connsiteY9" fmla="*/ 223502 h 223502"/>
                  <a:gd name="connsiteX10" fmla="*/ 0 w 222862"/>
                  <a:gd name="connsiteY10" fmla="*/ 111751 h 2235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2862" h="223502">
                    <a:moveTo>
                      <a:pt x="0" y="111751"/>
                    </a:moveTo>
                    <a:cubicBezTo>
                      <a:pt x="0" y="45076"/>
                      <a:pt x="54771" y="0"/>
                      <a:pt x="124652" y="0"/>
                    </a:cubicBezTo>
                    <a:cubicBezTo>
                      <a:pt x="176591" y="0"/>
                      <a:pt x="206809" y="25355"/>
                      <a:pt x="222863" y="52589"/>
                    </a:cubicBezTo>
                    <a:lnTo>
                      <a:pt x="180368" y="72310"/>
                    </a:lnTo>
                    <a:cubicBezTo>
                      <a:pt x="170925" y="54467"/>
                      <a:pt x="149205" y="40381"/>
                      <a:pt x="124652" y="40381"/>
                    </a:cubicBezTo>
                    <a:cubicBezTo>
                      <a:pt x="82157" y="40381"/>
                      <a:pt x="50994" y="70431"/>
                      <a:pt x="50994" y="111751"/>
                    </a:cubicBezTo>
                    <a:cubicBezTo>
                      <a:pt x="50994" y="152132"/>
                      <a:pt x="82157" y="182182"/>
                      <a:pt x="124652" y="182182"/>
                    </a:cubicBezTo>
                    <a:cubicBezTo>
                      <a:pt x="149205" y="182182"/>
                      <a:pt x="170925" y="169035"/>
                      <a:pt x="180368" y="151193"/>
                    </a:cubicBezTo>
                    <a:lnTo>
                      <a:pt x="222863" y="169974"/>
                    </a:lnTo>
                    <a:cubicBezTo>
                      <a:pt x="206809" y="197208"/>
                      <a:pt x="176591" y="223502"/>
                      <a:pt x="124652" y="223502"/>
                    </a:cubicBezTo>
                    <a:cubicBezTo>
                      <a:pt x="54771" y="223502"/>
                      <a:pt x="0" y="177487"/>
                      <a:pt x="0" y="111751"/>
                    </a:cubicBez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67" name="Полилиния: фигура 62">
                <a:extLst>
                  <a:ext uri="{FF2B5EF4-FFF2-40B4-BE49-F238E27FC236}">
                    <a16:creationId xmlns:a16="http://schemas.microsoft.com/office/drawing/2014/main" xmlns="" id="{A5941BD5-2DA8-4726-9354-30AA696E0F6B}"/>
                  </a:ext>
                </a:extLst>
              </p:cNvPr>
              <p:cNvSpPr/>
              <p:nvPr/>
            </p:nvSpPr>
            <p:spPr>
              <a:xfrm>
                <a:off x="5366499" y="3273113"/>
                <a:ext cx="211530" cy="216928"/>
              </a:xfrm>
              <a:custGeom>
                <a:avLst/>
                <a:gdLst>
                  <a:gd name="connsiteX0" fmla="*/ 160537 w 211530"/>
                  <a:gd name="connsiteY0" fmla="*/ 216929 h 216928"/>
                  <a:gd name="connsiteX1" fmla="*/ 160537 w 211530"/>
                  <a:gd name="connsiteY1" fmla="*/ 41320 h 216928"/>
                  <a:gd name="connsiteX2" fmla="*/ 50050 w 211530"/>
                  <a:gd name="connsiteY2" fmla="*/ 41320 h 216928"/>
                  <a:gd name="connsiteX3" fmla="*/ 50050 w 211530"/>
                  <a:gd name="connsiteY3" fmla="*/ 216929 h 216928"/>
                  <a:gd name="connsiteX4" fmla="*/ 0 w 211530"/>
                  <a:gd name="connsiteY4" fmla="*/ 216929 h 216928"/>
                  <a:gd name="connsiteX5" fmla="*/ 0 w 211530"/>
                  <a:gd name="connsiteY5" fmla="*/ 0 h 216928"/>
                  <a:gd name="connsiteX6" fmla="*/ 211531 w 211530"/>
                  <a:gd name="connsiteY6" fmla="*/ 0 h 216928"/>
                  <a:gd name="connsiteX7" fmla="*/ 211531 w 211530"/>
                  <a:gd name="connsiteY7" fmla="*/ 216929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1530" h="216928">
                    <a:moveTo>
                      <a:pt x="160537" y="216929"/>
                    </a:moveTo>
                    <a:lnTo>
                      <a:pt x="160537" y="41320"/>
                    </a:lnTo>
                    <a:lnTo>
                      <a:pt x="50050" y="41320"/>
                    </a:lnTo>
                    <a:lnTo>
                      <a:pt x="50050" y="216929"/>
                    </a:lnTo>
                    <a:lnTo>
                      <a:pt x="0" y="216929"/>
                    </a:lnTo>
                    <a:lnTo>
                      <a:pt x="0" y="0"/>
                    </a:lnTo>
                    <a:lnTo>
                      <a:pt x="211531" y="0"/>
                    </a:lnTo>
                    <a:lnTo>
                      <a:pt x="211531" y="216929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68" name="Полилиния: фигура 63">
                <a:extLst>
                  <a:ext uri="{FF2B5EF4-FFF2-40B4-BE49-F238E27FC236}">
                    <a16:creationId xmlns:a16="http://schemas.microsoft.com/office/drawing/2014/main" xmlns="" id="{ABC7DA9B-726F-44AF-AEAA-75CDC184B77F}"/>
                  </a:ext>
                </a:extLst>
              </p:cNvPr>
              <p:cNvSpPr/>
              <p:nvPr/>
            </p:nvSpPr>
            <p:spPr>
              <a:xfrm>
                <a:off x="5707407" y="3273117"/>
                <a:ext cx="188866" cy="216928"/>
              </a:xfrm>
              <a:custGeom>
                <a:avLst/>
                <a:gdLst>
                  <a:gd name="connsiteX0" fmla="*/ 50050 w 188866"/>
                  <a:gd name="connsiteY0" fmla="*/ 119264 h 216928"/>
                  <a:gd name="connsiteX1" fmla="*/ 50050 w 188866"/>
                  <a:gd name="connsiteY1" fmla="*/ 175609 h 216928"/>
                  <a:gd name="connsiteX2" fmla="*/ 104821 w 188866"/>
                  <a:gd name="connsiteY2" fmla="*/ 175609 h 216928"/>
                  <a:gd name="connsiteX3" fmla="*/ 137873 w 188866"/>
                  <a:gd name="connsiteY3" fmla="*/ 147436 h 216928"/>
                  <a:gd name="connsiteX4" fmla="*/ 104821 w 188866"/>
                  <a:gd name="connsiteY4" fmla="*/ 119264 h 216928"/>
                  <a:gd name="connsiteX5" fmla="*/ 50050 w 188866"/>
                  <a:gd name="connsiteY5" fmla="*/ 119264 h 216928"/>
                  <a:gd name="connsiteX6" fmla="*/ 171869 w 188866"/>
                  <a:gd name="connsiteY6" fmla="*/ 0 h 216928"/>
                  <a:gd name="connsiteX7" fmla="*/ 171869 w 188866"/>
                  <a:gd name="connsiteY7" fmla="*/ 41320 h 216928"/>
                  <a:gd name="connsiteX8" fmla="*/ 50050 w 188866"/>
                  <a:gd name="connsiteY8" fmla="*/ 41320 h 216928"/>
                  <a:gd name="connsiteX9" fmla="*/ 50050 w 188866"/>
                  <a:gd name="connsiteY9" fmla="*/ 78883 h 216928"/>
                  <a:gd name="connsiteX10" fmla="*/ 111431 w 188866"/>
                  <a:gd name="connsiteY10" fmla="*/ 78883 h 216928"/>
                  <a:gd name="connsiteX11" fmla="*/ 188867 w 188866"/>
                  <a:gd name="connsiteY11" fmla="*/ 147436 h 216928"/>
                  <a:gd name="connsiteX12" fmla="*/ 111431 w 188866"/>
                  <a:gd name="connsiteY12" fmla="*/ 216929 h 216928"/>
                  <a:gd name="connsiteX13" fmla="*/ 0 w 188866"/>
                  <a:gd name="connsiteY13" fmla="*/ 216929 h 216928"/>
                  <a:gd name="connsiteX14" fmla="*/ 0 w 188866"/>
                  <a:gd name="connsiteY14" fmla="*/ 0 h 216928"/>
                  <a:gd name="connsiteX15" fmla="*/ 171869 w 188866"/>
                  <a:gd name="connsiteY15" fmla="*/ 0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88866" h="216928">
                    <a:moveTo>
                      <a:pt x="50050" y="119264"/>
                    </a:moveTo>
                    <a:lnTo>
                      <a:pt x="50050" y="175609"/>
                    </a:lnTo>
                    <a:lnTo>
                      <a:pt x="104821" y="175609"/>
                    </a:lnTo>
                    <a:cubicBezTo>
                      <a:pt x="123708" y="175609"/>
                      <a:pt x="137873" y="165279"/>
                      <a:pt x="137873" y="147436"/>
                    </a:cubicBezTo>
                    <a:cubicBezTo>
                      <a:pt x="137873" y="130533"/>
                      <a:pt x="123708" y="119264"/>
                      <a:pt x="104821" y="119264"/>
                    </a:cubicBezTo>
                    <a:lnTo>
                      <a:pt x="50050" y="119264"/>
                    </a:lnTo>
                    <a:close/>
                    <a:moveTo>
                      <a:pt x="171869" y="0"/>
                    </a:moveTo>
                    <a:lnTo>
                      <a:pt x="171869" y="41320"/>
                    </a:lnTo>
                    <a:lnTo>
                      <a:pt x="50050" y="41320"/>
                    </a:lnTo>
                    <a:lnTo>
                      <a:pt x="50050" y="78883"/>
                    </a:lnTo>
                    <a:lnTo>
                      <a:pt x="111431" y="78883"/>
                    </a:lnTo>
                    <a:cubicBezTo>
                      <a:pt x="161481" y="78883"/>
                      <a:pt x="188867" y="110812"/>
                      <a:pt x="188867" y="147436"/>
                    </a:cubicBezTo>
                    <a:cubicBezTo>
                      <a:pt x="188867" y="185000"/>
                      <a:pt x="161481" y="216929"/>
                      <a:pt x="111431" y="216929"/>
                    </a:cubicBezTo>
                    <a:lnTo>
                      <a:pt x="0" y="216929"/>
                    </a:lnTo>
                    <a:lnTo>
                      <a:pt x="0" y="0"/>
                    </a:lnTo>
                    <a:lnTo>
                      <a:pt x="171869" y="0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69" name="Полилиния: фигура 64">
                <a:extLst>
                  <a:ext uri="{FF2B5EF4-FFF2-40B4-BE49-F238E27FC236}">
                    <a16:creationId xmlns:a16="http://schemas.microsoft.com/office/drawing/2014/main" xmlns="" id="{EF8C3860-6598-4CA0-85C6-A93885CE466C}"/>
                  </a:ext>
                </a:extLst>
              </p:cNvPr>
              <p:cNvSpPr/>
              <p:nvPr/>
            </p:nvSpPr>
            <p:spPr>
              <a:xfrm>
                <a:off x="5912328" y="3329463"/>
                <a:ext cx="157703" cy="164339"/>
              </a:xfrm>
              <a:custGeom>
                <a:avLst/>
                <a:gdLst>
                  <a:gd name="connsiteX0" fmla="*/ 113320 w 157703"/>
                  <a:gd name="connsiteY0" fmla="*/ 122081 h 164339"/>
                  <a:gd name="connsiteX1" fmla="*/ 113320 w 157703"/>
                  <a:gd name="connsiteY1" fmla="*/ 103299 h 164339"/>
                  <a:gd name="connsiteX2" fmla="*/ 77435 w 157703"/>
                  <a:gd name="connsiteY2" fmla="*/ 89213 h 164339"/>
                  <a:gd name="connsiteX3" fmla="*/ 45328 w 157703"/>
                  <a:gd name="connsiteY3" fmla="*/ 112690 h 164339"/>
                  <a:gd name="connsiteX4" fmla="*/ 77435 w 157703"/>
                  <a:gd name="connsiteY4" fmla="*/ 136167 h 164339"/>
                  <a:gd name="connsiteX5" fmla="*/ 113320 w 157703"/>
                  <a:gd name="connsiteY5" fmla="*/ 122081 h 164339"/>
                  <a:gd name="connsiteX6" fmla="*/ 113320 w 157703"/>
                  <a:gd name="connsiteY6" fmla="*/ 160583 h 164339"/>
                  <a:gd name="connsiteX7" fmla="*/ 113320 w 157703"/>
                  <a:gd name="connsiteY7" fmla="*/ 143680 h 164339"/>
                  <a:gd name="connsiteX8" fmla="*/ 59493 w 157703"/>
                  <a:gd name="connsiteY8" fmla="*/ 164340 h 164339"/>
                  <a:gd name="connsiteX9" fmla="*/ 0 w 157703"/>
                  <a:gd name="connsiteY9" fmla="*/ 111751 h 164339"/>
                  <a:gd name="connsiteX10" fmla="*/ 59493 w 157703"/>
                  <a:gd name="connsiteY10" fmla="*/ 61980 h 164339"/>
                  <a:gd name="connsiteX11" fmla="*/ 113320 w 157703"/>
                  <a:gd name="connsiteY11" fmla="*/ 80761 h 164339"/>
                  <a:gd name="connsiteX12" fmla="*/ 113320 w 157703"/>
                  <a:gd name="connsiteY12" fmla="*/ 60101 h 164339"/>
                  <a:gd name="connsiteX13" fmla="*/ 75547 w 157703"/>
                  <a:gd name="connsiteY13" fmla="*/ 33807 h 164339"/>
                  <a:gd name="connsiteX14" fmla="*/ 26441 w 157703"/>
                  <a:gd name="connsiteY14" fmla="*/ 51650 h 164339"/>
                  <a:gd name="connsiteX15" fmla="*/ 9443 w 157703"/>
                  <a:gd name="connsiteY15" fmla="*/ 24416 h 164339"/>
                  <a:gd name="connsiteX16" fmla="*/ 84046 w 157703"/>
                  <a:gd name="connsiteY16" fmla="*/ 0 h 164339"/>
                  <a:gd name="connsiteX17" fmla="*/ 157704 w 157703"/>
                  <a:gd name="connsiteY17" fmla="*/ 59162 h 164339"/>
                  <a:gd name="connsiteX18" fmla="*/ 157704 w 157703"/>
                  <a:gd name="connsiteY18" fmla="*/ 160583 h 164339"/>
                  <a:gd name="connsiteX19" fmla="*/ 113320 w 157703"/>
                  <a:gd name="connsiteY19" fmla="*/ 160583 h 164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57703" h="164339">
                    <a:moveTo>
                      <a:pt x="113320" y="122081"/>
                    </a:moveTo>
                    <a:lnTo>
                      <a:pt x="113320" y="103299"/>
                    </a:lnTo>
                    <a:cubicBezTo>
                      <a:pt x="105765" y="93908"/>
                      <a:pt x="91600" y="89213"/>
                      <a:pt x="77435" y="89213"/>
                    </a:cubicBezTo>
                    <a:cubicBezTo>
                      <a:pt x="59493" y="89213"/>
                      <a:pt x="45328" y="97665"/>
                      <a:pt x="45328" y="112690"/>
                    </a:cubicBezTo>
                    <a:cubicBezTo>
                      <a:pt x="45328" y="127715"/>
                      <a:pt x="59493" y="136167"/>
                      <a:pt x="77435" y="136167"/>
                    </a:cubicBezTo>
                    <a:cubicBezTo>
                      <a:pt x="91600" y="136167"/>
                      <a:pt x="105765" y="131472"/>
                      <a:pt x="113320" y="122081"/>
                    </a:cubicBezTo>
                    <a:close/>
                    <a:moveTo>
                      <a:pt x="113320" y="160583"/>
                    </a:moveTo>
                    <a:lnTo>
                      <a:pt x="113320" y="143680"/>
                    </a:lnTo>
                    <a:cubicBezTo>
                      <a:pt x="101988" y="156827"/>
                      <a:pt x="81213" y="164340"/>
                      <a:pt x="59493" y="164340"/>
                    </a:cubicBezTo>
                    <a:cubicBezTo>
                      <a:pt x="32107" y="164340"/>
                      <a:pt x="0" y="147436"/>
                      <a:pt x="0" y="111751"/>
                    </a:cubicBezTo>
                    <a:cubicBezTo>
                      <a:pt x="0" y="76066"/>
                      <a:pt x="32107" y="61980"/>
                      <a:pt x="59493" y="61980"/>
                    </a:cubicBezTo>
                    <a:cubicBezTo>
                      <a:pt x="82157" y="61980"/>
                      <a:pt x="101988" y="68553"/>
                      <a:pt x="113320" y="80761"/>
                    </a:cubicBezTo>
                    <a:lnTo>
                      <a:pt x="113320" y="60101"/>
                    </a:lnTo>
                    <a:cubicBezTo>
                      <a:pt x="113320" y="44137"/>
                      <a:pt x="98211" y="33807"/>
                      <a:pt x="75547" y="33807"/>
                    </a:cubicBezTo>
                    <a:cubicBezTo>
                      <a:pt x="57604" y="33807"/>
                      <a:pt x="40606" y="39442"/>
                      <a:pt x="26441" y="51650"/>
                    </a:cubicBezTo>
                    <a:lnTo>
                      <a:pt x="9443" y="24416"/>
                    </a:lnTo>
                    <a:cubicBezTo>
                      <a:pt x="30219" y="7513"/>
                      <a:pt x="56660" y="0"/>
                      <a:pt x="84046" y="0"/>
                    </a:cubicBezTo>
                    <a:cubicBezTo>
                      <a:pt x="122764" y="0"/>
                      <a:pt x="157704" y="14086"/>
                      <a:pt x="157704" y="59162"/>
                    </a:cubicBezTo>
                    <a:lnTo>
                      <a:pt x="157704" y="160583"/>
                    </a:lnTo>
                    <a:lnTo>
                      <a:pt x="113320" y="160583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70" name="Полилиния: фигура 65">
                <a:extLst>
                  <a:ext uri="{FF2B5EF4-FFF2-40B4-BE49-F238E27FC236}">
                    <a16:creationId xmlns:a16="http://schemas.microsoft.com/office/drawing/2014/main" xmlns="" id="{8838ABF2-34BB-4C2F-B6E7-44B148577E02}"/>
                  </a:ext>
                </a:extLst>
              </p:cNvPr>
              <p:cNvSpPr/>
              <p:nvPr/>
            </p:nvSpPr>
            <p:spPr>
              <a:xfrm>
                <a:off x="6111587" y="3333210"/>
                <a:ext cx="159592" cy="156827"/>
              </a:xfrm>
              <a:custGeom>
                <a:avLst/>
                <a:gdLst>
                  <a:gd name="connsiteX0" fmla="*/ 0 w 159592"/>
                  <a:gd name="connsiteY0" fmla="*/ 156827 h 156827"/>
                  <a:gd name="connsiteX1" fmla="*/ 0 w 159592"/>
                  <a:gd name="connsiteY1" fmla="*/ 0 h 156827"/>
                  <a:gd name="connsiteX2" fmla="*/ 44384 w 159592"/>
                  <a:gd name="connsiteY2" fmla="*/ 0 h 156827"/>
                  <a:gd name="connsiteX3" fmla="*/ 44384 w 159592"/>
                  <a:gd name="connsiteY3" fmla="*/ 58223 h 156827"/>
                  <a:gd name="connsiteX4" fmla="*/ 115209 w 159592"/>
                  <a:gd name="connsiteY4" fmla="*/ 58223 h 156827"/>
                  <a:gd name="connsiteX5" fmla="*/ 115209 w 159592"/>
                  <a:gd name="connsiteY5" fmla="*/ 0 h 156827"/>
                  <a:gd name="connsiteX6" fmla="*/ 159593 w 159592"/>
                  <a:gd name="connsiteY6" fmla="*/ 0 h 156827"/>
                  <a:gd name="connsiteX7" fmla="*/ 159593 w 159592"/>
                  <a:gd name="connsiteY7" fmla="*/ 156827 h 156827"/>
                  <a:gd name="connsiteX8" fmla="*/ 115209 w 159592"/>
                  <a:gd name="connsiteY8" fmla="*/ 156827 h 156827"/>
                  <a:gd name="connsiteX9" fmla="*/ 115209 w 159592"/>
                  <a:gd name="connsiteY9" fmla="*/ 93908 h 156827"/>
                  <a:gd name="connsiteX10" fmla="*/ 44384 w 159592"/>
                  <a:gd name="connsiteY10" fmla="*/ 93908 h 156827"/>
                  <a:gd name="connsiteX11" fmla="*/ 44384 w 159592"/>
                  <a:gd name="connsiteY11" fmla="*/ 156827 h 15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9592" h="156827">
                    <a:moveTo>
                      <a:pt x="0" y="156827"/>
                    </a:moveTo>
                    <a:lnTo>
                      <a:pt x="0" y="0"/>
                    </a:lnTo>
                    <a:lnTo>
                      <a:pt x="44384" y="0"/>
                    </a:lnTo>
                    <a:lnTo>
                      <a:pt x="44384" y="58223"/>
                    </a:lnTo>
                    <a:lnTo>
                      <a:pt x="115209" y="58223"/>
                    </a:lnTo>
                    <a:lnTo>
                      <a:pt x="115209" y="0"/>
                    </a:lnTo>
                    <a:lnTo>
                      <a:pt x="159593" y="0"/>
                    </a:lnTo>
                    <a:lnTo>
                      <a:pt x="159593" y="156827"/>
                    </a:lnTo>
                    <a:lnTo>
                      <a:pt x="115209" y="156827"/>
                    </a:lnTo>
                    <a:lnTo>
                      <a:pt x="115209" y="93908"/>
                    </a:lnTo>
                    <a:lnTo>
                      <a:pt x="44384" y="93908"/>
                    </a:lnTo>
                    <a:lnTo>
                      <a:pt x="44384" y="156827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71" name="Полилиния: фигура 66">
                <a:extLst>
                  <a:ext uri="{FF2B5EF4-FFF2-40B4-BE49-F238E27FC236}">
                    <a16:creationId xmlns:a16="http://schemas.microsoft.com/office/drawing/2014/main" xmlns="" id="{A740F2A1-DA9F-4D04-9F8A-7C1C87595940}"/>
                  </a:ext>
                </a:extLst>
              </p:cNvPr>
              <p:cNvSpPr/>
              <p:nvPr/>
            </p:nvSpPr>
            <p:spPr>
              <a:xfrm>
                <a:off x="6312724" y="3333213"/>
                <a:ext cx="166202" cy="156827"/>
              </a:xfrm>
              <a:custGeom>
                <a:avLst/>
                <a:gdLst>
                  <a:gd name="connsiteX0" fmla="*/ 110487 w 166202"/>
                  <a:gd name="connsiteY0" fmla="*/ 156827 h 156827"/>
                  <a:gd name="connsiteX1" fmla="*/ 65159 w 166202"/>
                  <a:gd name="connsiteY1" fmla="*/ 95787 h 156827"/>
                  <a:gd name="connsiteX2" fmla="*/ 44384 w 166202"/>
                  <a:gd name="connsiteY2" fmla="*/ 116446 h 156827"/>
                  <a:gd name="connsiteX3" fmla="*/ 44384 w 166202"/>
                  <a:gd name="connsiteY3" fmla="*/ 156827 h 156827"/>
                  <a:gd name="connsiteX4" fmla="*/ 0 w 166202"/>
                  <a:gd name="connsiteY4" fmla="*/ 156827 h 156827"/>
                  <a:gd name="connsiteX5" fmla="*/ 0 w 166202"/>
                  <a:gd name="connsiteY5" fmla="*/ 0 h 156827"/>
                  <a:gd name="connsiteX6" fmla="*/ 44384 w 166202"/>
                  <a:gd name="connsiteY6" fmla="*/ 0 h 156827"/>
                  <a:gd name="connsiteX7" fmla="*/ 44384 w 166202"/>
                  <a:gd name="connsiteY7" fmla="*/ 69492 h 156827"/>
                  <a:gd name="connsiteX8" fmla="*/ 109543 w 166202"/>
                  <a:gd name="connsiteY8" fmla="*/ 0 h 156827"/>
                  <a:gd name="connsiteX9" fmla="*/ 164314 w 166202"/>
                  <a:gd name="connsiteY9" fmla="*/ 0 h 156827"/>
                  <a:gd name="connsiteX10" fmla="*/ 97266 w 166202"/>
                  <a:gd name="connsiteY10" fmla="*/ 70431 h 156827"/>
                  <a:gd name="connsiteX11" fmla="*/ 166203 w 166202"/>
                  <a:gd name="connsiteY11" fmla="*/ 156827 h 15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6202" h="156827">
                    <a:moveTo>
                      <a:pt x="110487" y="156827"/>
                    </a:moveTo>
                    <a:lnTo>
                      <a:pt x="65159" y="95787"/>
                    </a:lnTo>
                    <a:lnTo>
                      <a:pt x="44384" y="116446"/>
                    </a:lnTo>
                    <a:lnTo>
                      <a:pt x="44384" y="156827"/>
                    </a:lnTo>
                    <a:lnTo>
                      <a:pt x="0" y="156827"/>
                    </a:lnTo>
                    <a:lnTo>
                      <a:pt x="0" y="0"/>
                    </a:lnTo>
                    <a:lnTo>
                      <a:pt x="44384" y="0"/>
                    </a:lnTo>
                    <a:lnTo>
                      <a:pt x="44384" y="69492"/>
                    </a:lnTo>
                    <a:lnTo>
                      <a:pt x="109543" y="0"/>
                    </a:lnTo>
                    <a:lnTo>
                      <a:pt x="164314" y="0"/>
                    </a:lnTo>
                    <a:lnTo>
                      <a:pt x="97266" y="70431"/>
                    </a:lnTo>
                    <a:lnTo>
                      <a:pt x="166203" y="156827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</p:grpSp>
        <p:grpSp>
          <p:nvGrpSpPr>
            <p:cNvPr id="58" name="Группа 57"/>
            <p:cNvGrpSpPr/>
            <p:nvPr/>
          </p:nvGrpSpPr>
          <p:grpSpPr>
            <a:xfrm>
              <a:off x="2406360" y="-27283"/>
              <a:ext cx="957286" cy="608913"/>
              <a:chOff x="2406360" y="-27283"/>
              <a:chExt cx="957286" cy="608913"/>
            </a:xfrm>
          </p:grpSpPr>
          <p:sp>
            <p:nvSpPr>
              <p:cNvPr id="59" name="Полилиния: фигура 52">
                <a:extLst>
                  <a:ext uri="{FF2B5EF4-FFF2-40B4-BE49-F238E27FC236}">
                    <a16:creationId xmlns:a16="http://schemas.microsoft.com/office/drawing/2014/main" xmlns="" id="{929AE324-84AF-47DC-A92A-2FE390440574}"/>
                  </a:ext>
                </a:extLst>
              </p:cNvPr>
              <p:cNvSpPr/>
              <p:nvPr/>
            </p:nvSpPr>
            <p:spPr>
              <a:xfrm>
                <a:off x="2406360" y="164610"/>
                <a:ext cx="260884" cy="417019"/>
              </a:xfrm>
              <a:custGeom>
                <a:avLst/>
                <a:gdLst>
                  <a:gd name="connsiteX0" fmla="*/ 0 w 228528"/>
                  <a:gd name="connsiteY0" fmla="*/ 365304 h 365303"/>
                  <a:gd name="connsiteX1" fmla="*/ 228529 w 228528"/>
                  <a:gd name="connsiteY1" fmla="*/ 365304 h 365303"/>
                  <a:gd name="connsiteX2" fmla="*/ 84046 w 228528"/>
                  <a:gd name="connsiteY2" fmla="*/ 0 h 365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8528" h="365303">
                    <a:moveTo>
                      <a:pt x="0" y="365304"/>
                    </a:moveTo>
                    <a:lnTo>
                      <a:pt x="228529" y="365304"/>
                    </a:lnTo>
                    <a:lnTo>
                      <a:pt x="84046" y="0"/>
                    </a:lnTo>
                    <a:close/>
                  </a:path>
                </a:pathLst>
              </a:custGeom>
              <a:solidFill>
                <a:schemeClr val="bg1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60" name="Полилиния: фигура 53">
                <a:extLst>
                  <a:ext uri="{FF2B5EF4-FFF2-40B4-BE49-F238E27FC236}">
                    <a16:creationId xmlns:a16="http://schemas.microsoft.com/office/drawing/2014/main" xmlns="" id="{0BCFCA76-32B6-4674-9FA0-C37DF3E37F2F}"/>
                  </a:ext>
                </a:extLst>
              </p:cNvPr>
              <p:cNvSpPr/>
              <p:nvPr/>
            </p:nvSpPr>
            <p:spPr>
              <a:xfrm>
                <a:off x="2426840" y="-27283"/>
                <a:ext cx="336348" cy="608913"/>
              </a:xfrm>
              <a:custGeom>
                <a:avLst/>
                <a:gdLst>
                  <a:gd name="connsiteX0" fmla="*/ 0 w 294632"/>
                  <a:gd name="connsiteY0" fmla="*/ 0 h 533400"/>
                  <a:gd name="connsiteX1" fmla="*/ 66103 w 294632"/>
                  <a:gd name="connsiteY1" fmla="*/ 168096 h 533400"/>
                  <a:gd name="connsiteX2" fmla="*/ 210587 w 294632"/>
                  <a:gd name="connsiteY2" fmla="*/ 533400 h 533400"/>
                  <a:gd name="connsiteX3" fmla="*/ 294632 w 294632"/>
                  <a:gd name="connsiteY3" fmla="*/ 168096 h 533400"/>
                  <a:gd name="connsiteX4" fmla="*/ 228529 w 294632"/>
                  <a:gd name="connsiteY4" fmla="*/ 0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4632" h="533400">
                    <a:moveTo>
                      <a:pt x="0" y="0"/>
                    </a:moveTo>
                    <a:lnTo>
                      <a:pt x="66103" y="168096"/>
                    </a:lnTo>
                    <a:lnTo>
                      <a:pt x="210587" y="533400"/>
                    </a:lnTo>
                    <a:lnTo>
                      <a:pt x="294632" y="168096"/>
                    </a:lnTo>
                    <a:lnTo>
                      <a:pt x="228529" y="0"/>
                    </a:lnTo>
                    <a:close/>
                  </a:path>
                </a:pathLst>
              </a:custGeom>
              <a:solidFill>
                <a:srgbClr val="B8B9BA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61" name="Полилиния: фигура 54">
                <a:extLst>
                  <a:ext uri="{FF2B5EF4-FFF2-40B4-BE49-F238E27FC236}">
                    <a16:creationId xmlns:a16="http://schemas.microsoft.com/office/drawing/2014/main" xmlns="" id="{E9E6C676-2B08-44A6-BDA5-4546D35201F2}"/>
                  </a:ext>
                </a:extLst>
              </p:cNvPr>
              <p:cNvSpPr/>
              <p:nvPr/>
            </p:nvSpPr>
            <p:spPr>
              <a:xfrm>
                <a:off x="2706053" y="164610"/>
                <a:ext cx="260884" cy="417019"/>
              </a:xfrm>
              <a:custGeom>
                <a:avLst/>
                <a:gdLst>
                  <a:gd name="connsiteX0" fmla="*/ 0 w 228528"/>
                  <a:gd name="connsiteY0" fmla="*/ 365304 h 365303"/>
                  <a:gd name="connsiteX1" fmla="*/ 84990 w 228528"/>
                  <a:gd name="connsiteY1" fmla="*/ 0 h 365303"/>
                  <a:gd name="connsiteX2" fmla="*/ 228529 w 228528"/>
                  <a:gd name="connsiteY2" fmla="*/ 365304 h 365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8528" h="365303">
                    <a:moveTo>
                      <a:pt x="0" y="365304"/>
                    </a:moveTo>
                    <a:lnTo>
                      <a:pt x="84990" y="0"/>
                    </a:lnTo>
                    <a:lnTo>
                      <a:pt x="228529" y="365304"/>
                    </a:lnTo>
                    <a:close/>
                  </a:path>
                </a:pathLst>
              </a:custGeom>
              <a:solidFill>
                <a:srgbClr val="7FCAFF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62" name="Полилиния: фигура 55">
                <a:extLst>
                  <a:ext uri="{FF2B5EF4-FFF2-40B4-BE49-F238E27FC236}">
                    <a16:creationId xmlns:a16="http://schemas.microsoft.com/office/drawing/2014/main" xmlns="" id="{69787FAB-7C43-4ACA-B03C-9B2B39BA0220}"/>
                  </a:ext>
                </a:extLst>
              </p:cNvPr>
              <p:cNvSpPr/>
              <p:nvPr/>
            </p:nvSpPr>
            <p:spPr>
              <a:xfrm>
                <a:off x="2726534" y="-27283"/>
                <a:ext cx="337425" cy="608913"/>
              </a:xfrm>
              <a:custGeom>
                <a:avLst/>
                <a:gdLst>
                  <a:gd name="connsiteX0" fmla="*/ 295577 w 295576"/>
                  <a:gd name="connsiteY0" fmla="*/ 168096 h 533400"/>
                  <a:gd name="connsiteX1" fmla="*/ 210587 w 295576"/>
                  <a:gd name="connsiteY1" fmla="*/ 533400 h 533400"/>
                  <a:gd name="connsiteX2" fmla="*/ 67048 w 295576"/>
                  <a:gd name="connsiteY2" fmla="*/ 168096 h 533400"/>
                  <a:gd name="connsiteX3" fmla="*/ 0 w 295576"/>
                  <a:gd name="connsiteY3" fmla="*/ 0 h 533400"/>
                  <a:gd name="connsiteX4" fmla="*/ 228529 w 295576"/>
                  <a:gd name="connsiteY4" fmla="*/ 0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5576" h="533400">
                    <a:moveTo>
                      <a:pt x="295577" y="168096"/>
                    </a:moveTo>
                    <a:lnTo>
                      <a:pt x="210587" y="533400"/>
                    </a:lnTo>
                    <a:lnTo>
                      <a:pt x="67048" y="168096"/>
                    </a:lnTo>
                    <a:lnTo>
                      <a:pt x="0" y="0"/>
                    </a:lnTo>
                    <a:lnTo>
                      <a:pt x="228529" y="0"/>
                    </a:lnTo>
                    <a:close/>
                  </a:path>
                </a:pathLst>
              </a:custGeom>
              <a:solidFill>
                <a:srgbClr val="0071BD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63" name="Полилиния: фигура 56">
                <a:extLst>
                  <a:ext uri="{FF2B5EF4-FFF2-40B4-BE49-F238E27FC236}">
                    <a16:creationId xmlns:a16="http://schemas.microsoft.com/office/drawing/2014/main" xmlns="" id="{334FD48A-74DC-4258-8F86-7C2D563A322F}"/>
                  </a:ext>
                </a:extLst>
              </p:cNvPr>
              <p:cNvSpPr/>
              <p:nvPr/>
            </p:nvSpPr>
            <p:spPr>
              <a:xfrm>
                <a:off x="3006824" y="164610"/>
                <a:ext cx="260884" cy="417019"/>
              </a:xfrm>
              <a:custGeom>
                <a:avLst/>
                <a:gdLst>
                  <a:gd name="connsiteX0" fmla="*/ 0 w 228528"/>
                  <a:gd name="connsiteY0" fmla="*/ 365304 h 365303"/>
                  <a:gd name="connsiteX1" fmla="*/ 84046 w 228528"/>
                  <a:gd name="connsiteY1" fmla="*/ 0 h 365303"/>
                  <a:gd name="connsiteX2" fmla="*/ 228529 w 228528"/>
                  <a:gd name="connsiteY2" fmla="*/ 365304 h 365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8528" h="365303">
                    <a:moveTo>
                      <a:pt x="0" y="365304"/>
                    </a:moveTo>
                    <a:lnTo>
                      <a:pt x="84046" y="0"/>
                    </a:lnTo>
                    <a:lnTo>
                      <a:pt x="228529" y="365304"/>
                    </a:lnTo>
                    <a:close/>
                  </a:path>
                </a:pathLst>
              </a:custGeom>
              <a:solidFill>
                <a:srgbClr val="FF6E6E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64" name="Полилиния: фигура 57">
                <a:extLst>
                  <a:ext uri="{FF2B5EF4-FFF2-40B4-BE49-F238E27FC236}">
                    <a16:creationId xmlns:a16="http://schemas.microsoft.com/office/drawing/2014/main" xmlns="" id="{5D9111EF-7867-4F92-A347-E8BDB223A46F}"/>
                  </a:ext>
                </a:extLst>
              </p:cNvPr>
              <p:cNvSpPr/>
              <p:nvPr/>
            </p:nvSpPr>
            <p:spPr>
              <a:xfrm>
                <a:off x="3027298" y="-27283"/>
                <a:ext cx="336348" cy="608913"/>
              </a:xfrm>
              <a:custGeom>
                <a:avLst/>
                <a:gdLst>
                  <a:gd name="connsiteX0" fmla="*/ 294632 w 294632"/>
                  <a:gd name="connsiteY0" fmla="*/ 168096 h 533400"/>
                  <a:gd name="connsiteX1" fmla="*/ 210587 w 294632"/>
                  <a:gd name="connsiteY1" fmla="*/ 533400 h 533400"/>
                  <a:gd name="connsiteX2" fmla="*/ 66103 w 294632"/>
                  <a:gd name="connsiteY2" fmla="*/ 168096 h 533400"/>
                  <a:gd name="connsiteX3" fmla="*/ 0 w 294632"/>
                  <a:gd name="connsiteY3" fmla="*/ 0 h 533400"/>
                  <a:gd name="connsiteX4" fmla="*/ 228529 w 294632"/>
                  <a:gd name="connsiteY4" fmla="*/ 0 h 533400"/>
                  <a:gd name="connsiteX5" fmla="*/ 294632 w 294632"/>
                  <a:gd name="connsiteY5" fmla="*/ 168096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94632" h="533400">
                    <a:moveTo>
                      <a:pt x="294632" y="168096"/>
                    </a:moveTo>
                    <a:lnTo>
                      <a:pt x="210587" y="533400"/>
                    </a:lnTo>
                    <a:lnTo>
                      <a:pt x="66103" y="168096"/>
                    </a:lnTo>
                    <a:lnTo>
                      <a:pt x="0" y="0"/>
                    </a:lnTo>
                    <a:lnTo>
                      <a:pt x="228529" y="0"/>
                    </a:lnTo>
                    <a:lnTo>
                      <a:pt x="294632" y="168096"/>
                    </a:lnTo>
                    <a:close/>
                  </a:path>
                </a:pathLst>
              </a:custGeom>
              <a:solidFill>
                <a:srgbClr val="E30017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</p:grpSp>
      </p:grpSp>
      <p:sp>
        <p:nvSpPr>
          <p:cNvPr id="72" name="Прямоугольник 71"/>
          <p:cNvSpPr/>
          <p:nvPr/>
        </p:nvSpPr>
        <p:spPr>
          <a:xfrm>
            <a:off x="168096" y="100124"/>
            <a:ext cx="10088159" cy="461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399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 Банке</a:t>
            </a:r>
            <a:endParaRPr lang="ru-RU" sz="2399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11735034" y="6456373"/>
            <a:ext cx="318539" cy="399841"/>
          </a:xfrm>
          <a:prstGeom prst="rect">
            <a:avLst/>
          </a:prstGeom>
          <a:solidFill>
            <a:srgbClr val="AFAF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99"/>
          </a:p>
        </p:txBody>
      </p:sp>
      <p:sp>
        <p:nvSpPr>
          <p:cNvPr id="7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665222" y="6437333"/>
            <a:ext cx="468451" cy="364935"/>
          </a:xfrm>
        </p:spPr>
        <p:txBody>
          <a:bodyPr/>
          <a:lstStyle/>
          <a:p>
            <a:pPr algn="ctr"/>
            <a:r>
              <a:rPr lang="ru-RU" sz="1599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  <a:endParaRPr lang="ru-RU" sz="1599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88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785"/>
            <a:ext cx="12185650" cy="719625"/>
          </a:xfrm>
          <a:prstGeom prst="rect">
            <a:avLst/>
          </a:prstGeom>
          <a:solidFill>
            <a:srgbClr val="4B91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99"/>
          </a:p>
        </p:txBody>
      </p:sp>
      <p:sp>
        <p:nvSpPr>
          <p:cNvPr id="3" name="Прямоугольник 2"/>
          <p:cNvSpPr/>
          <p:nvPr/>
        </p:nvSpPr>
        <p:spPr>
          <a:xfrm>
            <a:off x="11735034" y="6456373"/>
            <a:ext cx="318539" cy="399841"/>
          </a:xfrm>
          <a:prstGeom prst="rect">
            <a:avLst/>
          </a:prstGeom>
          <a:solidFill>
            <a:srgbClr val="AFAF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99"/>
          </a:p>
        </p:txBody>
      </p:sp>
      <p:sp>
        <p:nvSpPr>
          <p:cNvPr id="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665222" y="6437333"/>
            <a:ext cx="468451" cy="364935"/>
          </a:xfrm>
        </p:spPr>
        <p:txBody>
          <a:bodyPr/>
          <a:lstStyle/>
          <a:p>
            <a:pPr algn="ctr"/>
            <a:r>
              <a:rPr lang="en-US" sz="1599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  <a:endParaRPr lang="ru-RU" sz="1599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10" name="Группа 9"/>
          <p:cNvGrpSpPr>
            <a:grpSpLocks noChangeAspect="1"/>
          </p:cNvGrpSpPr>
          <p:nvPr/>
        </p:nvGrpSpPr>
        <p:grpSpPr>
          <a:xfrm>
            <a:off x="10488485" y="210097"/>
            <a:ext cx="1439250" cy="303000"/>
            <a:chOff x="471310" y="-27283"/>
            <a:chExt cx="2892336" cy="608913"/>
          </a:xfrm>
        </p:grpSpPr>
        <p:grpSp>
          <p:nvGrpSpPr>
            <p:cNvPr id="11" name="Группа 10">
              <a:extLst>
                <a:ext uri="{FF2B5EF4-FFF2-40B4-BE49-F238E27FC236}">
                  <a16:creationId xmlns:a16="http://schemas.microsoft.com/office/drawing/2014/main" xmlns="" id="{D2F09074-7E25-47FF-BFB3-5077D58EBFAB}"/>
                </a:ext>
              </a:extLst>
            </p:cNvPr>
            <p:cNvGrpSpPr/>
            <p:nvPr/>
          </p:nvGrpSpPr>
          <p:grpSpPr>
            <a:xfrm>
              <a:off x="471310" y="96007"/>
              <a:ext cx="1883308" cy="255154"/>
              <a:chOff x="4829174" y="3270291"/>
              <a:chExt cx="1649752" cy="223511"/>
            </a:xfrm>
            <a:solidFill>
              <a:schemeClr val="bg1"/>
            </a:solidFill>
          </p:grpSpPr>
          <p:sp>
            <p:nvSpPr>
              <p:cNvPr id="19" name="Полилиния: фигура 60">
                <a:extLst>
                  <a:ext uri="{FF2B5EF4-FFF2-40B4-BE49-F238E27FC236}">
                    <a16:creationId xmlns:a16="http://schemas.microsoft.com/office/drawing/2014/main" xmlns="" id="{D48941FC-8EB9-4F9F-9B53-C88F2A37CA31}"/>
                  </a:ext>
                </a:extLst>
              </p:cNvPr>
              <p:cNvSpPr/>
              <p:nvPr/>
            </p:nvSpPr>
            <p:spPr>
              <a:xfrm>
                <a:off x="4829174" y="3273101"/>
                <a:ext cx="254970" cy="216927"/>
              </a:xfrm>
              <a:custGeom>
                <a:avLst/>
                <a:gdLst>
                  <a:gd name="connsiteX0" fmla="*/ 184145 w 254970"/>
                  <a:gd name="connsiteY0" fmla="*/ 0 h 216928"/>
                  <a:gd name="connsiteX1" fmla="*/ 127485 w 254970"/>
                  <a:gd name="connsiteY1" fmla="*/ 130533 h 216928"/>
                  <a:gd name="connsiteX2" fmla="*/ 69881 w 254970"/>
                  <a:gd name="connsiteY2" fmla="*/ 0 h 216928"/>
                  <a:gd name="connsiteX3" fmla="*/ 0 w 254970"/>
                  <a:gd name="connsiteY3" fmla="*/ 0 h 216928"/>
                  <a:gd name="connsiteX4" fmla="*/ 0 w 254970"/>
                  <a:gd name="connsiteY4" fmla="*/ 216929 h 216928"/>
                  <a:gd name="connsiteX5" fmla="*/ 50050 w 254970"/>
                  <a:gd name="connsiteY5" fmla="*/ 216929 h 216928"/>
                  <a:gd name="connsiteX6" fmla="*/ 50050 w 254970"/>
                  <a:gd name="connsiteY6" fmla="*/ 64797 h 216928"/>
                  <a:gd name="connsiteX7" fmla="*/ 116153 w 254970"/>
                  <a:gd name="connsiteY7" fmla="*/ 216929 h 216928"/>
                  <a:gd name="connsiteX8" fmla="*/ 137873 w 254970"/>
                  <a:gd name="connsiteY8" fmla="*/ 216929 h 216928"/>
                  <a:gd name="connsiteX9" fmla="*/ 203976 w 254970"/>
                  <a:gd name="connsiteY9" fmla="*/ 64797 h 216928"/>
                  <a:gd name="connsiteX10" fmla="*/ 203976 w 254970"/>
                  <a:gd name="connsiteY10" fmla="*/ 216929 h 216928"/>
                  <a:gd name="connsiteX11" fmla="*/ 254970 w 254970"/>
                  <a:gd name="connsiteY11" fmla="*/ 216929 h 216928"/>
                  <a:gd name="connsiteX12" fmla="*/ 254970 w 254970"/>
                  <a:gd name="connsiteY12" fmla="*/ 0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54970" h="216928">
                    <a:moveTo>
                      <a:pt x="184145" y="0"/>
                    </a:moveTo>
                    <a:lnTo>
                      <a:pt x="127485" y="130533"/>
                    </a:lnTo>
                    <a:lnTo>
                      <a:pt x="69881" y="0"/>
                    </a:lnTo>
                    <a:lnTo>
                      <a:pt x="0" y="0"/>
                    </a:lnTo>
                    <a:lnTo>
                      <a:pt x="0" y="216929"/>
                    </a:lnTo>
                    <a:lnTo>
                      <a:pt x="50050" y="216929"/>
                    </a:lnTo>
                    <a:lnTo>
                      <a:pt x="50050" y="64797"/>
                    </a:lnTo>
                    <a:lnTo>
                      <a:pt x="116153" y="216929"/>
                    </a:lnTo>
                    <a:lnTo>
                      <a:pt x="137873" y="216929"/>
                    </a:lnTo>
                    <a:lnTo>
                      <a:pt x="203976" y="64797"/>
                    </a:lnTo>
                    <a:lnTo>
                      <a:pt x="203976" y="216929"/>
                    </a:lnTo>
                    <a:lnTo>
                      <a:pt x="254970" y="216929"/>
                    </a:lnTo>
                    <a:lnTo>
                      <a:pt x="254970" y="0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20" name="Полилиния: фигура 61">
                <a:extLst>
                  <a:ext uri="{FF2B5EF4-FFF2-40B4-BE49-F238E27FC236}">
                    <a16:creationId xmlns:a16="http://schemas.microsoft.com/office/drawing/2014/main" xmlns="" id="{C25B6F3B-F1C1-409C-9C89-F567F8D7E626}"/>
                  </a:ext>
                </a:extLst>
              </p:cNvPr>
              <p:cNvSpPr/>
              <p:nvPr/>
            </p:nvSpPr>
            <p:spPr>
              <a:xfrm>
                <a:off x="5116251" y="3270291"/>
                <a:ext cx="222862" cy="223502"/>
              </a:xfrm>
              <a:custGeom>
                <a:avLst/>
                <a:gdLst>
                  <a:gd name="connsiteX0" fmla="*/ 0 w 222862"/>
                  <a:gd name="connsiteY0" fmla="*/ 111751 h 223502"/>
                  <a:gd name="connsiteX1" fmla="*/ 124652 w 222862"/>
                  <a:gd name="connsiteY1" fmla="*/ 0 h 223502"/>
                  <a:gd name="connsiteX2" fmla="*/ 222863 w 222862"/>
                  <a:gd name="connsiteY2" fmla="*/ 52589 h 223502"/>
                  <a:gd name="connsiteX3" fmla="*/ 180368 w 222862"/>
                  <a:gd name="connsiteY3" fmla="*/ 72310 h 223502"/>
                  <a:gd name="connsiteX4" fmla="*/ 124652 w 222862"/>
                  <a:gd name="connsiteY4" fmla="*/ 40381 h 223502"/>
                  <a:gd name="connsiteX5" fmla="*/ 50994 w 222862"/>
                  <a:gd name="connsiteY5" fmla="*/ 111751 h 223502"/>
                  <a:gd name="connsiteX6" fmla="*/ 124652 w 222862"/>
                  <a:gd name="connsiteY6" fmla="*/ 182182 h 223502"/>
                  <a:gd name="connsiteX7" fmla="*/ 180368 w 222862"/>
                  <a:gd name="connsiteY7" fmla="*/ 151193 h 223502"/>
                  <a:gd name="connsiteX8" fmla="*/ 222863 w 222862"/>
                  <a:gd name="connsiteY8" fmla="*/ 169974 h 223502"/>
                  <a:gd name="connsiteX9" fmla="*/ 124652 w 222862"/>
                  <a:gd name="connsiteY9" fmla="*/ 223502 h 223502"/>
                  <a:gd name="connsiteX10" fmla="*/ 0 w 222862"/>
                  <a:gd name="connsiteY10" fmla="*/ 111751 h 2235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2862" h="223502">
                    <a:moveTo>
                      <a:pt x="0" y="111751"/>
                    </a:moveTo>
                    <a:cubicBezTo>
                      <a:pt x="0" y="45076"/>
                      <a:pt x="54771" y="0"/>
                      <a:pt x="124652" y="0"/>
                    </a:cubicBezTo>
                    <a:cubicBezTo>
                      <a:pt x="176591" y="0"/>
                      <a:pt x="206809" y="25355"/>
                      <a:pt x="222863" y="52589"/>
                    </a:cubicBezTo>
                    <a:lnTo>
                      <a:pt x="180368" y="72310"/>
                    </a:lnTo>
                    <a:cubicBezTo>
                      <a:pt x="170925" y="54467"/>
                      <a:pt x="149205" y="40381"/>
                      <a:pt x="124652" y="40381"/>
                    </a:cubicBezTo>
                    <a:cubicBezTo>
                      <a:pt x="82157" y="40381"/>
                      <a:pt x="50994" y="70431"/>
                      <a:pt x="50994" y="111751"/>
                    </a:cubicBezTo>
                    <a:cubicBezTo>
                      <a:pt x="50994" y="152132"/>
                      <a:pt x="82157" y="182182"/>
                      <a:pt x="124652" y="182182"/>
                    </a:cubicBezTo>
                    <a:cubicBezTo>
                      <a:pt x="149205" y="182182"/>
                      <a:pt x="170925" y="169035"/>
                      <a:pt x="180368" y="151193"/>
                    </a:cubicBezTo>
                    <a:lnTo>
                      <a:pt x="222863" y="169974"/>
                    </a:lnTo>
                    <a:cubicBezTo>
                      <a:pt x="206809" y="197208"/>
                      <a:pt x="176591" y="223502"/>
                      <a:pt x="124652" y="223502"/>
                    </a:cubicBezTo>
                    <a:cubicBezTo>
                      <a:pt x="54771" y="223502"/>
                      <a:pt x="0" y="177487"/>
                      <a:pt x="0" y="111751"/>
                    </a:cubicBez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21" name="Полилиния: фигура 62">
                <a:extLst>
                  <a:ext uri="{FF2B5EF4-FFF2-40B4-BE49-F238E27FC236}">
                    <a16:creationId xmlns:a16="http://schemas.microsoft.com/office/drawing/2014/main" xmlns="" id="{A5941BD5-2DA8-4726-9354-30AA696E0F6B}"/>
                  </a:ext>
                </a:extLst>
              </p:cNvPr>
              <p:cNvSpPr/>
              <p:nvPr/>
            </p:nvSpPr>
            <p:spPr>
              <a:xfrm>
                <a:off x="5366499" y="3273113"/>
                <a:ext cx="211530" cy="216928"/>
              </a:xfrm>
              <a:custGeom>
                <a:avLst/>
                <a:gdLst>
                  <a:gd name="connsiteX0" fmla="*/ 160537 w 211530"/>
                  <a:gd name="connsiteY0" fmla="*/ 216929 h 216928"/>
                  <a:gd name="connsiteX1" fmla="*/ 160537 w 211530"/>
                  <a:gd name="connsiteY1" fmla="*/ 41320 h 216928"/>
                  <a:gd name="connsiteX2" fmla="*/ 50050 w 211530"/>
                  <a:gd name="connsiteY2" fmla="*/ 41320 h 216928"/>
                  <a:gd name="connsiteX3" fmla="*/ 50050 w 211530"/>
                  <a:gd name="connsiteY3" fmla="*/ 216929 h 216928"/>
                  <a:gd name="connsiteX4" fmla="*/ 0 w 211530"/>
                  <a:gd name="connsiteY4" fmla="*/ 216929 h 216928"/>
                  <a:gd name="connsiteX5" fmla="*/ 0 w 211530"/>
                  <a:gd name="connsiteY5" fmla="*/ 0 h 216928"/>
                  <a:gd name="connsiteX6" fmla="*/ 211531 w 211530"/>
                  <a:gd name="connsiteY6" fmla="*/ 0 h 216928"/>
                  <a:gd name="connsiteX7" fmla="*/ 211531 w 211530"/>
                  <a:gd name="connsiteY7" fmla="*/ 216929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1530" h="216928">
                    <a:moveTo>
                      <a:pt x="160537" y="216929"/>
                    </a:moveTo>
                    <a:lnTo>
                      <a:pt x="160537" y="41320"/>
                    </a:lnTo>
                    <a:lnTo>
                      <a:pt x="50050" y="41320"/>
                    </a:lnTo>
                    <a:lnTo>
                      <a:pt x="50050" y="216929"/>
                    </a:lnTo>
                    <a:lnTo>
                      <a:pt x="0" y="216929"/>
                    </a:lnTo>
                    <a:lnTo>
                      <a:pt x="0" y="0"/>
                    </a:lnTo>
                    <a:lnTo>
                      <a:pt x="211531" y="0"/>
                    </a:lnTo>
                    <a:lnTo>
                      <a:pt x="211531" y="216929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22" name="Полилиния: фигура 63">
                <a:extLst>
                  <a:ext uri="{FF2B5EF4-FFF2-40B4-BE49-F238E27FC236}">
                    <a16:creationId xmlns:a16="http://schemas.microsoft.com/office/drawing/2014/main" xmlns="" id="{ABC7DA9B-726F-44AF-AEAA-75CDC184B77F}"/>
                  </a:ext>
                </a:extLst>
              </p:cNvPr>
              <p:cNvSpPr/>
              <p:nvPr/>
            </p:nvSpPr>
            <p:spPr>
              <a:xfrm>
                <a:off x="5707407" y="3273117"/>
                <a:ext cx="188866" cy="216928"/>
              </a:xfrm>
              <a:custGeom>
                <a:avLst/>
                <a:gdLst>
                  <a:gd name="connsiteX0" fmla="*/ 50050 w 188866"/>
                  <a:gd name="connsiteY0" fmla="*/ 119264 h 216928"/>
                  <a:gd name="connsiteX1" fmla="*/ 50050 w 188866"/>
                  <a:gd name="connsiteY1" fmla="*/ 175609 h 216928"/>
                  <a:gd name="connsiteX2" fmla="*/ 104821 w 188866"/>
                  <a:gd name="connsiteY2" fmla="*/ 175609 h 216928"/>
                  <a:gd name="connsiteX3" fmla="*/ 137873 w 188866"/>
                  <a:gd name="connsiteY3" fmla="*/ 147436 h 216928"/>
                  <a:gd name="connsiteX4" fmla="*/ 104821 w 188866"/>
                  <a:gd name="connsiteY4" fmla="*/ 119264 h 216928"/>
                  <a:gd name="connsiteX5" fmla="*/ 50050 w 188866"/>
                  <a:gd name="connsiteY5" fmla="*/ 119264 h 216928"/>
                  <a:gd name="connsiteX6" fmla="*/ 171869 w 188866"/>
                  <a:gd name="connsiteY6" fmla="*/ 0 h 216928"/>
                  <a:gd name="connsiteX7" fmla="*/ 171869 w 188866"/>
                  <a:gd name="connsiteY7" fmla="*/ 41320 h 216928"/>
                  <a:gd name="connsiteX8" fmla="*/ 50050 w 188866"/>
                  <a:gd name="connsiteY8" fmla="*/ 41320 h 216928"/>
                  <a:gd name="connsiteX9" fmla="*/ 50050 w 188866"/>
                  <a:gd name="connsiteY9" fmla="*/ 78883 h 216928"/>
                  <a:gd name="connsiteX10" fmla="*/ 111431 w 188866"/>
                  <a:gd name="connsiteY10" fmla="*/ 78883 h 216928"/>
                  <a:gd name="connsiteX11" fmla="*/ 188867 w 188866"/>
                  <a:gd name="connsiteY11" fmla="*/ 147436 h 216928"/>
                  <a:gd name="connsiteX12" fmla="*/ 111431 w 188866"/>
                  <a:gd name="connsiteY12" fmla="*/ 216929 h 216928"/>
                  <a:gd name="connsiteX13" fmla="*/ 0 w 188866"/>
                  <a:gd name="connsiteY13" fmla="*/ 216929 h 216928"/>
                  <a:gd name="connsiteX14" fmla="*/ 0 w 188866"/>
                  <a:gd name="connsiteY14" fmla="*/ 0 h 216928"/>
                  <a:gd name="connsiteX15" fmla="*/ 171869 w 188866"/>
                  <a:gd name="connsiteY15" fmla="*/ 0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88866" h="216928">
                    <a:moveTo>
                      <a:pt x="50050" y="119264"/>
                    </a:moveTo>
                    <a:lnTo>
                      <a:pt x="50050" y="175609"/>
                    </a:lnTo>
                    <a:lnTo>
                      <a:pt x="104821" y="175609"/>
                    </a:lnTo>
                    <a:cubicBezTo>
                      <a:pt x="123708" y="175609"/>
                      <a:pt x="137873" y="165279"/>
                      <a:pt x="137873" y="147436"/>
                    </a:cubicBezTo>
                    <a:cubicBezTo>
                      <a:pt x="137873" y="130533"/>
                      <a:pt x="123708" y="119264"/>
                      <a:pt x="104821" y="119264"/>
                    </a:cubicBezTo>
                    <a:lnTo>
                      <a:pt x="50050" y="119264"/>
                    </a:lnTo>
                    <a:close/>
                    <a:moveTo>
                      <a:pt x="171869" y="0"/>
                    </a:moveTo>
                    <a:lnTo>
                      <a:pt x="171869" y="41320"/>
                    </a:lnTo>
                    <a:lnTo>
                      <a:pt x="50050" y="41320"/>
                    </a:lnTo>
                    <a:lnTo>
                      <a:pt x="50050" y="78883"/>
                    </a:lnTo>
                    <a:lnTo>
                      <a:pt x="111431" y="78883"/>
                    </a:lnTo>
                    <a:cubicBezTo>
                      <a:pt x="161481" y="78883"/>
                      <a:pt x="188867" y="110812"/>
                      <a:pt x="188867" y="147436"/>
                    </a:cubicBezTo>
                    <a:cubicBezTo>
                      <a:pt x="188867" y="185000"/>
                      <a:pt x="161481" y="216929"/>
                      <a:pt x="111431" y="216929"/>
                    </a:cubicBezTo>
                    <a:lnTo>
                      <a:pt x="0" y="216929"/>
                    </a:lnTo>
                    <a:lnTo>
                      <a:pt x="0" y="0"/>
                    </a:lnTo>
                    <a:lnTo>
                      <a:pt x="171869" y="0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23" name="Полилиния: фигура 64">
                <a:extLst>
                  <a:ext uri="{FF2B5EF4-FFF2-40B4-BE49-F238E27FC236}">
                    <a16:creationId xmlns:a16="http://schemas.microsoft.com/office/drawing/2014/main" xmlns="" id="{EF8C3860-6598-4CA0-85C6-A93885CE466C}"/>
                  </a:ext>
                </a:extLst>
              </p:cNvPr>
              <p:cNvSpPr/>
              <p:nvPr/>
            </p:nvSpPr>
            <p:spPr>
              <a:xfrm>
                <a:off x="5912328" y="3329463"/>
                <a:ext cx="157703" cy="164339"/>
              </a:xfrm>
              <a:custGeom>
                <a:avLst/>
                <a:gdLst>
                  <a:gd name="connsiteX0" fmla="*/ 113320 w 157703"/>
                  <a:gd name="connsiteY0" fmla="*/ 122081 h 164339"/>
                  <a:gd name="connsiteX1" fmla="*/ 113320 w 157703"/>
                  <a:gd name="connsiteY1" fmla="*/ 103299 h 164339"/>
                  <a:gd name="connsiteX2" fmla="*/ 77435 w 157703"/>
                  <a:gd name="connsiteY2" fmla="*/ 89213 h 164339"/>
                  <a:gd name="connsiteX3" fmla="*/ 45328 w 157703"/>
                  <a:gd name="connsiteY3" fmla="*/ 112690 h 164339"/>
                  <a:gd name="connsiteX4" fmla="*/ 77435 w 157703"/>
                  <a:gd name="connsiteY4" fmla="*/ 136167 h 164339"/>
                  <a:gd name="connsiteX5" fmla="*/ 113320 w 157703"/>
                  <a:gd name="connsiteY5" fmla="*/ 122081 h 164339"/>
                  <a:gd name="connsiteX6" fmla="*/ 113320 w 157703"/>
                  <a:gd name="connsiteY6" fmla="*/ 160583 h 164339"/>
                  <a:gd name="connsiteX7" fmla="*/ 113320 w 157703"/>
                  <a:gd name="connsiteY7" fmla="*/ 143680 h 164339"/>
                  <a:gd name="connsiteX8" fmla="*/ 59493 w 157703"/>
                  <a:gd name="connsiteY8" fmla="*/ 164340 h 164339"/>
                  <a:gd name="connsiteX9" fmla="*/ 0 w 157703"/>
                  <a:gd name="connsiteY9" fmla="*/ 111751 h 164339"/>
                  <a:gd name="connsiteX10" fmla="*/ 59493 w 157703"/>
                  <a:gd name="connsiteY10" fmla="*/ 61980 h 164339"/>
                  <a:gd name="connsiteX11" fmla="*/ 113320 w 157703"/>
                  <a:gd name="connsiteY11" fmla="*/ 80761 h 164339"/>
                  <a:gd name="connsiteX12" fmla="*/ 113320 w 157703"/>
                  <a:gd name="connsiteY12" fmla="*/ 60101 h 164339"/>
                  <a:gd name="connsiteX13" fmla="*/ 75547 w 157703"/>
                  <a:gd name="connsiteY13" fmla="*/ 33807 h 164339"/>
                  <a:gd name="connsiteX14" fmla="*/ 26441 w 157703"/>
                  <a:gd name="connsiteY14" fmla="*/ 51650 h 164339"/>
                  <a:gd name="connsiteX15" fmla="*/ 9443 w 157703"/>
                  <a:gd name="connsiteY15" fmla="*/ 24416 h 164339"/>
                  <a:gd name="connsiteX16" fmla="*/ 84046 w 157703"/>
                  <a:gd name="connsiteY16" fmla="*/ 0 h 164339"/>
                  <a:gd name="connsiteX17" fmla="*/ 157704 w 157703"/>
                  <a:gd name="connsiteY17" fmla="*/ 59162 h 164339"/>
                  <a:gd name="connsiteX18" fmla="*/ 157704 w 157703"/>
                  <a:gd name="connsiteY18" fmla="*/ 160583 h 164339"/>
                  <a:gd name="connsiteX19" fmla="*/ 113320 w 157703"/>
                  <a:gd name="connsiteY19" fmla="*/ 160583 h 164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57703" h="164339">
                    <a:moveTo>
                      <a:pt x="113320" y="122081"/>
                    </a:moveTo>
                    <a:lnTo>
                      <a:pt x="113320" y="103299"/>
                    </a:lnTo>
                    <a:cubicBezTo>
                      <a:pt x="105765" y="93908"/>
                      <a:pt x="91600" y="89213"/>
                      <a:pt x="77435" y="89213"/>
                    </a:cubicBezTo>
                    <a:cubicBezTo>
                      <a:pt x="59493" y="89213"/>
                      <a:pt x="45328" y="97665"/>
                      <a:pt x="45328" y="112690"/>
                    </a:cubicBezTo>
                    <a:cubicBezTo>
                      <a:pt x="45328" y="127715"/>
                      <a:pt x="59493" y="136167"/>
                      <a:pt x="77435" y="136167"/>
                    </a:cubicBezTo>
                    <a:cubicBezTo>
                      <a:pt x="91600" y="136167"/>
                      <a:pt x="105765" y="131472"/>
                      <a:pt x="113320" y="122081"/>
                    </a:cubicBezTo>
                    <a:close/>
                    <a:moveTo>
                      <a:pt x="113320" y="160583"/>
                    </a:moveTo>
                    <a:lnTo>
                      <a:pt x="113320" y="143680"/>
                    </a:lnTo>
                    <a:cubicBezTo>
                      <a:pt x="101988" y="156827"/>
                      <a:pt x="81213" y="164340"/>
                      <a:pt x="59493" y="164340"/>
                    </a:cubicBezTo>
                    <a:cubicBezTo>
                      <a:pt x="32107" y="164340"/>
                      <a:pt x="0" y="147436"/>
                      <a:pt x="0" y="111751"/>
                    </a:cubicBezTo>
                    <a:cubicBezTo>
                      <a:pt x="0" y="76066"/>
                      <a:pt x="32107" y="61980"/>
                      <a:pt x="59493" y="61980"/>
                    </a:cubicBezTo>
                    <a:cubicBezTo>
                      <a:pt x="82157" y="61980"/>
                      <a:pt x="101988" y="68553"/>
                      <a:pt x="113320" y="80761"/>
                    </a:cubicBezTo>
                    <a:lnTo>
                      <a:pt x="113320" y="60101"/>
                    </a:lnTo>
                    <a:cubicBezTo>
                      <a:pt x="113320" y="44137"/>
                      <a:pt x="98211" y="33807"/>
                      <a:pt x="75547" y="33807"/>
                    </a:cubicBezTo>
                    <a:cubicBezTo>
                      <a:pt x="57604" y="33807"/>
                      <a:pt x="40606" y="39442"/>
                      <a:pt x="26441" y="51650"/>
                    </a:cubicBezTo>
                    <a:lnTo>
                      <a:pt x="9443" y="24416"/>
                    </a:lnTo>
                    <a:cubicBezTo>
                      <a:pt x="30219" y="7513"/>
                      <a:pt x="56660" y="0"/>
                      <a:pt x="84046" y="0"/>
                    </a:cubicBezTo>
                    <a:cubicBezTo>
                      <a:pt x="122764" y="0"/>
                      <a:pt x="157704" y="14086"/>
                      <a:pt x="157704" y="59162"/>
                    </a:cubicBezTo>
                    <a:lnTo>
                      <a:pt x="157704" y="160583"/>
                    </a:lnTo>
                    <a:lnTo>
                      <a:pt x="113320" y="160583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24" name="Полилиния: фигура 65">
                <a:extLst>
                  <a:ext uri="{FF2B5EF4-FFF2-40B4-BE49-F238E27FC236}">
                    <a16:creationId xmlns:a16="http://schemas.microsoft.com/office/drawing/2014/main" xmlns="" id="{8838ABF2-34BB-4C2F-B6E7-44B148577E02}"/>
                  </a:ext>
                </a:extLst>
              </p:cNvPr>
              <p:cNvSpPr/>
              <p:nvPr/>
            </p:nvSpPr>
            <p:spPr>
              <a:xfrm>
                <a:off x="6111587" y="3333210"/>
                <a:ext cx="159592" cy="156827"/>
              </a:xfrm>
              <a:custGeom>
                <a:avLst/>
                <a:gdLst>
                  <a:gd name="connsiteX0" fmla="*/ 0 w 159592"/>
                  <a:gd name="connsiteY0" fmla="*/ 156827 h 156827"/>
                  <a:gd name="connsiteX1" fmla="*/ 0 w 159592"/>
                  <a:gd name="connsiteY1" fmla="*/ 0 h 156827"/>
                  <a:gd name="connsiteX2" fmla="*/ 44384 w 159592"/>
                  <a:gd name="connsiteY2" fmla="*/ 0 h 156827"/>
                  <a:gd name="connsiteX3" fmla="*/ 44384 w 159592"/>
                  <a:gd name="connsiteY3" fmla="*/ 58223 h 156827"/>
                  <a:gd name="connsiteX4" fmla="*/ 115209 w 159592"/>
                  <a:gd name="connsiteY4" fmla="*/ 58223 h 156827"/>
                  <a:gd name="connsiteX5" fmla="*/ 115209 w 159592"/>
                  <a:gd name="connsiteY5" fmla="*/ 0 h 156827"/>
                  <a:gd name="connsiteX6" fmla="*/ 159593 w 159592"/>
                  <a:gd name="connsiteY6" fmla="*/ 0 h 156827"/>
                  <a:gd name="connsiteX7" fmla="*/ 159593 w 159592"/>
                  <a:gd name="connsiteY7" fmla="*/ 156827 h 156827"/>
                  <a:gd name="connsiteX8" fmla="*/ 115209 w 159592"/>
                  <a:gd name="connsiteY8" fmla="*/ 156827 h 156827"/>
                  <a:gd name="connsiteX9" fmla="*/ 115209 w 159592"/>
                  <a:gd name="connsiteY9" fmla="*/ 93908 h 156827"/>
                  <a:gd name="connsiteX10" fmla="*/ 44384 w 159592"/>
                  <a:gd name="connsiteY10" fmla="*/ 93908 h 156827"/>
                  <a:gd name="connsiteX11" fmla="*/ 44384 w 159592"/>
                  <a:gd name="connsiteY11" fmla="*/ 156827 h 15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9592" h="156827">
                    <a:moveTo>
                      <a:pt x="0" y="156827"/>
                    </a:moveTo>
                    <a:lnTo>
                      <a:pt x="0" y="0"/>
                    </a:lnTo>
                    <a:lnTo>
                      <a:pt x="44384" y="0"/>
                    </a:lnTo>
                    <a:lnTo>
                      <a:pt x="44384" y="58223"/>
                    </a:lnTo>
                    <a:lnTo>
                      <a:pt x="115209" y="58223"/>
                    </a:lnTo>
                    <a:lnTo>
                      <a:pt x="115209" y="0"/>
                    </a:lnTo>
                    <a:lnTo>
                      <a:pt x="159593" y="0"/>
                    </a:lnTo>
                    <a:lnTo>
                      <a:pt x="159593" y="156827"/>
                    </a:lnTo>
                    <a:lnTo>
                      <a:pt x="115209" y="156827"/>
                    </a:lnTo>
                    <a:lnTo>
                      <a:pt x="115209" y="93908"/>
                    </a:lnTo>
                    <a:lnTo>
                      <a:pt x="44384" y="93908"/>
                    </a:lnTo>
                    <a:lnTo>
                      <a:pt x="44384" y="156827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25" name="Полилиния: фигура 66">
                <a:extLst>
                  <a:ext uri="{FF2B5EF4-FFF2-40B4-BE49-F238E27FC236}">
                    <a16:creationId xmlns:a16="http://schemas.microsoft.com/office/drawing/2014/main" xmlns="" id="{A740F2A1-DA9F-4D04-9F8A-7C1C87595940}"/>
                  </a:ext>
                </a:extLst>
              </p:cNvPr>
              <p:cNvSpPr/>
              <p:nvPr/>
            </p:nvSpPr>
            <p:spPr>
              <a:xfrm>
                <a:off x="6312724" y="3333213"/>
                <a:ext cx="166202" cy="156827"/>
              </a:xfrm>
              <a:custGeom>
                <a:avLst/>
                <a:gdLst>
                  <a:gd name="connsiteX0" fmla="*/ 110487 w 166202"/>
                  <a:gd name="connsiteY0" fmla="*/ 156827 h 156827"/>
                  <a:gd name="connsiteX1" fmla="*/ 65159 w 166202"/>
                  <a:gd name="connsiteY1" fmla="*/ 95787 h 156827"/>
                  <a:gd name="connsiteX2" fmla="*/ 44384 w 166202"/>
                  <a:gd name="connsiteY2" fmla="*/ 116446 h 156827"/>
                  <a:gd name="connsiteX3" fmla="*/ 44384 w 166202"/>
                  <a:gd name="connsiteY3" fmla="*/ 156827 h 156827"/>
                  <a:gd name="connsiteX4" fmla="*/ 0 w 166202"/>
                  <a:gd name="connsiteY4" fmla="*/ 156827 h 156827"/>
                  <a:gd name="connsiteX5" fmla="*/ 0 w 166202"/>
                  <a:gd name="connsiteY5" fmla="*/ 0 h 156827"/>
                  <a:gd name="connsiteX6" fmla="*/ 44384 w 166202"/>
                  <a:gd name="connsiteY6" fmla="*/ 0 h 156827"/>
                  <a:gd name="connsiteX7" fmla="*/ 44384 w 166202"/>
                  <a:gd name="connsiteY7" fmla="*/ 69492 h 156827"/>
                  <a:gd name="connsiteX8" fmla="*/ 109543 w 166202"/>
                  <a:gd name="connsiteY8" fmla="*/ 0 h 156827"/>
                  <a:gd name="connsiteX9" fmla="*/ 164314 w 166202"/>
                  <a:gd name="connsiteY9" fmla="*/ 0 h 156827"/>
                  <a:gd name="connsiteX10" fmla="*/ 97266 w 166202"/>
                  <a:gd name="connsiteY10" fmla="*/ 70431 h 156827"/>
                  <a:gd name="connsiteX11" fmla="*/ 166203 w 166202"/>
                  <a:gd name="connsiteY11" fmla="*/ 156827 h 15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6202" h="156827">
                    <a:moveTo>
                      <a:pt x="110487" y="156827"/>
                    </a:moveTo>
                    <a:lnTo>
                      <a:pt x="65159" y="95787"/>
                    </a:lnTo>
                    <a:lnTo>
                      <a:pt x="44384" y="116446"/>
                    </a:lnTo>
                    <a:lnTo>
                      <a:pt x="44384" y="156827"/>
                    </a:lnTo>
                    <a:lnTo>
                      <a:pt x="0" y="156827"/>
                    </a:lnTo>
                    <a:lnTo>
                      <a:pt x="0" y="0"/>
                    </a:lnTo>
                    <a:lnTo>
                      <a:pt x="44384" y="0"/>
                    </a:lnTo>
                    <a:lnTo>
                      <a:pt x="44384" y="69492"/>
                    </a:lnTo>
                    <a:lnTo>
                      <a:pt x="109543" y="0"/>
                    </a:lnTo>
                    <a:lnTo>
                      <a:pt x="164314" y="0"/>
                    </a:lnTo>
                    <a:lnTo>
                      <a:pt x="97266" y="70431"/>
                    </a:lnTo>
                    <a:lnTo>
                      <a:pt x="166203" y="156827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</p:grpSp>
        <p:grpSp>
          <p:nvGrpSpPr>
            <p:cNvPr id="12" name="Группа 11"/>
            <p:cNvGrpSpPr/>
            <p:nvPr/>
          </p:nvGrpSpPr>
          <p:grpSpPr>
            <a:xfrm>
              <a:off x="2406360" y="-27283"/>
              <a:ext cx="957286" cy="608913"/>
              <a:chOff x="2406360" y="-27283"/>
              <a:chExt cx="957286" cy="608913"/>
            </a:xfrm>
          </p:grpSpPr>
          <p:sp>
            <p:nvSpPr>
              <p:cNvPr id="13" name="Полилиния: фигура 52">
                <a:extLst>
                  <a:ext uri="{FF2B5EF4-FFF2-40B4-BE49-F238E27FC236}">
                    <a16:creationId xmlns:a16="http://schemas.microsoft.com/office/drawing/2014/main" xmlns="" id="{929AE324-84AF-47DC-A92A-2FE390440574}"/>
                  </a:ext>
                </a:extLst>
              </p:cNvPr>
              <p:cNvSpPr/>
              <p:nvPr/>
            </p:nvSpPr>
            <p:spPr>
              <a:xfrm>
                <a:off x="2406360" y="164610"/>
                <a:ext cx="260884" cy="417019"/>
              </a:xfrm>
              <a:custGeom>
                <a:avLst/>
                <a:gdLst>
                  <a:gd name="connsiteX0" fmla="*/ 0 w 228528"/>
                  <a:gd name="connsiteY0" fmla="*/ 365304 h 365303"/>
                  <a:gd name="connsiteX1" fmla="*/ 228529 w 228528"/>
                  <a:gd name="connsiteY1" fmla="*/ 365304 h 365303"/>
                  <a:gd name="connsiteX2" fmla="*/ 84046 w 228528"/>
                  <a:gd name="connsiteY2" fmla="*/ 0 h 365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8528" h="365303">
                    <a:moveTo>
                      <a:pt x="0" y="365304"/>
                    </a:moveTo>
                    <a:lnTo>
                      <a:pt x="228529" y="365304"/>
                    </a:lnTo>
                    <a:lnTo>
                      <a:pt x="84046" y="0"/>
                    </a:lnTo>
                    <a:close/>
                  </a:path>
                </a:pathLst>
              </a:custGeom>
              <a:solidFill>
                <a:schemeClr val="bg1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14" name="Полилиния: фигура 53">
                <a:extLst>
                  <a:ext uri="{FF2B5EF4-FFF2-40B4-BE49-F238E27FC236}">
                    <a16:creationId xmlns:a16="http://schemas.microsoft.com/office/drawing/2014/main" xmlns="" id="{0BCFCA76-32B6-4674-9FA0-C37DF3E37F2F}"/>
                  </a:ext>
                </a:extLst>
              </p:cNvPr>
              <p:cNvSpPr/>
              <p:nvPr/>
            </p:nvSpPr>
            <p:spPr>
              <a:xfrm>
                <a:off x="2426840" y="-27283"/>
                <a:ext cx="336348" cy="608913"/>
              </a:xfrm>
              <a:custGeom>
                <a:avLst/>
                <a:gdLst>
                  <a:gd name="connsiteX0" fmla="*/ 0 w 294632"/>
                  <a:gd name="connsiteY0" fmla="*/ 0 h 533400"/>
                  <a:gd name="connsiteX1" fmla="*/ 66103 w 294632"/>
                  <a:gd name="connsiteY1" fmla="*/ 168096 h 533400"/>
                  <a:gd name="connsiteX2" fmla="*/ 210587 w 294632"/>
                  <a:gd name="connsiteY2" fmla="*/ 533400 h 533400"/>
                  <a:gd name="connsiteX3" fmla="*/ 294632 w 294632"/>
                  <a:gd name="connsiteY3" fmla="*/ 168096 h 533400"/>
                  <a:gd name="connsiteX4" fmla="*/ 228529 w 294632"/>
                  <a:gd name="connsiteY4" fmla="*/ 0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4632" h="533400">
                    <a:moveTo>
                      <a:pt x="0" y="0"/>
                    </a:moveTo>
                    <a:lnTo>
                      <a:pt x="66103" y="168096"/>
                    </a:lnTo>
                    <a:lnTo>
                      <a:pt x="210587" y="533400"/>
                    </a:lnTo>
                    <a:lnTo>
                      <a:pt x="294632" y="168096"/>
                    </a:lnTo>
                    <a:lnTo>
                      <a:pt x="228529" y="0"/>
                    </a:lnTo>
                    <a:close/>
                  </a:path>
                </a:pathLst>
              </a:custGeom>
              <a:solidFill>
                <a:srgbClr val="B8B9BA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15" name="Полилиния: фигура 54">
                <a:extLst>
                  <a:ext uri="{FF2B5EF4-FFF2-40B4-BE49-F238E27FC236}">
                    <a16:creationId xmlns:a16="http://schemas.microsoft.com/office/drawing/2014/main" xmlns="" id="{E9E6C676-2B08-44A6-BDA5-4546D35201F2}"/>
                  </a:ext>
                </a:extLst>
              </p:cNvPr>
              <p:cNvSpPr/>
              <p:nvPr/>
            </p:nvSpPr>
            <p:spPr>
              <a:xfrm>
                <a:off x="2706053" y="164610"/>
                <a:ext cx="260884" cy="417019"/>
              </a:xfrm>
              <a:custGeom>
                <a:avLst/>
                <a:gdLst>
                  <a:gd name="connsiteX0" fmla="*/ 0 w 228528"/>
                  <a:gd name="connsiteY0" fmla="*/ 365304 h 365303"/>
                  <a:gd name="connsiteX1" fmla="*/ 84990 w 228528"/>
                  <a:gd name="connsiteY1" fmla="*/ 0 h 365303"/>
                  <a:gd name="connsiteX2" fmla="*/ 228529 w 228528"/>
                  <a:gd name="connsiteY2" fmla="*/ 365304 h 365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8528" h="365303">
                    <a:moveTo>
                      <a:pt x="0" y="365304"/>
                    </a:moveTo>
                    <a:lnTo>
                      <a:pt x="84990" y="0"/>
                    </a:lnTo>
                    <a:lnTo>
                      <a:pt x="228529" y="365304"/>
                    </a:lnTo>
                    <a:close/>
                  </a:path>
                </a:pathLst>
              </a:custGeom>
              <a:solidFill>
                <a:srgbClr val="7FCAFF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16" name="Полилиния: фигура 55">
                <a:extLst>
                  <a:ext uri="{FF2B5EF4-FFF2-40B4-BE49-F238E27FC236}">
                    <a16:creationId xmlns:a16="http://schemas.microsoft.com/office/drawing/2014/main" xmlns="" id="{69787FAB-7C43-4ACA-B03C-9B2B39BA0220}"/>
                  </a:ext>
                </a:extLst>
              </p:cNvPr>
              <p:cNvSpPr/>
              <p:nvPr/>
            </p:nvSpPr>
            <p:spPr>
              <a:xfrm>
                <a:off x="2726534" y="-27283"/>
                <a:ext cx="337425" cy="608913"/>
              </a:xfrm>
              <a:custGeom>
                <a:avLst/>
                <a:gdLst>
                  <a:gd name="connsiteX0" fmla="*/ 295577 w 295576"/>
                  <a:gd name="connsiteY0" fmla="*/ 168096 h 533400"/>
                  <a:gd name="connsiteX1" fmla="*/ 210587 w 295576"/>
                  <a:gd name="connsiteY1" fmla="*/ 533400 h 533400"/>
                  <a:gd name="connsiteX2" fmla="*/ 67048 w 295576"/>
                  <a:gd name="connsiteY2" fmla="*/ 168096 h 533400"/>
                  <a:gd name="connsiteX3" fmla="*/ 0 w 295576"/>
                  <a:gd name="connsiteY3" fmla="*/ 0 h 533400"/>
                  <a:gd name="connsiteX4" fmla="*/ 228529 w 295576"/>
                  <a:gd name="connsiteY4" fmla="*/ 0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5576" h="533400">
                    <a:moveTo>
                      <a:pt x="295577" y="168096"/>
                    </a:moveTo>
                    <a:lnTo>
                      <a:pt x="210587" y="533400"/>
                    </a:lnTo>
                    <a:lnTo>
                      <a:pt x="67048" y="168096"/>
                    </a:lnTo>
                    <a:lnTo>
                      <a:pt x="0" y="0"/>
                    </a:lnTo>
                    <a:lnTo>
                      <a:pt x="228529" y="0"/>
                    </a:lnTo>
                    <a:close/>
                  </a:path>
                </a:pathLst>
              </a:custGeom>
              <a:solidFill>
                <a:srgbClr val="0071BD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17" name="Полилиния: фигура 56">
                <a:extLst>
                  <a:ext uri="{FF2B5EF4-FFF2-40B4-BE49-F238E27FC236}">
                    <a16:creationId xmlns:a16="http://schemas.microsoft.com/office/drawing/2014/main" xmlns="" id="{334FD48A-74DC-4258-8F86-7C2D563A322F}"/>
                  </a:ext>
                </a:extLst>
              </p:cNvPr>
              <p:cNvSpPr/>
              <p:nvPr/>
            </p:nvSpPr>
            <p:spPr>
              <a:xfrm>
                <a:off x="3006824" y="164610"/>
                <a:ext cx="260884" cy="417019"/>
              </a:xfrm>
              <a:custGeom>
                <a:avLst/>
                <a:gdLst>
                  <a:gd name="connsiteX0" fmla="*/ 0 w 228528"/>
                  <a:gd name="connsiteY0" fmla="*/ 365304 h 365303"/>
                  <a:gd name="connsiteX1" fmla="*/ 84046 w 228528"/>
                  <a:gd name="connsiteY1" fmla="*/ 0 h 365303"/>
                  <a:gd name="connsiteX2" fmla="*/ 228529 w 228528"/>
                  <a:gd name="connsiteY2" fmla="*/ 365304 h 365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8528" h="365303">
                    <a:moveTo>
                      <a:pt x="0" y="365304"/>
                    </a:moveTo>
                    <a:lnTo>
                      <a:pt x="84046" y="0"/>
                    </a:lnTo>
                    <a:lnTo>
                      <a:pt x="228529" y="365304"/>
                    </a:lnTo>
                    <a:close/>
                  </a:path>
                </a:pathLst>
              </a:custGeom>
              <a:solidFill>
                <a:srgbClr val="FF6E6E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18" name="Полилиния: фигура 57">
                <a:extLst>
                  <a:ext uri="{FF2B5EF4-FFF2-40B4-BE49-F238E27FC236}">
                    <a16:creationId xmlns:a16="http://schemas.microsoft.com/office/drawing/2014/main" xmlns="" id="{5D9111EF-7867-4F92-A347-E8BDB223A46F}"/>
                  </a:ext>
                </a:extLst>
              </p:cNvPr>
              <p:cNvSpPr/>
              <p:nvPr/>
            </p:nvSpPr>
            <p:spPr>
              <a:xfrm>
                <a:off x="3027298" y="-27283"/>
                <a:ext cx="336348" cy="608913"/>
              </a:xfrm>
              <a:custGeom>
                <a:avLst/>
                <a:gdLst>
                  <a:gd name="connsiteX0" fmla="*/ 294632 w 294632"/>
                  <a:gd name="connsiteY0" fmla="*/ 168096 h 533400"/>
                  <a:gd name="connsiteX1" fmla="*/ 210587 w 294632"/>
                  <a:gd name="connsiteY1" fmla="*/ 533400 h 533400"/>
                  <a:gd name="connsiteX2" fmla="*/ 66103 w 294632"/>
                  <a:gd name="connsiteY2" fmla="*/ 168096 h 533400"/>
                  <a:gd name="connsiteX3" fmla="*/ 0 w 294632"/>
                  <a:gd name="connsiteY3" fmla="*/ 0 h 533400"/>
                  <a:gd name="connsiteX4" fmla="*/ 228529 w 294632"/>
                  <a:gd name="connsiteY4" fmla="*/ 0 h 533400"/>
                  <a:gd name="connsiteX5" fmla="*/ 294632 w 294632"/>
                  <a:gd name="connsiteY5" fmla="*/ 168096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94632" h="533400">
                    <a:moveTo>
                      <a:pt x="294632" y="168096"/>
                    </a:moveTo>
                    <a:lnTo>
                      <a:pt x="210587" y="533400"/>
                    </a:lnTo>
                    <a:lnTo>
                      <a:pt x="66103" y="168096"/>
                    </a:lnTo>
                    <a:lnTo>
                      <a:pt x="0" y="0"/>
                    </a:lnTo>
                    <a:lnTo>
                      <a:pt x="228529" y="0"/>
                    </a:lnTo>
                    <a:lnTo>
                      <a:pt x="294632" y="168096"/>
                    </a:lnTo>
                    <a:close/>
                  </a:path>
                </a:pathLst>
              </a:custGeom>
              <a:solidFill>
                <a:srgbClr val="E30017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</p:grpSp>
      </p:grpSp>
      <p:sp>
        <p:nvSpPr>
          <p:cNvPr id="28" name="Прямоугольник 27"/>
          <p:cNvSpPr/>
          <p:nvPr/>
        </p:nvSpPr>
        <p:spPr>
          <a:xfrm>
            <a:off x="168096" y="100124"/>
            <a:ext cx="100881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Программа инвестиционного </a:t>
            </a:r>
            <a:r>
              <a:rPr lang="ru-RU" sz="2400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кредитования</a:t>
            </a:r>
            <a:endParaRPr lang="ru-RU" sz="2399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7" name="object 14"/>
          <p:cNvSpPr txBox="1"/>
          <p:nvPr/>
        </p:nvSpPr>
        <p:spPr>
          <a:xfrm>
            <a:off x="549402" y="3196680"/>
            <a:ext cx="5436980" cy="15876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1295" indent="-172085">
              <a:lnSpc>
                <a:spcPct val="100000"/>
              </a:lnSpc>
              <a:buClr>
                <a:srgbClr val="C00000"/>
              </a:buClr>
              <a:buFont typeface="Wingdings"/>
              <a:buChar char=""/>
              <a:tabLst>
                <a:tab pos="201930" algn="l"/>
              </a:tabLst>
            </a:pP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ве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д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ен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я</a:t>
            </a:r>
            <a:r>
              <a:rPr sz="1050" spc="-3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з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аем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щ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ке</a:t>
            </a:r>
            <a:r>
              <a:rPr sz="1050" spc="-4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внесены</a:t>
            </a:r>
            <a:r>
              <a:rPr sz="1050" spc="-3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в 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ди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ы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й</a:t>
            </a:r>
            <a:r>
              <a:rPr sz="1050" spc="-3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еес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1050" spc="-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субъек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r>
              <a:rPr sz="1050" spc="-3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М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П</a:t>
            </a:r>
            <a:endParaRPr sz="1050" dirty="0">
              <a:latin typeface="Segoe UI"/>
              <a:cs typeface="Segoe UI"/>
            </a:endParaRPr>
          </a:p>
          <a:p>
            <a:pPr marL="201295" marR="523240" indent="-172085">
              <a:lnSpc>
                <a:spcPct val="100000"/>
              </a:lnSpc>
              <a:spcBef>
                <a:spcPts val="555"/>
              </a:spcBef>
              <a:buClr>
                <a:srgbClr val="C00000"/>
              </a:buClr>
              <a:buFont typeface="Wingdings"/>
              <a:buChar char=""/>
              <a:tabLst>
                <a:tab pos="201930" algn="l"/>
              </a:tabLst>
            </a:pP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З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м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щ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sz="1050" spc="-3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не</a:t>
            </a:r>
            <a:r>
              <a:rPr sz="1050" spc="-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ит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ся</a:t>
            </a:r>
            <a:r>
              <a:rPr sz="1050" spc="-5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к с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б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ъе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ам</a:t>
            </a:r>
            <a:r>
              <a:rPr sz="1050" spc="-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М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П,</a:t>
            </a:r>
            <a:r>
              <a:rPr sz="1050" spc="-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ка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з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анн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ы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м</a:t>
            </a:r>
            <a:r>
              <a:rPr sz="1050" spc="-3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час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050" spc="-4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3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4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*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ть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050" spc="-3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1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4 </a:t>
            </a:r>
            <a:r>
              <a:rPr sz="1050" dirty="0" err="1" smtClean="0">
                <a:solidFill>
                  <a:srgbClr val="3E3E3E"/>
                </a:solidFill>
                <a:latin typeface="Segoe UI"/>
                <a:cs typeface="Segoe UI"/>
              </a:rPr>
              <a:t>Ф</a:t>
            </a:r>
            <a:r>
              <a:rPr sz="1050" spc="-5" dirty="0" err="1" smtClean="0">
                <a:solidFill>
                  <a:srgbClr val="3E3E3E"/>
                </a:solidFill>
                <a:latin typeface="Segoe UI"/>
                <a:cs typeface="Segoe UI"/>
              </a:rPr>
              <a:t>еде</a:t>
            </a:r>
            <a:r>
              <a:rPr sz="1050" dirty="0" err="1" smtClean="0">
                <a:solidFill>
                  <a:srgbClr val="3E3E3E"/>
                </a:solidFill>
                <a:latin typeface="Segoe UI"/>
                <a:cs typeface="Segoe UI"/>
              </a:rPr>
              <a:t>ра</a:t>
            </a:r>
            <a:r>
              <a:rPr sz="1050" spc="-5" dirty="0" err="1" smtClean="0">
                <a:solidFill>
                  <a:srgbClr val="3E3E3E"/>
                </a:solidFill>
                <a:latin typeface="Segoe UI"/>
                <a:cs typeface="Segoe UI"/>
              </a:rPr>
              <a:t>ль</a:t>
            </a:r>
            <a:r>
              <a:rPr sz="1050" dirty="0" err="1" smtClean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1050" spc="-10" dirty="0" err="1" smtClean="0">
                <a:solidFill>
                  <a:srgbClr val="3E3E3E"/>
                </a:solidFill>
                <a:latin typeface="Segoe UI"/>
                <a:cs typeface="Segoe UI"/>
              </a:rPr>
              <a:t>ог</a:t>
            </a:r>
            <a:r>
              <a:rPr sz="1050" dirty="0" err="1" smtClean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lang="ru-RU" sz="1050" dirty="0" smtClean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spc="-5" dirty="0" err="1" smtClean="0">
                <a:solidFill>
                  <a:srgbClr val="3E3E3E"/>
                </a:solidFill>
                <a:latin typeface="Segoe UI"/>
                <a:cs typeface="Segoe UI"/>
              </a:rPr>
              <a:t>з</a:t>
            </a:r>
            <a:r>
              <a:rPr sz="1050" dirty="0" err="1" smtClean="0">
                <a:solidFill>
                  <a:srgbClr val="3E3E3E"/>
                </a:solidFill>
                <a:latin typeface="Segoe UI"/>
                <a:cs typeface="Segoe UI"/>
              </a:rPr>
              <a:t>ак</a:t>
            </a:r>
            <a:r>
              <a:rPr sz="1050" spc="5" dirty="0" err="1" smtClean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dirty="0" err="1" smtClean="0">
                <a:solidFill>
                  <a:srgbClr val="3E3E3E"/>
                </a:solidFill>
                <a:latin typeface="Segoe UI"/>
                <a:cs typeface="Segoe UI"/>
              </a:rPr>
              <a:t>на</a:t>
            </a:r>
            <a:r>
              <a:rPr sz="1050" spc="-35" dirty="0" smtClean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050" spc="-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24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.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07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.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200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7</a:t>
            </a:r>
            <a:r>
              <a:rPr sz="1050" spc="-2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№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 209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-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ФЗ</a:t>
            </a:r>
            <a:endParaRPr sz="1050" dirty="0">
              <a:latin typeface="Segoe UI"/>
              <a:cs typeface="Segoe UI"/>
            </a:endParaRPr>
          </a:p>
          <a:p>
            <a:pPr marL="185420" marR="1109980" indent="-172085">
              <a:lnSpc>
                <a:spcPct val="100000"/>
              </a:lnSpc>
              <a:spcBef>
                <a:spcPts val="540"/>
              </a:spcBef>
              <a:buClr>
                <a:srgbClr val="C00000"/>
              </a:buClr>
              <a:buFont typeface="Wingdings"/>
              <a:buChar char=""/>
              <a:tabLst>
                <a:tab pos="186055" algn="l"/>
              </a:tabLst>
            </a:pP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З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м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щ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sz="1050" spc="-3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не</a:t>
            </a:r>
            <a:r>
              <a:rPr sz="1050" spc="-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св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яз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ан</a:t>
            </a:r>
            <a:r>
              <a:rPr sz="1050" spc="-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пр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я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мо</a:t>
            </a:r>
            <a:r>
              <a:rPr sz="1050" spc="-4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ил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ч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з</a:t>
            </a:r>
            <a:r>
              <a:rPr sz="1050" spc="-4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чр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едителе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й</a:t>
            </a:r>
            <a:r>
              <a:rPr sz="1050" spc="-4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д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ле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й</a:t>
            </a:r>
            <a:r>
              <a:rPr sz="1050" spc="-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учас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050" spc="-4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в 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авн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м</a:t>
            </a:r>
            <a:r>
              <a:rPr sz="1050" spc="-3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кап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ит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050" spc="-4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б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ле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050" spc="-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25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%</a:t>
            </a:r>
            <a:r>
              <a:rPr sz="1050" spc="-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с 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ы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ми</a:t>
            </a:r>
            <a:r>
              <a:rPr sz="1050" spc="-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ю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иди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ч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ми</a:t>
            </a:r>
            <a:r>
              <a:rPr sz="1050" spc="-4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ли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цам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,</a:t>
            </a:r>
            <a:r>
              <a:rPr sz="1050" spc="-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не 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я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щ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м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ся</a:t>
            </a:r>
            <a:r>
              <a:rPr sz="1050" spc="-4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ка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те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г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050" spc="-4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бъ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r>
              <a:rPr sz="1050" spc="-3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М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П</a:t>
            </a:r>
            <a:endParaRPr sz="1050" dirty="0">
              <a:latin typeface="Segoe UI"/>
              <a:cs typeface="Segoe UI"/>
            </a:endParaRPr>
          </a:p>
          <a:p>
            <a:pPr marL="184785" indent="-172085">
              <a:lnSpc>
                <a:spcPct val="100000"/>
              </a:lnSpc>
              <a:spcBef>
                <a:spcPts val="515"/>
              </a:spcBef>
              <a:buClr>
                <a:srgbClr val="C00000"/>
              </a:buClr>
              <a:buFont typeface="Wingdings"/>
              <a:buChar char=""/>
              <a:tabLst>
                <a:tab pos="185420" algn="l"/>
              </a:tabLst>
            </a:pP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От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050" spc="-4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з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буж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де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нно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го</a:t>
            </a:r>
            <a:r>
              <a:rPr sz="1050" spc="-4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пр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050" spc="-15" dirty="0">
                <a:solidFill>
                  <a:srgbClr val="3E3E3E"/>
                </a:solidFill>
                <a:latin typeface="Segoe UI"/>
                <a:cs typeface="Segoe UI"/>
              </a:rPr>
              <a:t>з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д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050" spc="-1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ва</a:t>
            </a:r>
            <a:r>
              <a:rPr sz="1050" spc="-3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по</a:t>
            </a:r>
            <a:r>
              <a:rPr sz="1050" spc="-2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дел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050" spc="-1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spc="-20" dirty="0">
                <a:solidFill>
                  <a:srgbClr val="3E3E3E"/>
                </a:solidFill>
                <a:latin typeface="Segoe UI"/>
                <a:cs typeface="Segoe UI"/>
              </a:rPr>
              <a:t>я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те</a:t>
            </a:r>
            <a:r>
              <a:rPr sz="1050" spc="-20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ь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но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050" spc="-1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050" spc="-4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(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банкр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spc="-1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050" spc="-1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)</a:t>
            </a:r>
            <a:endParaRPr sz="1050" dirty="0">
              <a:latin typeface="Segoe UI"/>
              <a:cs typeface="Segoe UI"/>
            </a:endParaRPr>
          </a:p>
          <a:p>
            <a:pPr marL="184785" indent="-172085">
              <a:lnSpc>
                <a:spcPct val="100000"/>
              </a:lnSpc>
              <a:spcBef>
                <a:spcPts val="725"/>
              </a:spcBef>
              <a:buClr>
                <a:srgbClr val="C00000"/>
              </a:buClr>
              <a:buFont typeface="Wingdings"/>
              <a:buChar char=""/>
              <a:tabLst>
                <a:tab pos="185420" algn="l"/>
              </a:tabLst>
            </a:pP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От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050" spc="-4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езиде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1050" spc="-1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r>
              <a:rPr sz="1050" spc="-3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ср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ед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050" spc="-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ли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ц,</a:t>
            </a:r>
            <a:r>
              <a:rPr sz="1050" spc="-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х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дя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щ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х</a:t>
            </a:r>
            <a:r>
              <a:rPr sz="1050" spc="-2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ц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п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оч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ку</a:t>
            </a:r>
            <a:r>
              <a:rPr sz="1050" spc="-3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050" spc="5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бс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нн</a:t>
            </a:r>
            <a:r>
              <a:rPr sz="105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sz="1050" spc="-1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05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endParaRPr sz="1050" dirty="0">
              <a:latin typeface="Segoe UI"/>
              <a:cs typeface="Segoe UI"/>
            </a:endParaRPr>
          </a:p>
        </p:txBody>
      </p:sp>
      <p:sp>
        <p:nvSpPr>
          <p:cNvPr id="39" name="object 16"/>
          <p:cNvSpPr txBox="1"/>
          <p:nvPr/>
        </p:nvSpPr>
        <p:spPr>
          <a:xfrm>
            <a:off x="547607" y="5235984"/>
            <a:ext cx="5337175" cy="6924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/>
            <a:r>
              <a:rPr sz="900" b="1" spc="-10" dirty="0" err="1" smtClean="0">
                <a:solidFill>
                  <a:srgbClr val="0072BC"/>
                </a:solidFill>
                <a:latin typeface="Segoe UI"/>
                <a:cs typeface="Segoe UI"/>
              </a:rPr>
              <a:t>Ин</a:t>
            </a:r>
            <a:r>
              <a:rPr sz="900" b="1" spc="-15" dirty="0" err="1" smtClean="0">
                <a:solidFill>
                  <a:srgbClr val="0072BC"/>
                </a:solidFill>
                <a:latin typeface="Segoe UI"/>
                <a:cs typeface="Segoe UI"/>
              </a:rPr>
              <a:t>в</a:t>
            </a:r>
            <a:r>
              <a:rPr sz="900" b="1" spc="-5" dirty="0" err="1" smtClean="0">
                <a:solidFill>
                  <a:srgbClr val="0072BC"/>
                </a:solidFill>
                <a:latin typeface="Segoe UI"/>
                <a:cs typeface="Segoe UI"/>
              </a:rPr>
              <a:t>ест</a:t>
            </a:r>
            <a:r>
              <a:rPr sz="900" b="1" spc="-15" dirty="0" err="1" smtClean="0">
                <a:solidFill>
                  <a:srgbClr val="0072BC"/>
                </a:solidFill>
                <a:latin typeface="Segoe UI"/>
                <a:cs typeface="Segoe UI"/>
              </a:rPr>
              <a:t>ици</a:t>
            </a:r>
            <a:r>
              <a:rPr sz="900" b="1" spc="-10" dirty="0" err="1" smtClean="0">
                <a:solidFill>
                  <a:srgbClr val="0072BC"/>
                </a:solidFill>
                <a:latin typeface="Segoe UI"/>
                <a:cs typeface="Segoe UI"/>
              </a:rPr>
              <a:t>онные</a:t>
            </a:r>
            <a:r>
              <a:rPr sz="900" b="1" spc="-25" dirty="0" smtClean="0">
                <a:solidFill>
                  <a:srgbClr val="0072BC"/>
                </a:solidFill>
                <a:latin typeface="Segoe UI"/>
                <a:cs typeface="Segoe UI"/>
              </a:rPr>
              <a:t> </a:t>
            </a:r>
            <a:r>
              <a:rPr sz="900" b="1" spc="-15" dirty="0">
                <a:solidFill>
                  <a:srgbClr val="0072BC"/>
                </a:solidFill>
                <a:latin typeface="Segoe UI"/>
                <a:cs typeface="Segoe UI"/>
              </a:rPr>
              <a:t>ц</a:t>
            </a:r>
            <a:r>
              <a:rPr sz="900" b="1" spc="-10" dirty="0">
                <a:solidFill>
                  <a:srgbClr val="0072BC"/>
                </a:solidFill>
                <a:latin typeface="Segoe UI"/>
                <a:cs typeface="Segoe UI"/>
              </a:rPr>
              <a:t>е</a:t>
            </a:r>
            <a:r>
              <a:rPr sz="900" b="1" spc="-15" dirty="0">
                <a:solidFill>
                  <a:srgbClr val="0072BC"/>
                </a:solidFill>
                <a:latin typeface="Segoe UI"/>
                <a:cs typeface="Segoe UI"/>
              </a:rPr>
              <a:t>л</a:t>
            </a:r>
            <a:r>
              <a:rPr sz="900" b="1" spc="-10" dirty="0">
                <a:solidFill>
                  <a:srgbClr val="0072BC"/>
                </a:solidFill>
                <a:latin typeface="Segoe UI"/>
                <a:cs typeface="Segoe UI"/>
              </a:rPr>
              <a:t>и</a:t>
            </a:r>
            <a:r>
              <a:rPr sz="900" b="1" dirty="0">
                <a:solidFill>
                  <a:srgbClr val="0072BC"/>
                </a:solidFill>
                <a:latin typeface="Segoe UI"/>
                <a:cs typeface="Segoe UI"/>
              </a:rPr>
              <a:t> </a:t>
            </a:r>
            <a:r>
              <a:rPr sz="900" b="1" dirty="0">
                <a:solidFill>
                  <a:srgbClr val="3E3E3E"/>
                </a:solidFill>
                <a:latin typeface="Segoe UI"/>
                <a:cs typeface="Segoe UI"/>
              </a:rPr>
              <a:t>–</a:t>
            </a:r>
            <a:r>
              <a:rPr sz="900" b="1" spc="-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кр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едит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ы</a:t>
            </a:r>
            <a:r>
              <a:rPr sz="900" spc="3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д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ля</a:t>
            </a:r>
            <a:r>
              <a:rPr sz="90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создан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я</a:t>
            </a:r>
            <a:r>
              <a:rPr sz="900" spc="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и/и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ли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пр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б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ретен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я</a:t>
            </a:r>
            <a:r>
              <a:rPr sz="900" spc="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(сооруж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я, 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из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го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товл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я,</a:t>
            </a:r>
            <a:r>
              <a:rPr sz="90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д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остро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йки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,</a:t>
            </a:r>
            <a:r>
              <a:rPr sz="900" spc="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д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оо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б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ор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уд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ован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я,</a:t>
            </a:r>
            <a:r>
              <a:rPr sz="900" spc="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ек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онструкц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ии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,</a:t>
            </a:r>
            <a:r>
              <a:rPr sz="900" spc="3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м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де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рн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иза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ц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900" spc="2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техн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ческого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 п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вооруж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я)</a:t>
            </a:r>
            <a:r>
              <a:rPr sz="900" spc="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основных</a:t>
            </a:r>
            <a:r>
              <a:rPr sz="900" spc="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ср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едс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тв</a:t>
            </a:r>
            <a:r>
              <a:rPr sz="900" spc="3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(вкл</a:t>
            </a:r>
            <a:r>
              <a:rPr sz="900" spc="-20" dirty="0">
                <a:solidFill>
                  <a:srgbClr val="3E3E3E"/>
                </a:solidFill>
                <a:latin typeface="Segoe UI"/>
                <a:cs typeface="Segoe UI"/>
              </a:rPr>
              <a:t>ю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ча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я</a:t>
            </a:r>
            <a:r>
              <a:rPr sz="900" spc="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стро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льс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тво,</a:t>
            </a:r>
            <a:r>
              <a:rPr sz="900" spc="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ек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онс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тр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укц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900" spc="-20" dirty="0">
                <a:solidFill>
                  <a:srgbClr val="3E3E3E"/>
                </a:solidFill>
                <a:latin typeface="Segoe UI"/>
                <a:cs typeface="Segoe UI"/>
              </a:rPr>
              <a:t>ю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, 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м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де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рн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иза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ц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ю</a:t>
            </a:r>
            <a:r>
              <a:rPr sz="900" spc="3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бъект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ов</a:t>
            </a:r>
            <a:r>
              <a:rPr sz="900" spc="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капитального</a:t>
            </a:r>
            <a:r>
              <a:rPr sz="900" spc="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строительства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,</a:t>
            </a:r>
            <a:r>
              <a:rPr sz="900" spc="3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в том</a:t>
            </a:r>
            <a:r>
              <a:rPr sz="900" spc="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ч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ис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ле</a:t>
            </a:r>
            <a:r>
              <a:rPr sz="900" spc="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выполн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ие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 инж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рных</a:t>
            </a:r>
            <a:r>
              <a:rPr sz="900" spc="2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из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ыскан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ий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,</a:t>
            </a:r>
            <a:r>
              <a:rPr sz="900" spc="3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по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д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го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товк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sz="900" spc="2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проектной</a:t>
            </a:r>
            <a:r>
              <a:rPr sz="900" spc="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д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куме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нтац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900" spc="4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д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ля</a:t>
            </a:r>
            <a:r>
              <a:rPr sz="900" spc="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х</a:t>
            </a:r>
            <a:r>
              <a:rPr sz="900" spc="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строительства, р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ек</a:t>
            </a:r>
            <a:r>
              <a:rPr sz="900" spc="-10" dirty="0">
                <a:solidFill>
                  <a:srgbClr val="3E3E3E"/>
                </a:solidFill>
                <a:latin typeface="Segoe UI"/>
                <a:cs typeface="Segoe UI"/>
              </a:rPr>
              <a:t>онструкц</a:t>
            </a:r>
            <a:r>
              <a:rPr sz="900" spc="-15" dirty="0">
                <a:solidFill>
                  <a:srgbClr val="3E3E3E"/>
                </a:solidFill>
                <a:latin typeface="Segoe UI"/>
                <a:cs typeface="Segoe UI"/>
              </a:rPr>
              <a:t>ии</a:t>
            </a:r>
            <a:r>
              <a:rPr sz="900" spc="-5" dirty="0">
                <a:solidFill>
                  <a:srgbClr val="3E3E3E"/>
                </a:solidFill>
                <a:latin typeface="Segoe UI"/>
                <a:cs typeface="Segoe UI"/>
              </a:rPr>
              <a:t>,</a:t>
            </a:r>
            <a:r>
              <a:rPr sz="900" spc="3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900" spc="-15" dirty="0" err="1">
                <a:solidFill>
                  <a:srgbClr val="3E3E3E"/>
                </a:solidFill>
                <a:latin typeface="Segoe UI"/>
                <a:cs typeface="Segoe UI"/>
              </a:rPr>
              <a:t>м</a:t>
            </a:r>
            <a:r>
              <a:rPr sz="900" spc="-10" dirty="0" err="1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900" spc="-15" dirty="0" err="1">
                <a:solidFill>
                  <a:srgbClr val="3E3E3E"/>
                </a:solidFill>
                <a:latin typeface="Segoe UI"/>
                <a:cs typeface="Segoe UI"/>
              </a:rPr>
              <a:t>де</a:t>
            </a:r>
            <a:r>
              <a:rPr sz="900" spc="-10" dirty="0" err="1">
                <a:solidFill>
                  <a:srgbClr val="3E3E3E"/>
                </a:solidFill>
                <a:latin typeface="Segoe UI"/>
                <a:cs typeface="Segoe UI"/>
              </a:rPr>
              <a:t>рн</a:t>
            </a:r>
            <a:r>
              <a:rPr sz="900" spc="-15" dirty="0" err="1">
                <a:solidFill>
                  <a:srgbClr val="3E3E3E"/>
                </a:solidFill>
                <a:latin typeface="Segoe UI"/>
                <a:cs typeface="Segoe UI"/>
              </a:rPr>
              <a:t>иза</a:t>
            </a:r>
            <a:r>
              <a:rPr sz="900" spc="-10" dirty="0" err="1">
                <a:solidFill>
                  <a:srgbClr val="3E3E3E"/>
                </a:solidFill>
                <a:latin typeface="Segoe UI"/>
                <a:cs typeface="Segoe UI"/>
              </a:rPr>
              <a:t>ции</a:t>
            </a:r>
            <a:r>
              <a:rPr sz="900" spc="-10" dirty="0" smtClean="0">
                <a:solidFill>
                  <a:srgbClr val="3E3E3E"/>
                </a:solidFill>
                <a:latin typeface="Segoe UI"/>
                <a:cs typeface="Segoe UI"/>
              </a:rPr>
              <a:t>)</a:t>
            </a:r>
            <a:endParaRPr sz="900" dirty="0">
              <a:latin typeface="Segoe UI"/>
              <a:cs typeface="Segoe UI"/>
            </a:endParaRPr>
          </a:p>
        </p:txBody>
      </p:sp>
      <p:sp>
        <p:nvSpPr>
          <p:cNvPr id="68" name="object 45"/>
          <p:cNvSpPr txBox="1"/>
          <p:nvPr/>
        </p:nvSpPr>
        <p:spPr>
          <a:xfrm>
            <a:off x="6695874" y="2861526"/>
            <a:ext cx="4650105" cy="15209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769620">
              <a:lnSpc>
                <a:spcPct val="100000"/>
              </a:lnSpc>
            </a:pPr>
            <a:r>
              <a:rPr lang="ru-RU" sz="1100" b="1" spc="5" dirty="0" smtClean="0">
                <a:solidFill>
                  <a:srgbClr val="3E3E3E"/>
                </a:solidFill>
                <a:latin typeface="Segoe UI"/>
                <a:cs typeface="Segoe UI"/>
              </a:rPr>
              <a:t>МСП</a:t>
            </a:r>
            <a:r>
              <a:rPr sz="1100" b="1" spc="10" dirty="0" smtClean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b="1" spc="-5" dirty="0">
                <a:solidFill>
                  <a:srgbClr val="3E3E3E"/>
                </a:solidFill>
                <a:latin typeface="Segoe UI"/>
                <a:cs typeface="Segoe UI"/>
              </a:rPr>
              <a:t>Б</a:t>
            </a:r>
            <a:r>
              <a:rPr sz="1100" b="1" spc="5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1100" b="1" spc="-5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1100" b="1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sz="1100" b="1" spc="-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пред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тав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яе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т к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ред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ты</a:t>
            </a:r>
            <a:r>
              <a:rPr sz="1100" spc="-2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ко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не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ч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ны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м 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з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мщ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кам</a:t>
            </a:r>
            <a:r>
              <a:rPr sz="1100" spc="-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п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100" spc="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spc="5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сл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ов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я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м П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гр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1100" spc="5" dirty="0">
                <a:solidFill>
                  <a:srgbClr val="3E3E3E"/>
                </a:solidFill>
                <a:latin typeface="Segoe UI"/>
                <a:cs typeface="Segoe UI"/>
              </a:rPr>
              <a:t>м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мы</a:t>
            </a:r>
            <a:endParaRPr sz="1100" dirty="0">
              <a:latin typeface="Segoe UI"/>
              <a:cs typeface="Segoe UI"/>
            </a:endParaRPr>
          </a:p>
          <a:p>
            <a:pPr marL="38735" marR="5715">
              <a:lnSpc>
                <a:spcPct val="100000"/>
              </a:lnSpc>
              <a:spcBef>
                <a:spcPts val="464"/>
              </a:spcBef>
            </a:pPr>
            <a:r>
              <a:rPr lang="ru-RU" sz="1100" b="1" spc="5" dirty="0" smtClean="0">
                <a:solidFill>
                  <a:srgbClr val="3E3E3E"/>
                </a:solidFill>
                <a:latin typeface="Segoe UI"/>
                <a:cs typeface="Segoe UI"/>
              </a:rPr>
              <a:t>МСП Банк </a:t>
            </a:r>
            <a:r>
              <a:rPr lang="ru-RU" sz="1100" dirty="0" smtClean="0">
                <a:solidFill>
                  <a:srgbClr val="3E3E3E"/>
                </a:solidFill>
                <a:latin typeface="Segoe UI"/>
                <a:cs typeface="Segoe UI"/>
              </a:rPr>
              <a:t>обращается </a:t>
            </a:r>
            <a:r>
              <a:rPr sz="1100" dirty="0" smtClean="0">
                <a:solidFill>
                  <a:srgbClr val="3E3E3E"/>
                </a:solidFill>
                <a:latin typeface="Segoe UI"/>
                <a:cs typeface="Segoe UI"/>
              </a:rPr>
              <a:t>в </a:t>
            </a:r>
            <a:r>
              <a:rPr lang="ru-RU" sz="1100" dirty="0" smtClean="0">
                <a:solidFill>
                  <a:srgbClr val="3E3E3E"/>
                </a:solidFill>
                <a:latin typeface="Segoe UI"/>
                <a:cs typeface="Segoe UI"/>
              </a:rPr>
              <a:t>Банк России </a:t>
            </a:r>
            <a:r>
              <a:rPr lang="ru-RU" sz="1100" spc="-5" dirty="0" smtClean="0">
                <a:solidFill>
                  <a:srgbClr val="3E3E3E"/>
                </a:solidFill>
                <a:latin typeface="Segoe UI"/>
                <a:cs typeface="Segoe UI"/>
              </a:rPr>
              <a:t>для получения фондирования</a:t>
            </a:r>
            <a:r>
              <a:rPr sz="1100" spc="-5" dirty="0" smtClean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в 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рп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ц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ю</a:t>
            </a:r>
            <a:r>
              <a:rPr sz="1100" spc="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д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я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 п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1100" spc="5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ч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ен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я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 п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1100" spc="5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ч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ь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тва</a:t>
            </a:r>
            <a:endParaRPr sz="1100" dirty="0">
              <a:latin typeface="Segoe UI"/>
              <a:cs typeface="Segoe UI"/>
            </a:endParaRPr>
          </a:p>
          <a:p>
            <a:pPr marL="38735" marR="8255">
              <a:lnSpc>
                <a:spcPct val="100000"/>
              </a:lnSpc>
              <a:spcBef>
                <a:spcPts val="484"/>
              </a:spcBef>
            </a:pPr>
            <a:r>
              <a:rPr sz="1100" b="1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sz="1100" b="1" spc="-5" dirty="0">
                <a:solidFill>
                  <a:srgbClr val="3E3E3E"/>
                </a:solidFill>
                <a:latin typeface="Segoe UI"/>
                <a:cs typeface="Segoe UI"/>
              </a:rPr>
              <a:t>орпор</a:t>
            </a:r>
            <a:r>
              <a:rPr sz="1100" b="1" spc="5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1100" b="1" spc="-15" dirty="0">
                <a:solidFill>
                  <a:srgbClr val="3E3E3E"/>
                </a:solidFill>
                <a:latin typeface="Segoe UI"/>
                <a:cs typeface="Segoe UI"/>
              </a:rPr>
              <a:t>ц</a:t>
            </a:r>
            <a:r>
              <a:rPr sz="1100" b="1" dirty="0">
                <a:solidFill>
                  <a:srgbClr val="3E3E3E"/>
                </a:solidFill>
                <a:latin typeface="Segoe UI"/>
                <a:cs typeface="Segoe UI"/>
              </a:rPr>
              <a:t>ия </a:t>
            </a:r>
            <a:r>
              <a:rPr sz="1100" b="1" spc="-12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пр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100" spc="5" dirty="0">
                <a:solidFill>
                  <a:srgbClr val="3E3E3E"/>
                </a:solidFill>
                <a:latin typeface="Segoe UI"/>
                <a:cs typeface="Segoe UI"/>
              </a:rPr>
              <a:t>м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т </a:t>
            </a:r>
            <a:r>
              <a:rPr sz="1100" spc="-1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1100" spc="-1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ш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ен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е </a:t>
            </a:r>
            <a:r>
              <a:rPr sz="1100" spc="-114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о </a:t>
            </a:r>
            <a:r>
              <a:rPr sz="1100" spc="-1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spc="-5" dirty="0" smtClean="0">
                <a:solidFill>
                  <a:srgbClr val="3E3E3E"/>
                </a:solidFill>
                <a:latin typeface="Segoe UI"/>
                <a:cs typeface="Segoe UI"/>
              </a:rPr>
              <a:t>предоставлении</a:t>
            </a:r>
            <a:r>
              <a:rPr sz="1100" dirty="0" smtClean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spc="-120" dirty="0" smtClean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spc="-5" dirty="0" smtClean="0">
                <a:solidFill>
                  <a:srgbClr val="3E3E3E"/>
                </a:solidFill>
                <a:latin typeface="Segoe UI"/>
                <a:cs typeface="Segoe UI"/>
              </a:rPr>
              <a:t>поручительства</a:t>
            </a:r>
            <a:r>
              <a:rPr lang="ru-RU" sz="1100" dirty="0" smtClean="0">
                <a:solidFill>
                  <a:srgbClr val="3E3E3E"/>
                </a:solidFill>
                <a:latin typeface="Segoe UI"/>
                <a:cs typeface="Segoe UI"/>
              </a:rPr>
              <a:t> МСП Банку</a:t>
            </a:r>
            <a:endParaRPr sz="1100" dirty="0">
              <a:latin typeface="Segoe UI"/>
              <a:cs typeface="Segoe UI"/>
            </a:endParaRPr>
          </a:p>
          <a:p>
            <a:pPr marL="38735" marR="5080">
              <a:lnSpc>
                <a:spcPct val="100000"/>
              </a:lnSpc>
              <a:spcBef>
                <a:spcPts val="295"/>
              </a:spcBef>
            </a:pPr>
            <a:r>
              <a:rPr lang="ru-RU" sz="1100" b="1" spc="-5" dirty="0" smtClean="0">
                <a:solidFill>
                  <a:srgbClr val="3E3E3E"/>
                </a:solidFill>
                <a:latin typeface="Segoe UI"/>
                <a:cs typeface="Segoe UI"/>
              </a:rPr>
              <a:t>Банк</a:t>
            </a:r>
            <a:r>
              <a:rPr sz="1100" b="1" spc="50" dirty="0" smtClean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b="1" spc="5" dirty="0" smtClean="0">
                <a:solidFill>
                  <a:srgbClr val="3E3E3E"/>
                </a:solidFill>
                <a:latin typeface="Segoe UI"/>
                <a:cs typeface="Segoe UI"/>
              </a:rPr>
              <a:t>России</a:t>
            </a:r>
            <a:r>
              <a:rPr sz="1100" b="1" spc="60" dirty="0" smtClean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spc="-5" dirty="0" smtClean="0">
                <a:solidFill>
                  <a:srgbClr val="3E3E3E"/>
                </a:solidFill>
                <a:latin typeface="Segoe UI"/>
                <a:cs typeface="Segoe UI"/>
              </a:rPr>
              <a:t>на основании полученного</a:t>
            </a:r>
            <a:r>
              <a:rPr sz="1100" spc="55" dirty="0" smtClean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spc="-5" dirty="0" smtClean="0">
                <a:solidFill>
                  <a:srgbClr val="3E3E3E"/>
                </a:solidFill>
                <a:latin typeface="Segoe UI"/>
                <a:cs typeface="Segoe UI"/>
              </a:rPr>
              <a:t>поручительства</a:t>
            </a:r>
            <a:r>
              <a:rPr sz="1100" spc="60" dirty="0" smtClean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spc="-5" dirty="0" smtClean="0">
                <a:solidFill>
                  <a:srgbClr val="3E3E3E"/>
                </a:solidFill>
                <a:latin typeface="Segoe UI"/>
                <a:cs typeface="Segoe UI"/>
              </a:rPr>
              <a:t>Корпорации</a:t>
            </a:r>
            <a:r>
              <a:rPr sz="1100" dirty="0" smtClean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spc="-5" dirty="0" smtClean="0">
                <a:solidFill>
                  <a:srgbClr val="3E3E3E"/>
                </a:solidFill>
                <a:latin typeface="Segoe UI"/>
                <a:cs typeface="Segoe UI"/>
              </a:rPr>
              <a:t>предоставляет</a:t>
            </a:r>
            <a:r>
              <a:rPr sz="1100" dirty="0" smtClean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dirty="0" smtClean="0">
                <a:solidFill>
                  <a:srgbClr val="3E3E3E"/>
                </a:solidFill>
                <a:latin typeface="Segoe UI"/>
                <a:cs typeface="Segoe UI"/>
              </a:rPr>
              <a:t>МСП Банку кредит </a:t>
            </a:r>
            <a:r>
              <a:rPr lang="ru-RU" sz="1100" spc="-5" dirty="0" smtClean="0">
                <a:solidFill>
                  <a:srgbClr val="3E3E3E"/>
                </a:solidFill>
                <a:latin typeface="Segoe UI"/>
                <a:cs typeface="Segoe UI"/>
              </a:rPr>
              <a:t>на</a:t>
            </a:r>
            <a:r>
              <a:rPr sz="1100" dirty="0" smtClean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spc="-10" dirty="0" smtClean="0">
                <a:solidFill>
                  <a:srgbClr val="3E3E3E"/>
                </a:solidFill>
                <a:latin typeface="Segoe UI"/>
                <a:cs typeface="Segoe UI"/>
              </a:rPr>
              <a:t>срок</a:t>
            </a:r>
            <a:r>
              <a:rPr sz="1100" spc="10" dirty="0" smtClean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spc="-5" dirty="0" smtClean="0">
                <a:solidFill>
                  <a:srgbClr val="3E3E3E"/>
                </a:solidFill>
                <a:latin typeface="Segoe UI"/>
                <a:cs typeface="Segoe UI"/>
              </a:rPr>
              <a:t>до </a:t>
            </a:r>
            <a:r>
              <a:rPr sz="1100" dirty="0" smtClean="0">
                <a:solidFill>
                  <a:srgbClr val="3E3E3E"/>
                </a:solidFill>
                <a:latin typeface="Segoe UI"/>
                <a:cs typeface="Segoe UI"/>
              </a:rPr>
              <a:t>1095</a:t>
            </a:r>
            <a:r>
              <a:rPr sz="1100" spc="-35" dirty="0" smtClean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дней</a:t>
            </a:r>
            <a:endParaRPr sz="1100" dirty="0">
              <a:latin typeface="Segoe UI"/>
              <a:cs typeface="Segoe UI"/>
            </a:endParaRPr>
          </a:p>
        </p:txBody>
      </p:sp>
      <p:sp>
        <p:nvSpPr>
          <p:cNvPr id="85" name="object 62"/>
          <p:cNvSpPr txBox="1"/>
          <p:nvPr/>
        </p:nvSpPr>
        <p:spPr>
          <a:xfrm>
            <a:off x="6324598" y="4843840"/>
            <a:ext cx="3397250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800" spc="5" dirty="0" smtClean="0">
                <a:solidFill>
                  <a:srgbClr val="3E3E3E"/>
                </a:solidFill>
                <a:latin typeface="Segoe UI"/>
                <a:cs typeface="Segoe UI"/>
              </a:rPr>
              <a:t>*</a:t>
            </a:r>
            <a:r>
              <a:rPr sz="800" spc="5" dirty="0" err="1" smtClean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sz="800" spc="-5" dirty="0" err="1" smtClean="0">
                <a:solidFill>
                  <a:srgbClr val="3E3E3E"/>
                </a:solidFill>
                <a:latin typeface="Segoe UI"/>
                <a:cs typeface="Segoe UI"/>
              </a:rPr>
              <a:t>ка</a:t>
            </a:r>
            <a:r>
              <a:rPr sz="800" spc="-10" dirty="0" err="1" smtClean="0">
                <a:solidFill>
                  <a:srgbClr val="3E3E3E"/>
                </a:solidFill>
                <a:latin typeface="Segoe UI"/>
                <a:cs typeface="Segoe UI"/>
              </a:rPr>
              <a:t>з</a:t>
            </a:r>
            <a:r>
              <a:rPr sz="800" spc="-5" dirty="0" err="1" smtClean="0">
                <a:solidFill>
                  <a:srgbClr val="3E3E3E"/>
                </a:solidFill>
                <a:latin typeface="Segoe UI"/>
                <a:cs typeface="Segoe UI"/>
              </a:rPr>
              <a:t>анн</a:t>
            </a:r>
            <a:r>
              <a:rPr sz="800" dirty="0" err="1" smtClean="0">
                <a:solidFill>
                  <a:srgbClr val="3E3E3E"/>
                </a:solidFill>
                <a:latin typeface="Segoe UI"/>
                <a:cs typeface="Segoe UI"/>
              </a:rPr>
              <a:t>ое</a:t>
            </a:r>
            <a:r>
              <a:rPr sz="800" spc="35" dirty="0" smtClean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ре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б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ов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ан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spc="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u="sng" spc="-5" dirty="0">
                <a:solidFill>
                  <a:srgbClr val="3E3E3E"/>
                </a:solidFill>
                <a:latin typeface="Segoe UI"/>
                <a:cs typeface="Segoe UI"/>
              </a:rPr>
              <a:t>не</a:t>
            </a:r>
            <a:r>
              <a:rPr sz="800" u="sng" spc="3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u="sng" spc="-5" dirty="0">
                <a:solidFill>
                  <a:srgbClr val="3E3E3E"/>
                </a:solidFill>
                <a:latin typeface="Segoe UI"/>
                <a:cs typeface="Segoe UI"/>
              </a:rPr>
              <a:t>ра</a:t>
            </a:r>
            <a:r>
              <a:rPr sz="800" u="sng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800" u="sng" spc="-5" dirty="0">
                <a:solidFill>
                  <a:srgbClr val="3E3E3E"/>
                </a:solidFill>
                <a:latin typeface="Segoe UI"/>
                <a:cs typeface="Segoe UI"/>
              </a:rPr>
              <a:t>пр</a:t>
            </a:r>
            <a:r>
              <a:rPr sz="800" u="sng" dirty="0">
                <a:solidFill>
                  <a:srgbClr val="3E3E3E"/>
                </a:solidFill>
                <a:latin typeface="Segoe UI"/>
                <a:cs typeface="Segoe UI"/>
              </a:rPr>
              <a:t>ост</a:t>
            </a:r>
            <a:r>
              <a:rPr sz="800" u="sng" spc="-5" dirty="0">
                <a:solidFill>
                  <a:srgbClr val="3E3E3E"/>
                </a:solidFill>
                <a:latin typeface="Segoe UI"/>
                <a:cs typeface="Segoe UI"/>
              </a:rPr>
              <a:t>ран</a:t>
            </a:r>
            <a:r>
              <a:rPr sz="800" u="sng" dirty="0">
                <a:solidFill>
                  <a:srgbClr val="3E3E3E"/>
                </a:solidFill>
                <a:latin typeface="Segoe UI"/>
                <a:cs typeface="Segoe UI"/>
              </a:rPr>
              <a:t>я</a:t>
            </a:r>
            <a:r>
              <a:rPr sz="800" u="sng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u="sng" dirty="0">
                <a:solidFill>
                  <a:srgbClr val="3E3E3E"/>
                </a:solidFill>
                <a:latin typeface="Segoe UI"/>
                <a:cs typeface="Segoe UI"/>
              </a:rPr>
              <a:t>тся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 н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800" spc="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б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ъек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тов</a:t>
            </a:r>
            <a:r>
              <a:rPr sz="800" spc="3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МС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П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:</a:t>
            </a:r>
            <a:endParaRPr sz="800" dirty="0">
              <a:latin typeface="Segoe UI"/>
              <a:cs typeface="Segoe UI"/>
            </a:endParaRPr>
          </a:p>
        </p:txBody>
      </p:sp>
      <p:sp>
        <p:nvSpPr>
          <p:cNvPr id="86" name="object 63"/>
          <p:cNvSpPr txBox="1"/>
          <p:nvPr/>
        </p:nvSpPr>
        <p:spPr>
          <a:xfrm>
            <a:off x="6145044" y="5034306"/>
            <a:ext cx="5432891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4785" marR="29845" indent="-172085" algn="just">
              <a:lnSpc>
                <a:spcPct val="100000"/>
              </a:lnSpc>
              <a:buClr>
                <a:srgbClr val="FF6363"/>
              </a:buClr>
              <a:buFont typeface="Arial"/>
              <a:buChar char="•"/>
              <a:tabLst>
                <a:tab pos="185420" algn="l"/>
              </a:tabLst>
            </a:pP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ос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щ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ств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яющ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х</a:t>
            </a:r>
            <a:r>
              <a:rPr sz="800" spc="-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 каче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стве</a:t>
            </a:r>
            <a:r>
              <a:rPr sz="800" spc="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ос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ов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ого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д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де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ят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ь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ости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 предпр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м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ьс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ку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ю</a:t>
            </a:r>
            <a:r>
              <a:rPr sz="800" spc="4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де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ят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ь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ость в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ф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ер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spc="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б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щ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ств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енн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ого</a:t>
            </a:r>
            <a:r>
              <a:rPr sz="800" spc="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п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ан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я</a:t>
            </a:r>
            <a:r>
              <a:rPr sz="800" spc="2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(в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 ра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м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ка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х</a:t>
            </a:r>
            <a:r>
              <a:rPr sz="800" spc="2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ссов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5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6</a:t>
            </a:r>
            <a:r>
              <a:rPr sz="800" spc="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5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5</a:t>
            </a:r>
            <a:r>
              <a:rPr sz="800" spc="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ра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з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де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800" spc="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I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«Д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ят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ь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ость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гост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ц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и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предпр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ят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й</a:t>
            </a:r>
            <a:r>
              <a:rPr sz="800" spc="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б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щ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ств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енн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ого</a:t>
            </a:r>
            <a:r>
              <a:rPr sz="800" spc="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п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ан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я»</a:t>
            </a:r>
            <a:r>
              <a:rPr sz="800" spc="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ОК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Э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Д)</a:t>
            </a:r>
            <a:endParaRPr sz="800" dirty="0">
              <a:latin typeface="Segoe UI"/>
              <a:cs typeface="Segoe UI"/>
            </a:endParaRPr>
          </a:p>
          <a:p>
            <a:pPr marL="184785" marR="5080" indent="-172085" algn="just">
              <a:lnSpc>
                <a:spcPct val="100000"/>
              </a:lnSpc>
              <a:buClr>
                <a:srgbClr val="FF6363"/>
              </a:buClr>
              <a:buFont typeface="Arial"/>
              <a:buChar char="•"/>
              <a:tabLst>
                <a:tab pos="185420" algn="l"/>
              </a:tabLst>
            </a:pP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з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ак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ю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ч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вш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х</a:t>
            </a:r>
            <a:r>
              <a:rPr sz="800" spc="2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2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0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2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2</a:t>
            </a:r>
            <a:r>
              <a:rPr sz="800" spc="3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го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д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sz="800" spc="-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кред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ны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spc="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д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огово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ы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800" spc="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п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п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нен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spc="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б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от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ны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х</a:t>
            </a:r>
            <a:r>
              <a:rPr sz="800" spc="2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ред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ств</a:t>
            </a:r>
            <a:r>
              <a:rPr sz="800" spc="-2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и ос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щ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ств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яющ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х</a:t>
            </a:r>
            <a:r>
              <a:rPr sz="800" spc="-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 каче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стве</a:t>
            </a:r>
            <a:r>
              <a:rPr sz="800" spc="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ос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ов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ого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д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де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ят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ь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ости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 предпр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м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ьс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ку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ю</a:t>
            </a:r>
            <a:r>
              <a:rPr sz="800" spc="4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де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ят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ь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ость:</a:t>
            </a:r>
            <a:endParaRPr sz="800" dirty="0">
              <a:latin typeface="Segoe UI"/>
              <a:cs typeface="Segoe UI"/>
            </a:endParaRPr>
          </a:p>
        </p:txBody>
      </p:sp>
      <p:sp>
        <p:nvSpPr>
          <p:cNvPr id="87" name="object 64"/>
          <p:cNvSpPr txBox="1"/>
          <p:nvPr/>
        </p:nvSpPr>
        <p:spPr>
          <a:xfrm>
            <a:off x="6149557" y="5735936"/>
            <a:ext cx="5428378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4785" marR="5080" indent="-172085" algn="just">
              <a:lnSpc>
                <a:spcPct val="100000"/>
              </a:lnSpc>
              <a:buClr>
                <a:srgbClr val="FF6363"/>
              </a:buClr>
              <a:buFont typeface="Segoe UI"/>
              <a:buChar char="–"/>
              <a:tabLst>
                <a:tab pos="185420" algn="l"/>
              </a:tabLst>
            </a:pP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ф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ер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spc="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з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чн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ой</a:t>
            </a:r>
            <a:r>
              <a:rPr sz="800" spc="2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(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или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)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п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товой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то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гов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,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пр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spc="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ов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,</a:t>
            </a:r>
            <a:r>
              <a:rPr sz="800" spc="-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ч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то</a:t>
            </a:r>
            <a:r>
              <a:rPr sz="800" spc="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б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ъек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800" spc="3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М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П</a:t>
            </a:r>
            <a:r>
              <a:rPr sz="800" spc="2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з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аре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г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ст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ов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н и</a:t>
            </a:r>
            <a:r>
              <a:rPr sz="800" spc="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(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или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)</a:t>
            </a:r>
            <a:r>
              <a:rPr sz="800" spc="-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ос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щ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ств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я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аку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ю</a:t>
            </a:r>
            <a:r>
              <a:rPr sz="800" spc="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де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ят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ь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ость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 н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800" spc="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ерр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то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ях</a:t>
            </a:r>
            <a:r>
              <a:rPr sz="800" spc="-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Д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Ф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, 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Ф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,</a:t>
            </a:r>
            <a:r>
              <a:rPr sz="800" spc="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пу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б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ли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spc="2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ры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м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 ил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г. 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сто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п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я,</a:t>
            </a:r>
            <a:r>
              <a:rPr sz="800" spc="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Арк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че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ой</a:t>
            </a:r>
            <a:r>
              <a:rPr sz="800" spc="2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з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ны</a:t>
            </a:r>
            <a:endParaRPr sz="800" dirty="0">
              <a:latin typeface="Segoe UI"/>
              <a:cs typeface="Segoe UI"/>
            </a:endParaRPr>
          </a:p>
          <a:p>
            <a:pPr marL="184785" marR="15240" indent="-172085" algn="just">
              <a:lnSpc>
                <a:spcPct val="100000"/>
              </a:lnSpc>
              <a:buClr>
                <a:srgbClr val="FF6363"/>
              </a:buClr>
              <a:buFont typeface="Segoe UI"/>
              <a:buChar char="–"/>
              <a:tabLst>
                <a:tab pos="185420" algn="l"/>
              </a:tabLst>
            </a:pP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ф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ер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spc="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з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чн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ой</a:t>
            </a:r>
            <a:r>
              <a:rPr sz="800" spc="2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то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гов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spc="-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пр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spc="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ов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,</a:t>
            </a:r>
            <a:r>
              <a:rPr sz="800" spc="-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ч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то</a:t>
            </a:r>
            <a:r>
              <a:rPr sz="800" spc="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sz="800" spc="-10" dirty="0">
                <a:solidFill>
                  <a:srgbClr val="3E3E3E"/>
                </a:solidFill>
                <a:latin typeface="Segoe UI"/>
                <a:cs typeface="Segoe UI"/>
              </a:rPr>
              <a:t>б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ъек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800" spc="3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м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ого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предпр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м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ьства</a:t>
            </a:r>
            <a:r>
              <a:rPr sz="800" spc="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яв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я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тся м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кр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предпр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ят</a:t>
            </a:r>
            <a:r>
              <a:rPr sz="800" spc="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8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800" dirty="0">
                <a:solidFill>
                  <a:srgbClr val="3E3E3E"/>
                </a:solidFill>
                <a:latin typeface="Segoe UI"/>
                <a:cs typeface="Segoe UI"/>
              </a:rPr>
              <a:t>м</a:t>
            </a:r>
            <a:endParaRPr sz="800" dirty="0">
              <a:latin typeface="Segoe UI"/>
              <a:cs typeface="Segoe UI"/>
            </a:endParaRPr>
          </a:p>
        </p:txBody>
      </p:sp>
      <p:sp>
        <p:nvSpPr>
          <p:cNvPr id="88" name="object 8"/>
          <p:cNvSpPr txBox="1"/>
          <p:nvPr/>
        </p:nvSpPr>
        <p:spPr>
          <a:xfrm>
            <a:off x="4215710" y="1203437"/>
            <a:ext cx="1997494" cy="30777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>
              <a:lnSpc>
                <a:spcPts val="1000"/>
              </a:lnSpc>
            </a:pPr>
            <a:r>
              <a:rPr sz="1400" b="1" spc="-15" dirty="0">
                <a:solidFill>
                  <a:srgbClr val="0072BC"/>
                </a:solidFill>
                <a:latin typeface="Calibri"/>
                <a:cs typeface="Calibri"/>
              </a:rPr>
              <a:t>д</a:t>
            </a:r>
            <a:r>
              <a:rPr sz="1400" b="1" dirty="0">
                <a:solidFill>
                  <a:srgbClr val="0072BC"/>
                </a:solidFill>
                <a:latin typeface="Calibri"/>
                <a:cs typeface="Calibri"/>
              </a:rPr>
              <a:t>о</a:t>
            </a:r>
            <a:r>
              <a:rPr sz="1400" b="1" spc="-20" dirty="0">
                <a:solidFill>
                  <a:srgbClr val="0072BC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72BC"/>
                </a:solidFill>
                <a:latin typeface="Calibri"/>
                <a:cs typeface="Calibri"/>
              </a:rPr>
              <a:t>15/13,5</a:t>
            </a:r>
            <a:r>
              <a:rPr sz="1400" b="1" dirty="0">
                <a:solidFill>
                  <a:srgbClr val="0072BC"/>
                </a:solidFill>
                <a:latin typeface="Calibri"/>
                <a:cs typeface="Calibri"/>
              </a:rPr>
              <a:t>%</a:t>
            </a:r>
            <a:r>
              <a:rPr sz="1400" b="1" spc="25" dirty="0">
                <a:solidFill>
                  <a:srgbClr val="0072BC"/>
                </a:solidFill>
                <a:latin typeface="Calibri"/>
                <a:cs typeface="Calibri"/>
              </a:rPr>
              <a:t> </a:t>
            </a:r>
            <a:r>
              <a:rPr sz="1400" b="1" spc="-20" dirty="0">
                <a:solidFill>
                  <a:srgbClr val="0072BC"/>
                </a:solidFill>
                <a:latin typeface="Calibri"/>
                <a:cs typeface="Calibri"/>
              </a:rPr>
              <a:t>г</a:t>
            </a:r>
            <a:r>
              <a:rPr sz="1400" b="1" spc="-40" dirty="0">
                <a:solidFill>
                  <a:srgbClr val="0072BC"/>
                </a:solidFill>
                <a:latin typeface="Calibri"/>
                <a:cs typeface="Calibri"/>
              </a:rPr>
              <a:t>о</a:t>
            </a:r>
            <a:r>
              <a:rPr sz="1400" b="1" spc="-15" dirty="0">
                <a:solidFill>
                  <a:srgbClr val="0072BC"/>
                </a:solidFill>
                <a:latin typeface="Calibri"/>
                <a:cs typeface="Calibri"/>
              </a:rPr>
              <a:t>д</a:t>
            </a:r>
            <a:r>
              <a:rPr sz="1400" b="1" dirty="0">
                <a:solidFill>
                  <a:srgbClr val="0072BC"/>
                </a:solidFill>
                <a:latin typeface="Calibri"/>
                <a:cs typeface="Calibri"/>
              </a:rPr>
              <a:t>ов</a:t>
            </a:r>
            <a:r>
              <a:rPr sz="1400" b="1" spc="-5" dirty="0">
                <a:solidFill>
                  <a:srgbClr val="0072BC"/>
                </a:solidFill>
                <a:latin typeface="Calibri"/>
                <a:cs typeface="Calibri"/>
              </a:rPr>
              <a:t>ых</a:t>
            </a:r>
            <a:endParaRPr sz="1400" dirty="0">
              <a:solidFill>
                <a:srgbClr val="0072BC"/>
              </a:solidFill>
              <a:latin typeface="Calibri"/>
              <a:cs typeface="Calibri"/>
            </a:endParaRPr>
          </a:p>
          <a:p>
            <a:pPr marL="12700">
              <a:lnSpc>
                <a:spcPts val="1000"/>
              </a:lnSpc>
              <a:spcBef>
                <a:spcPts val="350"/>
              </a:spcBef>
            </a:pP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для</a:t>
            </a:r>
            <a:r>
              <a:rPr sz="1000" spc="10" dirty="0">
                <a:solidFill>
                  <a:srgbClr val="0072BC"/>
                </a:solidFill>
                <a:latin typeface="Calibri"/>
                <a:cs typeface="Calibri"/>
              </a:rPr>
              <a:t> </a:t>
            </a: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малы</a:t>
            </a:r>
            <a:r>
              <a:rPr sz="1000" spc="-5" dirty="0">
                <a:solidFill>
                  <a:srgbClr val="0072BC"/>
                </a:solidFill>
                <a:latin typeface="Calibri"/>
                <a:cs typeface="Calibri"/>
              </a:rPr>
              <a:t>х</a:t>
            </a: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/</a:t>
            </a:r>
            <a:r>
              <a:rPr sz="1000" spc="-5" dirty="0">
                <a:solidFill>
                  <a:srgbClr val="0072BC"/>
                </a:solidFill>
                <a:latin typeface="Calibri"/>
                <a:cs typeface="Calibri"/>
              </a:rPr>
              <a:t>с</a:t>
            </a:r>
            <a:r>
              <a:rPr sz="1000" spc="5" dirty="0">
                <a:solidFill>
                  <a:srgbClr val="0072BC"/>
                </a:solidFill>
                <a:latin typeface="Calibri"/>
                <a:cs typeface="Calibri"/>
              </a:rPr>
              <a:t>р</a:t>
            </a:r>
            <a:r>
              <a:rPr sz="1000" spc="-10" dirty="0">
                <a:solidFill>
                  <a:srgbClr val="0072BC"/>
                </a:solidFill>
                <a:latin typeface="Calibri"/>
                <a:cs typeface="Calibri"/>
              </a:rPr>
              <a:t>е</a:t>
            </a: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д</a:t>
            </a:r>
            <a:r>
              <a:rPr sz="1000" spc="-10" dirty="0">
                <a:solidFill>
                  <a:srgbClr val="0072BC"/>
                </a:solidFill>
                <a:latin typeface="Calibri"/>
                <a:cs typeface="Calibri"/>
              </a:rPr>
              <a:t>н</a:t>
            </a:r>
            <a:r>
              <a:rPr sz="1000" spc="-5" dirty="0">
                <a:solidFill>
                  <a:srgbClr val="0072BC"/>
                </a:solidFill>
                <a:latin typeface="Calibri"/>
                <a:cs typeface="Calibri"/>
              </a:rPr>
              <a:t>и</a:t>
            </a: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х </a:t>
            </a:r>
            <a:r>
              <a:rPr sz="1000" spc="-5" dirty="0">
                <a:solidFill>
                  <a:srgbClr val="0072BC"/>
                </a:solidFill>
                <a:latin typeface="Calibri"/>
                <a:cs typeface="Calibri"/>
              </a:rPr>
              <a:t>п</a:t>
            </a:r>
            <a:r>
              <a:rPr sz="1000" spc="5" dirty="0">
                <a:solidFill>
                  <a:srgbClr val="0072BC"/>
                </a:solidFill>
                <a:latin typeface="Calibri"/>
                <a:cs typeface="Calibri"/>
              </a:rPr>
              <a:t>р</a:t>
            </a:r>
            <a:r>
              <a:rPr sz="1000" spc="-10" dirty="0">
                <a:solidFill>
                  <a:srgbClr val="0072BC"/>
                </a:solidFill>
                <a:latin typeface="Calibri"/>
                <a:cs typeface="Calibri"/>
              </a:rPr>
              <a:t>е</a:t>
            </a: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д</a:t>
            </a:r>
            <a:r>
              <a:rPr sz="1000" spc="-5" dirty="0">
                <a:solidFill>
                  <a:srgbClr val="0072BC"/>
                </a:solidFill>
                <a:latin typeface="Calibri"/>
                <a:cs typeface="Calibri"/>
              </a:rPr>
              <a:t>п</a:t>
            </a:r>
            <a:r>
              <a:rPr sz="1000" spc="5" dirty="0">
                <a:solidFill>
                  <a:srgbClr val="0072BC"/>
                </a:solidFill>
                <a:latin typeface="Calibri"/>
                <a:cs typeface="Calibri"/>
              </a:rPr>
              <a:t>р</a:t>
            </a:r>
            <a:r>
              <a:rPr sz="1000" spc="-5" dirty="0">
                <a:solidFill>
                  <a:srgbClr val="0072BC"/>
                </a:solidFill>
                <a:latin typeface="Calibri"/>
                <a:cs typeface="Calibri"/>
              </a:rPr>
              <a:t>ия</a:t>
            </a: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т</a:t>
            </a:r>
            <a:r>
              <a:rPr sz="1000" spc="-5" dirty="0">
                <a:solidFill>
                  <a:srgbClr val="0072BC"/>
                </a:solidFill>
                <a:latin typeface="Calibri"/>
                <a:cs typeface="Calibri"/>
              </a:rPr>
              <a:t>и</a:t>
            </a: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й</a:t>
            </a:r>
          </a:p>
        </p:txBody>
      </p:sp>
      <p:sp>
        <p:nvSpPr>
          <p:cNvPr id="89" name="object 9"/>
          <p:cNvSpPr txBox="1"/>
          <p:nvPr/>
        </p:nvSpPr>
        <p:spPr>
          <a:xfrm>
            <a:off x="4215709" y="1801893"/>
            <a:ext cx="1997495" cy="1435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000"/>
              </a:lnSpc>
            </a:pPr>
            <a:r>
              <a:rPr lang="ru-RU" sz="1400" b="1" spc="-15" dirty="0">
                <a:solidFill>
                  <a:srgbClr val="0072BC"/>
                </a:solidFill>
                <a:latin typeface="Calibri"/>
                <a:cs typeface="Calibri"/>
              </a:rPr>
              <a:t>о</a:t>
            </a:r>
            <a:r>
              <a:rPr lang="ru-RU" sz="1400" b="1" spc="-15" dirty="0" smtClean="0">
                <a:solidFill>
                  <a:srgbClr val="0072BC"/>
                </a:solidFill>
                <a:latin typeface="Calibri"/>
                <a:cs typeface="Calibri"/>
              </a:rPr>
              <a:t>т 3 млн. </a:t>
            </a:r>
            <a:r>
              <a:rPr sz="1400" b="1" spc="-15" dirty="0" err="1" smtClean="0">
                <a:solidFill>
                  <a:srgbClr val="0072BC"/>
                </a:solidFill>
                <a:latin typeface="Calibri"/>
                <a:cs typeface="Calibri"/>
              </a:rPr>
              <a:t>д</a:t>
            </a:r>
            <a:r>
              <a:rPr sz="1400" b="1" dirty="0" err="1" smtClean="0">
                <a:solidFill>
                  <a:srgbClr val="0072BC"/>
                </a:solidFill>
                <a:latin typeface="Calibri"/>
                <a:cs typeface="Calibri"/>
              </a:rPr>
              <a:t>о</a:t>
            </a:r>
            <a:r>
              <a:rPr sz="1400" b="1" spc="-20" dirty="0" smtClean="0">
                <a:solidFill>
                  <a:srgbClr val="0072BC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0072BC"/>
                </a:solidFill>
                <a:latin typeface="Calibri"/>
                <a:cs typeface="Calibri"/>
              </a:rPr>
              <a:t>1</a:t>
            </a:r>
            <a:r>
              <a:rPr sz="1400" b="1" spc="-10" dirty="0" smtClean="0">
                <a:solidFill>
                  <a:srgbClr val="0072BC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0072BC"/>
                </a:solidFill>
                <a:latin typeface="Calibri"/>
                <a:cs typeface="Calibri"/>
              </a:rPr>
              <a:t>м</a:t>
            </a:r>
            <a:r>
              <a:rPr sz="1400" b="1" spc="5" dirty="0">
                <a:solidFill>
                  <a:srgbClr val="0072BC"/>
                </a:solidFill>
                <a:latin typeface="Calibri"/>
                <a:cs typeface="Calibri"/>
              </a:rPr>
              <a:t>л</a:t>
            </a:r>
            <a:r>
              <a:rPr sz="1400" b="1" spc="-25" dirty="0">
                <a:solidFill>
                  <a:srgbClr val="0072BC"/>
                </a:solidFill>
                <a:latin typeface="Calibri"/>
                <a:cs typeface="Calibri"/>
              </a:rPr>
              <a:t>р</a:t>
            </a:r>
            <a:r>
              <a:rPr sz="1400" b="1" dirty="0">
                <a:solidFill>
                  <a:srgbClr val="0072BC"/>
                </a:solidFill>
                <a:latin typeface="Calibri"/>
                <a:cs typeface="Calibri"/>
              </a:rPr>
              <a:t>д</a:t>
            </a:r>
            <a:r>
              <a:rPr sz="1400" b="1" spc="-20" dirty="0">
                <a:solidFill>
                  <a:srgbClr val="0072BC"/>
                </a:solidFill>
                <a:latin typeface="Calibri"/>
                <a:cs typeface="Calibri"/>
              </a:rPr>
              <a:t> </a:t>
            </a:r>
            <a:r>
              <a:rPr sz="1400" b="1" spc="-10" dirty="0" err="1">
                <a:solidFill>
                  <a:srgbClr val="0072BC"/>
                </a:solidFill>
                <a:latin typeface="Calibri"/>
                <a:cs typeface="Calibri"/>
              </a:rPr>
              <a:t>ру</a:t>
            </a:r>
            <a:r>
              <a:rPr sz="1400" b="1" spc="-5" dirty="0" err="1">
                <a:solidFill>
                  <a:srgbClr val="0072BC"/>
                </a:solidFill>
                <a:latin typeface="Calibri"/>
                <a:cs typeface="Calibri"/>
              </a:rPr>
              <a:t>б</a:t>
            </a:r>
            <a:r>
              <a:rPr sz="1400" b="1" dirty="0" smtClean="0">
                <a:solidFill>
                  <a:srgbClr val="0072BC"/>
                </a:solidFill>
                <a:latin typeface="Calibri"/>
                <a:cs typeface="Calibri"/>
              </a:rPr>
              <a:t>.</a:t>
            </a:r>
            <a:endParaRPr sz="1400" dirty="0">
              <a:solidFill>
                <a:srgbClr val="0072BC"/>
              </a:solidFill>
              <a:latin typeface="Calibri"/>
              <a:cs typeface="Calibri"/>
            </a:endParaRPr>
          </a:p>
        </p:txBody>
      </p:sp>
      <p:sp>
        <p:nvSpPr>
          <p:cNvPr id="90" name="object 14"/>
          <p:cNvSpPr txBox="1"/>
          <p:nvPr/>
        </p:nvSpPr>
        <p:spPr>
          <a:xfrm>
            <a:off x="4215709" y="2340010"/>
            <a:ext cx="1075690" cy="12824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000"/>
              </a:lnSpc>
            </a:pPr>
            <a:r>
              <a:rPr sz="1400" b="1" spc="-15" dirty="0">
                <a:solidFill>
                  <a:srgbClr val="0072BC"/>
                </a:solidFill>
                <a:latin typeface="Calibri"/>
                <a:cs typeface="Calibri"/>
              </a:rPr>
              <a:t>д</a:t>
            </a:r>
            <a:r>
              <a:rPr sz="1400" b="1" dirty="0">
                <a:solidFill>
                  <a:srgbClr val="0072BC"/>
                </a:solidFill>
                <a:latin typeface="Calibri"/>
                <a:cs typeface="Calibri"/>
              </a:rPr>
              <a:t>о</a:t>
            </a:r>
            <a:r>
              <a:rPr sz="1400" b="1" spc="-20" dirty="0">
                <a:solidFill>
                  <a:srgbClr val="0072BC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72BC"/>
                </a:solidFill>
                <a:latin typeface="Calibri"/>
                <a:cs typeface="Calibri"/>
              </a:rPr>
              <a:t>30.12.2022</a:t>
            </a:r>
            <a:endParaRPr sz="1400" dirty="0">
              <a:solidFill>
                <a:srgbClr val="0072BC"/>
              </a:solidFill>
              <a:latin typeface="Calibri"/>
              <a:cs typeface="Calibri"/>
            </a:endParaRPr>
          </a:p>
        </p:txBody>
      </p:sp>
      <p:sp>
        <p:nvSpPr>
          <p:cNvPr id="91" name="object 11"/>
          <p:cNvSpPr/>
          <p:nvPr/>
        </p:nvSpPr>
        <p:spPr>
          <a:xfrm>
            <a:off x="460358" y="1109208"/>
            <a:ext cx="3650173" cy="485069"/>
          </a:xfrm>
          <a:custGeom>
            <a:avLst/>
            <a:gdLst/>
            <a:ahLst/>
            <a:cxnLst/>
            <a:rect l="l" t="t" r="r" b="b"/>
            <a:pathLst>
              <a:path w="3837940" h="350519">
                <a:moveTo>
                  <a:pt x="0" y="0"/>
                </a:moveTo>
                <a:lnTo>
                  <a:pt x="3837432" y="0"/>
                </a:lnTo>
                <a:lnTo>
                  <a:pt x="3837432" y="350520"/>
                </a:lnTo>
                <a:lnTo>
                  <a:pt x="0" y="35052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 anchor="ctr"/>
          <a:lstStyle/>
          <a:p>
            <a:endParaRPr/>
          </a:p>
        </p:txBody>
      </p:sp>
      <p:sp>
        <p:nvSpPr>
          <p:cNvPr id="92" name="object 11"/>
          <p:cNvSpPr/>
          <p:nvPr/>
        </p:nvSpPr>
        <p:spPr>
          <a:xfrm>
            <a:off x="460358" y="1642462"/>
            <a:ext cx="3650173" cy="485069"/>
          </a:xfrm>
          <a:custGeom>
            <a:avLst/>
            <a:gdLst/>
            <a:ahLst/>
            <a:cxnLst/>
            <a:rect l="l" t="t" r="r" b="b"/>
            <a:pathLst>
              <a:path w="3837940" h="350519">
                <a:moveTo>
                  <a:pt x="0" y="0"/>
                </a:moveTo>
                <a:lnTo>
                  <a:pt x="3837432" y="0"/>
                </a:lnTo>
                <a:lnTo>
                  <a:pt x="3837432" y="350520"/>
                </a:lnTo>
                <a:lnTo>
                  <a:pt x="0" y="35052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 anchor="ctr"/>
          <a:lstStyle/>
          <a:p>
            <a:endParaRPr/>
          </a:p>
        </p:txBody>
      </p:sp>
      <p:sp>
        <p:nvSpPr>
          <p:cNvPr id="93" name="object 12"/>
          <p:cNvSpPr txBox="1"/>
          <p:nvPr/>
        </p:nvSpPr>
        <p:spPr>
          <a:xfrm>
            <a:off x="539589" y="1768734"/>
            <a:ext cx="116840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5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умма</a:t>
            </a:r>
            <a:r>
              <a:rPr sz="1200" b="1" spc="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кр</a:t>
            </a:r>
            <a:r>
              <a:rPr sz="1200" b="1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ди</a:t>
            </a:r>
            <a:r>
              <a:rPr sz="1200" b="1" spc="-10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endParaRPr sz="1200" dirty="0">
              <a:latin typeface="Segoe UI"/>
              <a:cs typeface="Segoe UI"/>
            </a:endParaRPr>
          </a:p>
        </p:txBody>
      </p:sp>
      <p:sp>
        <p:nvSpPr>
          <p:cNvPr id="94" name="object 13"/>
          <p:cNvSpPr/>
          <p:nvPr/>
        </p:nvSpPr>
        <p:spPr>
          <a:xfrm>
            <a:off x="460358" y="2175715"/>
            <a:ext cx="3650173" cy="485069"/>
          </a:xfrm>
          <a:custGeom>
            <a:avLst/>
            <a:gdLst/>
            <a:ahLst/>
            <a:cxnLst/>
            <a:rect l="l" t="t" r="r" b="b"/>
            <a:pathLst>
              <a:path w="3837940" h="350519">
                <a:moveTo>
                  <a:pt x="0" y="0"/>
                </a:moveTo>
                <a:lnTo>
                  <a:pt x="3837432" y="0"/>
                </a:lnTo>
                <a:lnTo>
                  <a:pt x="3837432" y="350520"/>
                </a:lnTo>
                <a:lnTo>
                  <a:pt x="0" y="35052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15"/>
          <p:cNvSpPr txBox="1"/>
          <p:nvPr/>
        </p:nvSpPr>
        <p:spPr>
          <a:xfrm>
            <a:off x="539589" y="2319752"/>
            <a:ext cx="206883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5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1200" b="1" spc="-5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sz="1200" b="1" spc="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д</a:t>
            </a:r>
            <a:r>
              <a:rPr sz="1200" b="1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йс</a:t>
            </a:r>
            <a:r>
              <a:rPr sz="1200" b="1" spc="-10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вия</a:t>
            </a:r>
            <a:r>
              <a:rPr sz="1200" b="1" spc="-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200" b="1" spc="5" dirty="0">
                <a:solidFill>
                  <a:srgbClr val="3E3E3E"/>
                </a:solidFill>
                <a:latin typeface="Segoe UI"/>
                <a:cs typeface="Segoe UI"/>
              </a:rPr>
              <a:t>П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1200" b="1" spc="-5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г</a:t>
            </a:r>
            <a:r>
              <a:rPr sz="1200" b="1" spc="-15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аммы</a:t>
            </a:r>
            <a:endParaRPr sz="1200" dirty="0">
              <a:latin typeface="Segoe UI"/>
              <a:cs typeface="Segoe UI"/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556842" y="1255780"/>
            <a:ext cx="357216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ru-RU" sz="1200" b="1" spc="-5" dirty="0">
                <a:solidFill>
                  <a:srgbClr val="3E3E3E"/>
                </a:solidFill>
                <a:latin typeface="Segoe UI"/>
                <a:cs typeface="Segoe UI"/>
              </a:rPr>
              <a:t>Процентная ставка для конечных заемщиков</a:t>
            </a:r>
          </a:p>
        </p:txBody>
      </p:sp>
      <p:sp>
        <p:nvSpPr>
          <p:cNvPr id="99" name="object 58"/>
          <p:cNvSpPr txBox="1"/>
          <p:nvPr/>
        </p:nvSpPr>
        <p:spPr>
          <a:xfrm>
            <a:off x="460358" y="2855515"/>
            <a:ext cx="2474203" cy="30777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12700">
              <a:lnSpc>
                <a:spcPct val="100000"/>
              </a:lnSpc>
              <a:defRPr sz="1400" b="1">
                <a:solidFill>
                  <a:srgbClr val="FF6363"/>
                </a:solidFill>
                <a:latin typeface="Segoe UI"/>
                <a:cs typeface="Segoe UI"/>
              </a:defRPr>
            </a:lvl1pPr>
          </a:lstStyle>
          <a:p>
            <a:r>
              <a:rPr dirty="0"/>
              <a:t>Требования к заемщикам</a:t>
            </a:r>
          </a:p>
        </p:txBody>
      </p:sp>
      <p:sp>
        <p:nvSpPr>
          <p:cNvPr id="104" name="object 63"/>
          <p:cNvSpPr/>
          <p:nvPr/>
        </p:nvSpPr>
        <p:spPr>
          <a:xfrm>
            <a:off x="6326885" y="4738209"/>
            <a:ext cx="5220000" cy="0"/>
          </a:xfrm>
          <a:custGeom>
            <a:avLst/>
            <a:gdLst/>
            <a:ahLst/>
            <a:cxnLst/>
            <a:rect l="l" t="t" r="r" b="b"/>
            <a:pathLst>
              <a:path w="5400040">
                <a:moveTo>
                  <a:pt x="0" y="0"/>
                </a:moveTo>
                <a:lnTo>
                  <a:pt x="5400001" y="0"/>
                </a:lnTo>
              </a:path>
            </a:pathLst>
          </a:custGeom>
          <a:ln w="6096">
            <a:solidFill>
              <a:srgbClr val="203864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Прямоугольник 105"/>
          <p:cNvSpPr/>
          <p:nvPr/>
        </p:nvSpPr>
        <p:spPr>
          <a:xfrm>
            <a:off x="455676" y="4908611"/>
            <a:ext cx="472950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На</a:t>
            </a:r>
            <a:r>
              <a:rPr lang="ru-RU" sz="1400" b="1" spc="-15" dirty="0">
                <a:solidFill>
                  <a:srgbClr val="FF6363"/>
                </a:solidFill>
                <a:latin typeface="Segoe UI"/>
                <a:cs typeface="Segoe UI"/>
              </a:rPr>
              <a:t> </a:t>
            </a:r>
            <a:r>
              <a:rPr lang="ru-RU" sz="1400" b="1" spc="-5" dirty="0">
                <a:solidFill>
                  <a:srgbClr val="FF6363"/>
                </a:solidFill>
                <a:latin typeface="Segoe UI"/>
                <a:cs typeface="Segoe UI"/>
              </a:rPr>
              <a:t>к</a:t>
            </a: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а</a:t>
            </a:r>
            <a:r>
              <a:rPr lang="ru-RU" sz="1400" b="1" spc="-5" dirty="0">
                <a:solidFill>
                  <a:srgbClr val="FF6363"/>
                </a:solidFill>
                <a:latin typeface="Segoe UI"/>
                <a:cs typeface="Segoe UI"/>
              </a:rPr>
              <a:t>ки</a:t>
            </a: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е</a:t>
            </a:r>
            <a:r>
              <a:rPr lang="ru-RU" sz="1400" b="1" spc="15" dirty="0">
                <a:solidFill>
                  <a:srgbClr val="FF6363"/>
                </a:solidFill>
                <a:latin typeface="Segoe UI"/>
                <a:cs typeface="Segoe UI"/>
              </a:rPr>
              <a:t> </a:t>
            </a:r>
            <a:r>
              <a:rPr lang="ru-RU" sz="1400" b="1" spc="-5" dirty="0">
                <a:solidFill>
                  <a:srgbClr val="FF6363"/>
                </a:solidFill>
                <a:latin typeface="Segoe UI"/>
                <a:cs typeface="Segoe UI"/>
              </a:rPr>
              <a:t>це</a:t>
            </a:r>
            <a:r>
              <a:rPr lang="ru-RU" sz="1400" b="1" spc="5" dirty="0">
                <a:solidFill>
                  <a:srgbClr val="FF6363"/>
                </a:solidFill>
                <a:latin typeface="Segoe UI"/>
                <a:cs typeface="Segoe UI"/>
              </a:rPr>
              <a:t>л</a:t>
            </a: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и</a:t>
            </a:r>
            <a:r>
              <a:rPr lang="ru-RU" sz="1400" b="1" spc="-10" dirty="0">
                <a:solidFill>
                  <a:srgbClr val="FF6363"/>
                </a:solidFill>
                <a:latin typeface="Segoe UI"/>
                <a:cs typeface="Segoe UI"/>
              </a:rPr>
              <a:t> </a:t>
            </a: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м</a:t>
            </a:r>
            <a:r>
              <a:rPr lang="ru-RU" sz="1400" b="1" spc="5" dirty="0">
                <a:solidFill>
                  <a:srgbClr val="FF6363"/>
                </a:solidFill>
                <a:latin typeface="Segoe UI"/>
                <a:cs typeface="Segoe UI"/>
              </a:rPr>
              <a:t>о</a:t>
            </a: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г</a:t>
            </a:r>
            <a:r>
              <a:rPr lang="ru-RU" sz="1400" b="1" spc="20" dirty="0">
                <a:solidFill>
                  <a:srgbClr val="FF6363"/>
                </a:solidFill>
                <a:latin typeface="Segoe UI"/>
                <a:cs typeface="Segoe UI"/>
              </a:rPr>
              <a:t>у</a:t>
            </a: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т</a:t>
            </a:r>
            <a:r>
              <a:rPr lang="ru-RU" sz="1400" b="1" spc="-20" dirty="0">
                <a:solidFill>
                  <a:srgbClr val="FF6363"/>
                </a:solidFill>
                <a:latin typeface="Segoe UI"/>
                <a:cs typeface="Segoe UI"/>
              </a:rPr>
              <a:t> </a:t>
            </a:r>
            <a:r>
              <a:rPr lang="ru-RU" sz="1400" b="1" spc="-5" dirty="0">
                <a:solidFill>
                  <a:srgbClr val="FF6363"/>
                </a:solidFill>
                <a:latin typeface="Segoe UI"/>
                <a:cs typeface="Segoe UI"/>
              </a:rPr>
              <a:t>быт</a:t>
            </a: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ь</a:t>
            </a:r>
            <a:r>
              <a:rPr lang="ru-RU" sz="1400" b="1" spc="-10" dirty="0">
                <a:solidFill>
                  <a:srgbClr val="FF6363"/>
                </a:solidFill>
                <a:latin typeface="Segoe UI"/>
                <a:cs typeface="Segoe UI"/>
              </a:rPr>
              <a:t> </a:t>
            </a: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п</a:t>
            </a:r>
            <a:r>
              <a:rPr lang="ru-RU" sz="1400" b="1" spc="5" dirty="0">
                <a:solidFill>
                  <a:srgbClr val="FF6363"/>
                </a:solidFill>
                <a:latin typeface="Segoe UI"/>
                <a:cs typeface="Segoe UI"/>
              </a:rPr>
              <a:t>р</a:t>
            </a:r>
            <a:r>
              <a:rPr lang="ru-RU" sz="1400" b="1" spc="-5" dirty="0">
                <a:solidFill>
                  <a:srgbClr val="FF6363"/>
                </a:solidFill>
                <a:latin typeface="Segoe UI"/>
                <a:cs typeface="Segoe UI"/>
              </a:rPr>
              <a:t>е</a:t>
            </a:r>
            <a:r>
              <a:rPr lang="ru-RU" sz="1400" b="1" spc="-10" dirty="0">
                <a:solidFill>
                  <a:srgbClr val="FF6363"/>
                </a:solidFill>
                <a:latin typeface="Segoe UI"/>
                <a:cs typeface="Segoe UI"/>
              </a:rPr>
              <a:t>д</a:t>
            </a:r>
            <a:r>
              <a:rPr lang="ru-RU" sz="1400" b="1" spc="5" dirty="0">
                <a:solidFill>
                  <a:srgbClr val="FF6363"/>
                </a:solidFill>
                <a:latin typeface="Segoe UI"/>
                <a:cs typeface="Segoe UI"/>
              </a:rPr>
              <a:t>о</a:t>
            </a:r>
            <a:r>
              <a:rPr lang="ru-RU" sz="1400" b="1" spc="-5" dirty="0">
                <a:solidFill>
                  <a:srgbClr val="FF6363"/>
                </a:solidFill>
                <a:latin typeface="Segoe UI"/>
                <a:cs typeface="Segoe UI"/>
              </a:rPr>
              <a:t>ст</a:t>
            </a: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ав</a:t>
            </a:r>
            <a:r>
              <a:rPr lang="ru-RU" sz="1400" b="1" spc="5" dirty="0">
                <a:solidFill>
                  <a:srgbClr val="FF6363"/>
                </a:solidFill>
                <a:latin typeface="Segoe UI"/>
                <a:cs typeface="Segoe UI"/>
              </a:rPr>
              <a:t>л</a:t>
            </a:r>
            <a:r>
              <a:rPr lang="ru-RU" sz="1400" b="1" spc="-5" dirty="0">
                <a:solidFill>
                  <a:srgbClr val="FF6363"/>
                </a:solidFill>
                <a:latin typeface="Segoe UI"/>
                <a:cs typeface="Segoe UI"/>
              </a:rPr>
              <a:t>е</a:t>
            </a: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ны</a:t>
            </a:r>
            <a:r>
              <a:rPr lang="ru-RU" sz="1400" b="1" spc="-30" dirty="0">
                <a:solidFill>
                  <a:srgbClr val="FF6363"/>
                </a:solidFill>
                <a:latin typeface="Segoe UI"/>
                <a:cs typeface="Segoe UI"/>
              </a:rPr>
              <a:t> </a:t>
            </a:r>
            <a:r>
              <a:rPr lang="ru-RU" sz="1400" b="1" spc="-5" dirty="0">
                <a:solidFill>
                  <a:srgbClr val="FF6363"/>
                </a:solidFill>
                <a:latin typeface="Segoe UI"/>
                <a:cs typeface="Segoe UI"/>
              </a:rPr>
              <a:t>к</a:t>
            </a:r>
            <a:r>
              <a:rPr lang="ru-RU" sz="1400" b="1" spc="5" dirty="0">
                <a:solidFill>
                  <a:srgbClr val="FF6363"/>
                </a:solidFill>
                <a:latin typeface="Segoe UI"/>
                <a:cs typeface="Segoe UI"/>
              </a:rPr>
              <a:t>р</a:t>
            </a:r>
            <a:r>
              <a:rPr lang="ru-RU" sz="1400" b="1" spc="-5" dirty="0">
                <a:solidFill>
                  <a:srgbClr val="FF6363"/>
                </a:solidFill>
                <a:latin typeface="Segoe UI"/>
                <a:cs typeface="Segoe UI"/>
              </a:rPr>
              <a:t>е</a:t>
            </a:r>
            <a:r>
              <a:rPr lang="ru-RU" sz="1400" b="1" spc="-10" dirty="0">
                <a:solidFill>
                  <a:srgbClr val="FF6363"/>
                </a:solidFill>
                <a:latin typeface="Segoe UI"/>
                <a:cs typeface="Segoe UI"/>
              </a:rPr>
              <a:t>д</a:t>
            </a:r>
            <a:r>
              <a:rPr lang="ru-RU" sz="1400" b="1" spc="-5" dirty="0">
                <a:solidFill>
                  <a:srgbClr val="FF6363"/>
                </a:solidFill>
                <a:latin typeface="Segoe UI"/>
                <a:cs typeface="Segoe UI"/>
              </a:rPr>
              <a:t>ит</a:t>
            </a: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ы</a:t>
            </a:r>
            <a:endParaRPr lang="ru-RU" sz="1400" dirty="0">
              <a:latin typeface="Segoe UI"/>
              <a:cs typeface="Segoe UI"/>
            </a:endParaRPr>
          </a:p>
        </p:txBody>
      </p:sp>
      <p:sp>
        <p:nvSpPr>
          <p:cNvPr id="107" name="object 17"/>
          <p:cNvSpPr/>
          <p:nvPr/>
        </p:nvSpPr>
        <p:spPr>
          <a:xfrm>
            <a:off x="8654362" y="1097382"/>
            <a:ext cx="1604622" cy="34888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8"/>
          <p:cNvSpPr/>
          <p:nvPr/>
        </p:nvSpPr>
        <p:spPr>
          <a:xfrm>
            <a:off x="8393683" y="1042593"/>
            <a:ext cx="2125980" cy="469900"/>
          </a:xfrm>
          <a:custGeom>
            <a:avLst/>
            <a:gdLst/>
            <a:ahLst/>
            <a:cxnLst/>
            <a:rect l="l" t="t" r="r" b="b"/>
            <a:pathLst>
              <a:path w="2125979" h="469900">
                <a:moveTo>
                  <a:pt x="0" y="0"/>
                </a:moveTo>
                <a:lnTo>
                  <a:pt x="2125979" y="0"/>
                </a:lnTo>
                <a:lnTo>
                  <a:pt x="2125979" y="469391"/>
                </a:lnTo>
                <a:lnTo>
                  <a:pt x="0" y="469391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9"/>
          <p:cNvSpPr/>
          <p:nvPr/>
        </p:nvSpPr>
        <p:spPr>
          <a:xfrm>
            <a:off x="8398256" y="1888413"/>
            <a:ext cx="2117090" cy="550545"/>
          </a:xfrm>
          <a:custGeom>
            <a:avLst/>
            <a:gdLst/>
            <a:ahLst/>
            <a:cxnLst/>
            <a:rect l="l" t="t" r="r" b="b"/>
            <a:pathLst>
              <a:path w="2117090" h="550544">
                <a:moveTo>
                  <a:pt x="0" y="0"/>
                </a:moveTo>
                <a:lnTo>
                  <a:pt x="2116836" y="0"/>
                </a:lnTo>
                <a:lnTo>
                  <a:pt x="2116836" y="550163"/>
                </a:lnTo>
                <a:lnTo>
                  <a:pt x="0" y="550163"/>
                </a:lnTo>
                <a:lnTo>
                  <a:pt x="0" y="0"/>
                </a:lnTo>
                <a:close/>
              </a:path>
            </a:pathLst>
          </a:custGeom>
          <a:solidFill>
            <a:srgbClr val="DAE3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21"/>
          <p:cNvSpPr/>
          <p:nvPr/>
        </p:nvSpPr>
        <p:spPr>
          <a:xfrm>
            <a:off x="11094212" y="1832025"/>
            <a:ext cx="661415" cy="66598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22"/>
          <p:cNvSpPr/>
          <p:nvPr/>
        </p:nvSpPr>
        <p:spPr>
          <a:xfrm>
            <a:off x="6343904" y="1880793"/>
            <a:ext cx="1728470" cy="550545"/>
          </a:xfrm>
          <a:custGeom>
            <a:avLst/>
            <a:gdLst/>
            <a:ahLst/>
            <a:cxnLst/>
            <a:rect l="l" t="t" r="r" b="b"/>
            <a:pathLst>
              <a:path w="1728470" h="550544">
                <a:moveTo>
                  <a:pt x="0" y="0"/>
                </a:moveTo>
                <a:lnTo>
                  <a:pt x="1728216" y="0"/>
                </a:lnTo>
                <a:lnTo>
                  <a:pt x="1728216" y="550163"/>
                </a:lnTo>
                <a:lnTo>
                  <a:pt x="0" y="550163"/>
                </a:lnTo>
                <a:lnTo>
                  <a:pt x="0" y="0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23"/>
          <p:cNvSpPr txBox="1"/>
          <p:nvPr/>
        </p:nvSpPr>
        <p:spPr>
          <a:xfrm>
            <a:off x="7047021" y="1995965"/>
            <a:ext cx="742315" cy="336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899"/>
              </a:lnSpc>
            </a:pPr>
            <a:r>
              <a:rPr sz="1100" b="1" dirty="0">
                <a:solidFill>
                  <a:srgbClr val="FFFFFF"/>
                </a:solidFill>
                <a:latin typeface="Segoe UI"/>
                <a:cs typeface="Segoe UI"/>
              </a:rPr>
              <a:t>К</a:t>
            </a:r>
            <a:r>
              <a:rPr sz="1100" b="1" spc="5" dirty="0">
                <a:solidFill>
                  <a:srgbClr val="FFFFFF"/>
                </a:solidFill>
                <a:latin typeface="Segoe UI"/>
                <a:cs typeface="Segoe UI"/>
              </a:rPr>
              <a:t>он</a:t>
            </a:r>
            <a:r>
              <a:rPr sz="1100" b="1" dirty="0">
                <a:solidFill>
                  <a:srgbClr val="FFFFFF"/>
                </a:solidFill>
                <a:latin typeface="Segoe UI"/>
                <a:cs typeface="Segoe UI"/>
              </a:rPr>
              <a:t>е</a:t>
            </a:r>
            <a:r>
              <a:rPr sz="1100" b="1" spc="5" dirty="0">
                <a:solidFill>
                  <a:srgbClr val="FFFFFF"/>
                </a:solidFill>
                <a:latin typeface="Segoe UI"/>
                <a:cs typeface="Segoe UI"/>
              </a:rPr>
              <a:t>чн</a:t>
            </a:r>
            <a:r>
              <a:rPr sz="1100" b="1" spc="-5" dirty="0">
                <a:solidFill>
                  <a:srgbClr val="FFFFFF"/>
                </a:solidFill>
                <a:latin typeface="Segoe UI"/>
                <a:cs typeface="Segoe UI"/>
              </a:rPr>
              <a:t>ы</a:t>
            </a:r>
            <a:r>
              <a:rPr sz="1100" b="1" spc="5" dirty="0">
                <a:solidFill>
                  <a:srgbClr val="FFFFFF"/>
                </a:solidFill>
                <a:latin typeface="Segoe UI"/>
                <a:cs typeface="Segoe UI"/>
              </a:rPr>
              <a:t>й</a:t>
            </a:r>
            <a:r>
              <a:rPr sz="1100" b="1" dirty="0">
                <a:solidFill>
                  <a:srgbClr val="FFFFFF"/>
                </a:solidFill>
                <a:latin typeface="Segoe UI"/>
                <a:cs typeface="Segoe UI"/>
              </a:rPr>
              <a:t> заем</a:t>
            </a:r>
            <a:r>
              <a:rPr sz="1100" b="1" spc="10" dirty="0">
                <a:solidFill>
                  <a:srgbClr val="FFFFFF"/>
                </a:solidFill>
                <a:latin typeface="Segoe UI"/>
                <a:cs typeface="Segoe UI"/>
              </a:rPr>
              <a:t>щ</a:t>
            </a:r>
            <a:r>
              <a:rPr sz="1100" b="1" dirty="0">
                <a:solidFill>
                  <a:srgbClr val="FFFFFF"/>
                </a:solidFill>
                <a:latin typeface="Segoe UI"/>
                <a:cs typeface="Segoe UI"/>
              </a:rPr>
              <a:t>ик</a:t>
            </a:r>
            <a:endParaRPr sz="1100" dirty="0">
              <a:latin typeface="Segoe UI"/>
              <a:cs typeface="Segoe UI"/>
            </a:endParaRPr>
          </a:p>
        </p:txBody>
      </p:sp>
      <p:sp>
        <p:nvSpPr>
          <p:cNvPr id="113" name="object 24"/>
          <p:cNvSpPr/>
          <p:nvPr/>
        </p:nvSpPr>
        <p:spPr>
          <a:xfrm>
            <a:off x="6478016" y="2016693"/>
            <a:ext cx="342900" cy="275590"/>
          </a:xfrm>
          <a:custGeom>
            <a:avLst/>
            <a:gdLst/>
            <a:ahLst/>
            <a:cxnLst/>
            <a:rect l="l" t="t" r="r" b="b"/>
            <a:pathLst>
              <a:path w="342900" h="275589">
                <a:moveTo>
                  <a:pt x="107386" y="0"/>
                </a:moveTo>
                <a:lnTo>
                  <a:pt x="68963" y="9488"/>
                </a:lnTo>
                <a:lnTo>
                  <a:pt x="46037" y="48117"/>
                </a:lnTo>
                <a:lnTo>
                  <a:pt x="49469" y="65229"/>
                </a:lnTo>
                <a:lnTo>
                  <a:pt x="50172" y="75822"/>
                </a:lnTo>
                <a:lnTo>
                  <a:pt x="45999" y="76354"/>
                </a:lnTo>
                <a:lnTo>
                  <a:pt x="45999" y="87848"/>
                </a:lnTo>
                <a:lnTo>
                  <a:pt x="48951" y="101887"/>
                </a:lnTo>
                <a:lnTo>
                  <a:pt x="54667" y="106298"/>
                </a:lnTo>
                <a:lnTo>
                  <a:pt x="58438" y="109707"/>
                </a:lnTo>
                <a:lnTo>
                  <a:pt x="62959" y="125681"/>
                </a:lnTo>
                <a:lnTo>
                  <a:pt x="68664" y="134409"/>
                </a:lnTo>
                <a:lnTo>
                  <a:pt x="73414" y="140762"/>
                </a:lnTo>
                <a:lnTo>
                  <a:pt x="73028" y="155249"/>
                </a:lnTo>
                <a:lnTo>
                  <a:pt x="40701" y="189747"/>
                </a:lnTo>
                <a:lnTo>
                  <a:pt x="23872" y="196046"/>
                </a:lnTo>
                <a:lnTo>
                  <a:pt x="10848" y="201927"/>
                </a:lnTo>
                <a:lnTo>
                  <a:pt x="2582" y="209089"/>
                </a:lnTo>
                <a:lnTo>
                  <a:pt x="0" y="275579"/>
                </a:lnTo>
                <a:lnTo>
                  <a:pt x="238353" y="275579"/>
                </a:lnTo>
                <a:lnTo>
                  <a:pt x="238353" y="233440"/>
                </a:lnTo>
                <a:lnTo>
                  <a:pt x="235861" y="227179"/>
                </a:lnTo>
                <a:lnTo>
                  <a:pt x="188989" y="200010"/>
                </a:lnTo>
                <a:lnTo>
                  <a:pt x="175628" y="195124"/>
                </a:lnTo>
                <a:lnTo>
                  <a:pt x="158360" y="186850"/>
                </a:lnTo>
                <a:lnTo>
                  <a:pt x="145501" y="179304"/>
                </a:lnTo>
                <a:lnTo>
                  <a:pt x="136679" y="171457"/>
                </a:lnTo>
                <a:lnTo>
                  <a:pt x="131519" y="162283"/>
                </a:lnTo>
                <a:lnTo>
                  <a:pt x="129649" y="150753"/>
                </a:lnTo>
                <a:lnTo>
                  <a:pt x="131689" y="141094"/>
                </a:lnTo>
                <a:lnTo>
                  <a:pt x="136531" y="134366"/>
                </a:lnTo>
                <a:lnTo>
                  <a:pt x="142088" y="125775"/>
                </a:lnTo>
                <a:lnTo>
                  <a:pt x="145539" y="114334"/>
                </a:lnTo>
                <a:lnTo>
                  <a:pt x="149677" y="107985"/>
                </a:lnTo>
                <a:lnTo>
                  <a:pt x="153918" y="102428"/>
                </a:lnTo>
                <a:lnTo>
                  <a:pt x="157675" y="93364"/>
                </a:lnTo>
                <a:lnTo>
                  <a:pt x="158902" y="76354"/>
                </a:lnTo>
                <a:lnTo>
                  <a:pt x="154724" y="76354"/>
                </a:lnTo>
                <a:lnTo>
                  <a:pt x="154724" y="49544"/>
                </a:lnTo>
                <a:lnTo>
                  <a:pt x="140072" y="11926"/>
                </a:lnTo>
                <a:lnTo>
                  <a:pt x="126426" y="4091"/>
                </a:lnTo>
                <a:lnTo>
                  <a:pt x="107386" y="0"/>
                </a:lnTo>
                <a:close/>
              </a:path>
              <a:path w="342900" h="275589">
                <a:moveTo>
                  <a:pt x="244360" y="42179"/>
                </a:moveTo>
                <a:lnTo>
                  <a:pt x="200739" y="62993"/>
                </a:lnTo>
                <a:lnTo>
                  <a:pt x="196545" y="84025"/>
                </a:lnTo>
                <a:lnTo>
                  <a:pt x="200723" y="95518"/>
                </a:lnTo>
                <a:lnTo>
                  <a:pt x="196545" y="99341"/>
                </a:lnTo>
                <a:lnTo>
                  <a:pt x="196545" y="107012"/>
                </a:lnTo>
                <a:lnTo>
                  <a:pt x="199486" y="116814"/>
                </a:lnTo>
                <a:lnTo>
                  <a:pt x="204032" y="119264"/>
                </a:lnTo>
                <a:lnTo>
                  <a:pt x="210719" y="136835"/>
                </a:lnTo>
                <a:lnTo>
                  <a:pt x="216314" y="144810"/>
                </a:lnTo>
                <a:lnTo>
                  <a:pt x="215390" y="158901"/>
                </a:lnTo>
                <a:lnTo>
                  <a:pt x="209670" y="169031"/>
                </a:lnTo>
                <a:lnTo>
                  <a:pt x="229809" y="182890"/>
                </a:lnTo>
                <a:lnTo>
                  <a:pt x="259568" y="209337"/>
                </a:lnTo>
                <a:lnTo>
                  <a:pt x="263448" y="275579"/>
                </a:lnTo>
                <a:lnTo>
                  <a:pt x="342900" y="275579"/>
                </a:lnTo>
                <a:lnTo>
                  <a:pt x="342653" y="230754"/>
                </a:lnTo>
                <a:lnTo>
                  <a:pt x="310306" y="193616"/>
                </a:lnTo>
                <a:lnTo>
                  <a:pt x="294423" y="187992"/>
                </a:lnTo>
                <a:lnTo>
                  <a:pt x="278042" y="179792"/>
                </a:lnTo>
                <a:lnTo>
                  <a:pt x="267301" y="171772"/>
                </a:lnTo>
                <a:lnTo>
                  <a:pt x="261339" y="162579"/>
                </a:lnTo>
                <a:lnTo>
                  <a:pt x="259293" y="150860"/>
                </a:lnTo>
                <a:lnTo>
                  <a:pt x="262588" y="142146"/>
                </a:lnTo>
                <a:lnTo>
                  <a:pt x="269133" y="131185"/>
                </a:lnTo>
                <a:lnTo>
                  <a:pt x="272838" y="121395"/>
                </a:lnTo>
                <a:lnTo>
                  <a:pt x="277313" y="117115"/>
                </a:lnTo>
                <a:lnTo>
                  <a:pt x="280053" y="109937"/>
                </a:lnTo>
                <a:lnTo>
                  <a:pt x="280174" y="99341"/>
                </a:lnTo>
                <a:lnTo>
                  <a:pt x="275996" y="95518"/>
                </a:lnTo>
                <a:lnTo>
                  <a:pt x="280174" y="84025"/>
                </a:lnTo>
                <a:lnTo>
                  <a:pt x="280067" y="75822"/>
                </a:lnTo>
                <a:lnTo>
                  <a:pt x="278581" y="68406"/>
                </a:lnTo>
                <a:lnTo>
                  <a:pt x="272941" y="57695"/>
                </a:lnTo>
                <a:lnTo>
                  <a:pt x="261964" y="47770"/>
                </a:lnTo>
                <a:lnTo>
                  <a:pt x="244360" y="421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25"/>
          <p:cNvSpPr/>
          <p:nvPr/>
        </p:nvSpPr>
        <p:spPr>
          <a:xfrm>
            <a:off x="8914892" y="1524176"/>
            <a:ext cx="0" cy="245745"/>
          </a:xfrm>
          <a:custGeom>
            <a:avLst/>
            <a:gdLst/>
            <a:ahLst/>
            <a:cxnLst/>
            <a:rect l="l" t="t" r="r" b="b"/>
            <a:pathLst>
              <a:path h="245744">
                <a:moveTo>
                  <a:pt x="0" y="0"/>
                </a:moveTo>
                <a:lnTo>
                  <a:pt x="0" y="245694"/>
                </a:lnTo>
              </a:path>
            </a:pathLst>
          </a:custGeom>
          <a:ln w="762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26"/>
          <p:cNvSpPr/>
          <p:nvPr/>
        </p:nvSpPr>
        <p:spPr>
          <a:xfrm>
            <a:off x="8838699" y="1731767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0" y="0"/>
                </a:moveTo>
                <a:lnTo>
                  <a:pt x="76187" y="152412"/>
                </a:lnTo>
                <a:lnTo>
                  <a:pt x="152400" y="12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27"/>
          <p:cNvSpPr/>
          <p:nvPr/>
        </p:nvSpPr>
        <p:spPr>
          <a:xfrm>
            <a:off x="10131043" y="1632386"/>
            <a:ext cx="0" cy="245745"/>
          </a:xfrm>
          <a:custGeom>
            <a:avLst/>
            <a:gdLst/>
            <a:ahLst/>
            <a:cxnLst/>
            <a:rect l="l" t="t" r="r" b="b"/>
            <a:pathLst>
              <a:path h="245744">
                <a:moveTo>
                  <a:pt x="0" y="245694"/>
                </a:moveTo>
                <a:lnTo>
                  <a:pt x="0" y="0"/>
                </a:lnTo>
              </a:path>
            </a:pathLst>
          </a:custGeom>
          <a:ln w="76200">
            <a:solidFill>
              <a:srgbClr val="DAE3F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28"/>
          <p:cNvSpPr/>
          <p:nvPr/>
        </p:nvSpPr>
        <p:spPr>
          <a:xfrm>
            <a:off x="10054851" y="1518077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187" y="0"/>
                </a:moveTo>
                <a:lnTo>
                  <a:pt x="0" y="152412"/>
                </a:lnTo>
                <a:lnTo>
                  <a:pt x="152400" y="152400"/>
                </a:lnTo>
                <a:lnTo>
                  <a:pt x="76187" y="0"/>
                </a:lnTo>
                <a:close/>
              </a:path>
            </a:pathLst>
          </a:custGeom>
          <a:solidFill>
            <a:srgbClr val="DAE3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29"/>
          <p:cNvSpPr/>
          <p:nvPr/>
        </p:nvSpPr>
        <p:spPr>
          <a:xfrm>
            <a:off x="10623295" y="2292272"/>
            <a:ext cx="389890" cy="0"/>
          </a:xfrm>
          <a:custGeom>
            <a:avLst/>
            <a:gdLst/>
            <a:ahLst/>
            <a:cxnLst/>
            <a:rect l="l" t="t" r="r" b="b"/>
            <a:pathLst>
              <a:path w="389890">
                <a:moveTo>
                  <a:pt x="389699" y="0"/>
                </a:moveTo>
                <a:lnTo>
                  <a:pt x="0" y="0"/>
                </a:lnTo>
              </a:path>
            </a:pathLst>
          </a:custGeom>
          <a:ln w="762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30"/>
          <p:cNvSpPr/>
          <p:nvPr/>
        </p:nvSpPr>
        <p:spPr>
          <a:xfrm>
            <a:off x="10508991" y="221607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12" y="0"/>
                </a:moveTo>
                <a:lnTo>
                  <a:pt x="0" y="76187"/>
                </a:lnTo>
                <a:lnTo>
                  <a:pt x="152400" y="152400"/>
                </a:lnTo>
                <a:lnTo>
                  <a:pt x="152412" y="0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31"/>
          <p:cNvSpPr/>
          <p:nvPr/>
        </p:nvSpPr>
        <p:spPr>
          <a:xfrm>
            <a:off x="8160505" y="2164257"/>
            <a:ext cx="245745" cy="2540"/>
          </a:xfrm>
          <a:custGeom>
            <a:avLst/>
            <a:gdLst/>
            <a:ahLst/>
            <a:cxnLst/>
            <a:rect l="l" t="t" r="r" b="b"/>
            <a:pathLst>
              <a:path w="245745" h="2539">
                <a:moveTo>
                  <a:pt x="245706" y="0"/>
                </a:moveTo>
                <a:lnTo>
                  <a:pt x="0" y="2044"/>
                </a:lnTo>
              </a:path>
            </a:pathLst>
          </a:custGeom>
          <a:ln w="76200">
            <a:solidFill>
              <a:srgbClr val="DAE3F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32"/>
          <p:cNvSpPr/>
          <p:nvPr/>
        </p:nvSpPr>
        <p:spPr>
          <a:xfrm>
            <a:off x="8046217" y="2089780"/>
            <a:ext cx="153035" cy="152400"/>
          </a:xfrm>
          <a:custGeom>
            <a:avLst/>
            <a:gdLst/>
            <a:ahLst/>
            <a:cxnLst/>
            <a:rect l="l" t="t" r="r" b="b"/>
            <a:pathLst>
              <a:path w="153034" h="152400">
                <a:moveTo>
                  <a:pt x="151752" y="0"/>
                </a:moveTo>
                <a:lnTo>
                  <a:pt x="0" y="77470"/>
                </a:lnTo>
                <a:lnTo>
                  <a:pt x="153022" y="152400"/>
                </a:lnTo>
                <a:lnTo>
                  <a:pt x="151752" y="0"/>
                </a:lnTo>
                <a:close/>
              </a:path>
            </a:pathLst>
          </a:custGeom>
          <a:solidFill>
            <a:srgbClr val="DAE3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33"/>
          <p:cNvSpPr txBox="1"/>
          <p:nvPr/>
        </p:nvSpPr>
        <p:spPr>
          <a:xfrm>
            <a:off x="6373422" y="1115131"/>
            <a:ext cx="1467485" cy="411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630"/>
              </a:lnSpc>
            </a:pPr>
            <a:r>
              <a:rPr sz="1400" b="1" spc="5" dirty="0">
                <a:solidFill>
                  <a:srgbClr val="FF6363"/>
                </a:solidFill>
                <a:latin typeface="Segoe UI"/>
                <a:cs typeface="Segoe UI"/>
              </a:rPr>
              <a:t>Пор</a:t>
            </a:r>
            <a:r>
              <a:rPr sz="1400" b="1" spc="-10" dirty="0">
                <a:solidFill>
                  <a:srgbClr val="FF6363"/>
                </a:solidFill>
                <a:latin typeface="Segoe UI"/>
                <a:cs typeface="Segoe UI"/>
              </a:rPr>
              <a:t>яд</a:t>
            </a:r>
            <a:r>
              <a:rPr sz="1400" b="1" spc="5" dirty="0">
                <a:solidFill>
                  <a:srgbClr val="FF6363"/>
                </a:solidFill>
                <a:latin typeface="Segoe UI"/>
                <a:cs typeface="Segoe UI"/>
              </a:rPr>
              <a:t>ок </a:t>
            </a:r>
            <a:r>
              <a:rPr sz="1400" b="1" dirty="0">
                <a:solidFill>
                  <a:srgbClr val="FF6363"/>
                </a:solidFill>
                <a:latin typeface="Segoe UI"/>
                <a:cs typeface="Segoe UI"/>
              </a:rPr>
              <a:t>в</a:t>
            </a:r>
            <a:r>
              <a:rPr sz="1400" b="1" spc="-5" dirty="0">
                <a:solidFill>
                  <a:srgbClr val="FF6363"/>
                </a:solidFill>
                <a:latin typeface="Segoe UI"/>
                <a:cs typeface="Segoe UI"/>
              </a:rPr>
              <a:t>з</a:t>
            </a:r>
            <a:r>
              <a:rPr sz="1400" b="1" dirty="0">
                <a:solidFill>
                  <a:srgbClr val="FF6363"/>
                </a:solidFill>
                <a:latin typeface="Segoe UI"/>
                <a:cs typeface="Segoe UI"/>
              </a:rPr>
              <a:t>а</a:t>
            </a:r>
            <a:r>
              <a:rPr sz="1400" b="1" spc="-5" dirty="0">
                <a:solidFill>
                  <a:srgbClr val="FF6363"/>
                </a:solidFill>
                <a:latin typeface="Segoe UI"/>
                <a:cs typeface="Segoe UI"/>
              </a:rPr>
              <a:t>и</a:t>
            </a:r>
            <a:r>
              <a:rPr sz="1400" b="1" dirty="0">
                <a:solidFill>
                  <a:srgbClr val="FF6363"/>
                </a:solidFill>
                <a:latin typeface="Segoe UI"/>
                <a:cs typeface="Segoe UI"/>
              </a:rPr>
              <a:t>м</a:t>
            </a:r>
            <a:r>
              <a:rPr sz="1400" b="1" spc="-10" dirty="0">
                <a:solidFill>
                  <a:srgbClr val="FF6363"/>
                </a:solidFill>
                <a:latin typeface="Segoe UI"/>
                <a:cs typeface="Segoe UI"/>
              </a:rPr>
              <a:t>од</a:t>
            </a:r>
            <a:r>
              <a:rPr sz="1400" b="1" spc="-5" dirty="0">
                <a:solidFill>
                  <a:srgbClr val="FF6363"/>
                </a:solidFill>
                <a:latin typeface="Segoe UI"/>
                <a:cs typeface="Segoe UI"/>
              </a:rPr>
              <a:t>ейст</a:t>
            </a:r>
            <a:r>
              <a:rPr sz="1400" b="1" dirty="0">
                <a:solidFill>
                  <a:srgbClr val="FF6363"/>
                </a:solidFill>
                <a:latin typeface="Segoe UI"/>
                <a:cs typeface="Segoe UI"/>
              </a:rPr>
              <a:t>в</a:t>
            </a:r>
            <a:r>
              <a:rPr sz="1400" b="1" spc="-5" dirty="0">
                <a:solidFill>
                  <a:srgbClr val="FF6363"/>
                </a:solidFill>
                <a:latin typeface="Segoe UI"/>
                <a:cs typeface="Segoe UI"/>
              </a:rPr>
              <a:t>ия</a:t>
            </a:r>
            <a:endParaRPr sz="1400" dirty="0">
              <a:latin typeface="Segoe UI"/>
              <a:cs typeface="Segoe UI"/>
            </a:endParaRPr>
          </a:p>
        </p:txBody>
      </p:sp>
      <p:sp>
        <p:nvSpPr>
          <p:cNvPr id="123" name="object 34"/>
          <p:cNvSpPr/>
          <p:nvPr/>
        </p:nvSpPr>
        <p:spPr>
          <a:xfrm>
            <a:off x="8119364" y="2304554"/>
            <a:ext cx="220979" cy="220345"/>
          </a:xfrm>
          <a:custGeom>
            <a:avLst/>
            <a:gdLst/>
            <a:ahLst/>
            <a:cxnLst/>
            <a:rect l="l" t="t" r="r" b="b"/>
            <a:pathLst>
              <a:path w="220979" h="220344">
                <a:moveTo>
                  <a:pt x="105993" y="0"/>
                </a:moveTo>
                <a:lnTo>
                  <a:pt x="64567" y="9875"/>
                </a:lnTo>
                <a:lnTo>
                  <a:pt x="30894" y="33765"/>
                </a:lnTo>
                <a:lnTo>
                  <a:pt x="8273" y="68372"/>
                </a:lnTo>
                <a:lnTo>
                  <a:pt x="0" y="110400"/>
                </a:lnTo>
                <a:lnTo>
                  <a:pt x="804" y="123764"/>
                </a:lnTo>
                <a:lnTo>
                  <a:pt x="13091" y="162010"/>
                </a:lnTo>
                <a:lnTo>
                  <a:pt x="38638" y="192763"/>
                </a:lnTo>
                <a:lnTo>
                  <a:pt x="75445" y="213162"/>
                </a:lnTo>
                <a:lnTo>
                  <a:pt x="121511" y="220345"/>
                </a:lnTo>
                <a:lnTo>
                  <a:pt x="135199" y="218094"/>
                </a:lnTo>
                <a:lnTo>
                  <a:pt x="172105" y="201694"/>
                </a:lnTo>
                <a:lnTo>
                  <a:pt x="200465" y="172622"/>
                </a:lnTo>
                <a:lnTo>
                  <a:pt x="217314" y="133190"/>
                </a:lnTo>
                <a:lnTo>
                  <a:pt x="220686" y="102290"/>
                </a:lnTo>
                <a:lnTo>
                  <a:pt x="218751" y="88252"/>
                </a:lnTo>
                <a:lnTo>
                  <a:pt x="203011" y="50313"/>
                </a:lnTo>
                <a:lnTo>
                  <a:pt x="174495" y="21051"/>
                </a:lnTo>
                <a:lnTo>
                  <a:pt x="135933" y="3572"/>
                </a:lnTo>
                <a:lnTo>
                  <a:pt x="105993" y="0"/>
                </a:lnTo>
                <a:close/>
              </a:path>
            </a:pathLst>
          </a:custGeom>
          <a:solidFill>
            <a:srgbClr val="2038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35"/>
          <p:cNvSpPr txBox="1"/>
          <p:nvPr/>
        </p:nvSpPr>
        <p:spPr>
          <a:xfrm>
            <a:off x="8177076" y="2324256"/>
            <a:ext cx="104775" cy="167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5" dirty="0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</a:t>
            </a:r>
            <a:endParaRPr sz="11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5" name="object 36"/>
          <p:cNvSpPr/>
          <p:nvPr/>
        </p:nvSpPr>
        <p:spPr>
          <a:xfrm>
            <a:off x="9800335" y="1597418"/>
            <a:ext cx="220979" cy="220345"/>
          </a:xfrm>
          <a:custGeom>
            <a:avLst/>
            <a:gdLst/>
            <a:ahLst/>
            <a:cxnLst/>
            <a:rect l="l" t="t" r="r" b="b"/>
            <a:pathLst>
              <a:path w="220979" h="220344">
                <a:moveTo>
                  <a:pt x="105993" y="0"/>
                </a:moveTo>
                <a:lnTo>
                  <a:pt x="64567" y="9875"/>
                </a:lnTo>
                <a:lnTo>
                  <a:pt x="30894" y="33765"/>
                </a:lnTo>
                <a:lnTo>
                  <a:pt x="8273" y="68372"/>
                </a:lnTo>
                <a:lnTo>
                  <a:pt x="0" y="110400"/>
                </a:lnTo>
                <a:lnTo>
                  <a:pt x="804" y="123764"/>
                </a:lnTo>
                <a:lnTo>
                  <a:pt x="13091" y="162010"/>
                </a:lnTo>
                <a:lnTo>
                  <a:pt x="38638" y="192763"/>
                </a:lnTo>
                <a:lnTo>
                  <a:pt x="75445" y="213162"/>
                </a:lnTo>
                <a:lnTo>
                  <a:pt x="121511" y="220345"/>
                </a:lnTo>
                <a:lnTo>
                  <a:pt x="135199" y="218094"/>
                </a:lnTo>
                <a:lnTo>
                  <a:pt x="172105" y="201694"/>
                </a:lnTo>
                <a:lnTo>
                  <a:pt x="200465" y="172622"/>
                </a:lnTo>
                <a:lnTo>
                  <a:pt x="217314" y="133190"/>
                </a:lnTo>
                <a:lnTo>
                  <a:pt x="220686" y="102290"/>
                </a:lnTo>
                <a:lnTo>
                  <a:pt x="218751" y="88252"/>
                </a:lnTo>
                <a:lnTo>
                  <a:pt x="203011" y="50313"/>
                </a:lnTo>
                <a:lnTo>
                  <a:pt x="174495" y="21051"/>
                </a:lnTo>
                <a:lnTo>
                  <a:pt x="135933" y="3572"/>
                </a:lnTo>
                <a:lnTo>
                  <a:pt x="105993" y="0"/>
                </a:lnTo>
                <a:close/>
              </a:path>
            </a:pathLst>
          </a:custGeom>
          <a:solidFill>
            <a:srgbClr val="2038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37"/>
          <p:cNvSpPr txBox="1"/>
          <p:nvPr/>
        </p:nvSpPr>
        <p:spPr>
          <a:xfrm>
            <a:off x="9858609" y="1616738"/>
            <a:ext cx="104775" cy="167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5" dirty="0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sz="11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7" name="object 38"/>
          <p:cNvSpPr/>
          <p:nvPr/>
        </p:nvSpPr>
        <p:spPr>
          <a:xfrm>
            <a:off x="8527795" y="1597418"/>
            <a:ext cx="220979" cy="220345"/>
          </a:xfrm>
          <a:custGeom>
            <a:avLst/>
            <a:gdLst/>
            <a:ahLst/>
            <a:cxnLst/>
            <a:rect l="l" t="t" r="r" b="b"/>
            <a:pathLst>
              <a:path w="220979" h="220344">
                <a:moveTo>
                  <a:pt x="105993" y="0"/>
                </a:moveTo>
                <a:lnTo>
                  <a:pt x="64567" y="9875"/>
                </a:lnTo>
                <a:lnTo>
                  <a:pt x="30894" y="33765"/>
                </a:lnTo>
                <a:lnTo>
                  <a:pt x="8273" y="68372"/>
                </a:lnTo>
                <a:lnTo>
                  <a:pt x="0" y="110400"/>
                </a:lnTo>
                <a:lnTo>
                  <a:pt x="804" y="123764"/>
                </a:lnTo>
                <a:lnTo>
                  <a:pt x="13091" y="162010"/>
                </a:lnTo>
                <a:lnTo>
                  <a:pt x="38638" y="192763"/>
                </a:lnTo>
                <a:lnTo>
                  <a:pt x="75445" y="213162"/>
                </a:lnTo>
                <a:lnTo>
                  <a:pt x="121511" y="220345"/>
                </a:lnTo>
                <a:lnTo>
                  <a:pt x="135199" y="218094"/>
                </a:lnTo>
                <a:lnTo>
                  <a:pt x="172105" y="201694"/>
                </a:lnTo>
                <a:lnTo>
                  <a:pt x="200465" y="172622"/>
                </a:lnTo>
                <a:lnTo>
                  <a:pt x="217314" y="133190"/>
                </a:lnTo>
                <a:lnTo>
                  <a:pt x="220686" y="102290"/>
                </a:lnTo>
                <a:lnTo>
                  <a:pt x="218751" y="88252"/>
                </a:lnTo>
                <a:lnTo>
                  <a:pt x="203011" y="50313"/>
                </a:lnTo>
                <a:lnTo>
                  <a:pt x="174495" y="21051"/>
                </a:lnTo>
                <a:lnTo>
                  <a:pt x="135933" y="3572"/>
                </a:lnTo>
                <a:lnTo>
                  <a:pt x="105993" y="0"/>
                </a:lnTo>
                <a:close/>
              </a:path>
            </a:pathLst>
          </a:custGeom>
          <a:solidFill>
            <a:srgbClr val="2038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39"/>
          <p:cNvSpPr txBox="1"/>
          <p:nvPr/>
        </p:nvSpPr>
        <p:spPr>
          <a:xfrm>
            <a:off x="8585627" y="1616429"/>
            <a:ext cx="104775" cy="167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5" dirty="0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</a:t>
            </a:r>
            <a:endParaRPr sz="11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9" name="object 40"/>
          <p:cNvSpPr/>
          <p:nvPr/>
        </p:nvSpPr>
        <p:spPr>
          <a:xfrm>
            <a:off x="10641583" y="2432547"/>
            <a:ext cx="220979" cy="219075"/>
          </a:xfrm>
          <a:custGeom>
            <a:avLst/>
            <a:gdLst/>
            <a:ahLst/>
            <a:cxnLst/>
            <a:rect l="l" t="t" r="r" b="b"/>
            <a:pathLst>
              <a:path w="220979" h="219075">
                <a:moveTo>
                  <a:pt x="106604" y="0"/>
                </a:moveTo>
                <a:lnTo>
                  <a:pt x="64962" y="9651"/>
                </a:lnTo>
                <a:lnTo>
                  <a:pt x="31093" y="33350"/>
                </a:lnTo>
                <a:lnTo>
                  <a:pt x="8328" y="67790"/>
                </a:lnTo>
                <a:lnTo>
                  <a:pt x="0" y="109661"/>
                </a:lnTo>
                <a:lnTo>
                  <a:pt x="609" y="121228"/>
                </a:lnTo>
                <a:lnTo>
                  <a:pt x="12456" y="159829"/>
                </a:lnTo>
                <a:lnTo>
                  <a:pt x="37760" y="190935"/>
                </a:lnTo>
                <a:lnTo>
                  <a:pt x="74345" y="211627"/>
                </a:lnTo>
                <a:lnTo>
                  <a:pt x="120032" y="218984"/>
                </a:lnTo>
                <a:lnTo>
                  <a:pt x="133898" y="216906"/>
                </a:lnTo>
                <a:lnTo>
                  <a:pt x="171328" y="200915"/>
                </a:lnTo>
                <a:lnTo>
                  <a:pt x="200141" y="172194"/>
                </a:lnTo>
                <a:lnTo>
                  <a:pt x="217297" y="133184"/>
                </a:lnTo>
                <a:lnTo>
                  <a:pt x="220759" y="102668"/>
                </a:lnTo>
                <a:lnTo>
                  <a:pt x="218940" y="88600"/>
                </a:lnTo>
                <a:lnTo>
                  <a:pt x="203412" y="50549"/>
                </a:lnTo>
                <a:lnTo>
                  <a:pt x="174978" y="21169"/>
                </a:lnTo>
                <a:lnTo>
                  <a:pt x="136472" y="3600"/>
                </a:lnTo>
                <a:lnTo>
                  <a:pt x="106604" y="0"/>
                </a:lnTo>
                <a:close/>
              </a:path>
            </a:pathLst>
          </a:custGeom>
          <a:solidFill>
            <a:srgbClr val="2038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41"/>
          <p:cNvSpPr txBox="1"/>
          <p:nvPr/>
        </p:nvSpPr>
        <p:spPr>
          <a:xfrm>
            <a:off x="10699709" y="2451434"/>
            <a:ext cx="104775" cy="167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5" dirty="0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4</a:t>
            </a:r>
            <a:endParaRPr sz="11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135" name="Группа 134"/>
          <p:cNvGrpSpPr/>
          <p:nvPr/>
        </p:nvGrpSpPr>
        <p:grpSpPr>
          <a:xfrm>
            <a:off x="6343396" y="2845456"/>
            <a:ext cx="220979" cy="220345"/>
            <a:chOff x="6343396" y="2983573"/>
            <a:chExt cx="220979" cy="220345"/>
          </a:xfrm>
        </p:grpSpPr>
        <p:sp>
          <p:nvSpPr>
            <p:cNvPr id="136" name="object 46"/>
            <p:cNvSpPr/>
            <p:nvPr/>
          </p:nvSpPr>
          <p:spPr>
            <a:xfrm>
              <a:off x="6343396" y="2983573"/>
              <a:ext cx="220979" cy="220345"/>
            </a:xfrm>
            <a:custGeom>
              <a:avLst/>
              <a:gdLst/>
              <a:ahLst/>
              <a:cxnLst/>
              <a:rect l="l" t="t" r="r" b="b"/>
              <a:pathLst>
                <a:path w="220979" h="220345">
                  <a:moveTo>
                    <a:pt x="105993" y="0"/>
                  </a:moveTo>
                  <a:lnTo>
                    <a:pt x="64567" y="9875"/>
                  </a:lnTo>
                  <a:lnTo>
                    <a:pt x="30894" y="33765"/>
                  </a:lnTo>
                  <a:lnTo>
                    <a:pt x="8273" y="68372"/>
                  </a:lnTo>
                  <a:lnTo>
                    <a:pt x="0" y="110400"/>
                  </a:lnTo>
                  <a:lnTo>
                    <a:pt x="804" y="123764"/>
                  </a:lnTo>
                  <a:lnTo>
                    <a:pt x="13091" y="162010"/>
                  </a:lnTo>
                  <a:lnTo>
                    <a:pt x="38638" y="192763"/>
                  </a:lnTo>
                  <a:lnTo>
                    <a:pt x="75445" y="213162"/>
                  </a:lnTo>
                  <a:lnTo>
                    <a:pt x="121511" y="220345"/>
                  </a:lnTo>
                  <a:lnTo>
                    <a:pt x="135199" y="218094"/>
                  </a:lnTo>
                  <a:lnTo>
                    <a:pt x="172105" y="201694"/>
                  </a:lnTo>
                  <a:lnTo>
                    <a:pt x="200465" y="172622"/>
                  </a:lnTo>
                  <a:lnTo>
                    <a:pt x="217314" y="133190"/>
                  </a:lnTo>
                  <a:lnTo>
                    <a:pt x="220686" y="102290"/>
                  </a:lnTo>
                  <a:lnTo>
                    <a:pt x="218751" y="88252"/>
                  </a:lnTo>
                  <a:lnTo>
                    <a:pt x="203011" y="50313"/>
                  </a:lnTo>
                  <a:lnTo>
                    <a:pt x="174495" y="21051"/>
                  </a:lnTo>
                  <a:lnTo>
                    <a:pt x="135933" y="3572"/>
                  </a:lnTo>
                  <a:lnTo>
                    <a:pt x="105993" y="0"/>
                  </a:lnTo>
                  <a:close/>
                </a:path>
              </a:pathLst>
            </a:custGeom>
            <a:solidFill>
              <a:srgbClr val="2038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47"/>
            <p:cNvSpPr txBox="1"/>
            <p:nvPr/>
          </p:nvSpPr>
          <p:spPr>
            <a:xfrm>
              <a:off x="6401020" y="3006946"/>
              <a:ext cx="104775" cy="16764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100" b="1" spc="5" dirty="0">
                  <a:solidFill>
                    <a:srgbClr val="FFFFFF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1</a:t>
              </a:r>
              <a:endParaRPr sz="11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38" name="Группа 137"/>
          <p:cNvGrpSpPr/>
          <p:nvPr/>
        </p:nvGrpSpPr>
        <p:grpSpPr>
          <a:xfrm>
            <a:off x="6343396" y="3234793"/>
            <a:ext cx="220979" cy="220345"/>
            <a:chOff x="6343396" y="3439241"/>
            <a:chExt cx="220979" cy="220345"/>
          </a:xfrm>
        </p:grpSpPr>
        <p:sp>
          <p:nvSpPr>
            <p:cNvPr id="139" name="object 48"/>
            <p:cNvSpPr/>
            <p:nvPr/>
          </p:nvSpPr>
          <p:spPr>
            <a:xfrm>
              <a:off x="6343396" y="3439241"/>
              <a:ext cx="220979" cy="220345"/>
            </a:xfrm>
            <a:custGeom>
              <a:avLst/>
              <a:gdLst/>
              <a:ahLst/>
              <a:cxnLst/>
              <a:rect l="l" t="t" r="r" b="b"/>
              <a:pathLst>
                <a:path w="220979" h="220345">
                  <a:moveTo>
                    <a:pt x="105993" y="0"/>
                  </a:moveTo>
                  <a:lnTo>
                    <a:pt x="64567" y="9875"/>
                  </a:lnTo>
                  <a:lnTo>
                    <a:pt x="30894" y="33765"/>
                  </a:lnTo>
                  <a:lnTo>
                    <a:pt x="8273" y="68372"/>
                  </a:lnTo>
                  <a:lnTo>
                    <a:pt x="0" y="110400"/>
                  </a:lnTo>
                  <a:lnTo>
                    <a:pt x="804" y="123764"/>
                  </a:lnTo>
                  <a:lnTo>
                    <a:pt x="13091" y="162010"/>
                  </a:lnTo>
                  <a:lnTo>
                    <a:pt x="38638" y="192763"/>
                  </a:lnTo>
                  <a:lnTo>
                    <a:pt x="75445" y="213162"/>
                  </a:lnTo>
                  <a:lnTo>
                    <a:pt x="121511" y="220345"/>
                  </a:lnTo>
                  <a:lnTo>
                    <a:pt x="135199" y="218094"/>
                  </a:lnTo>
                  <a:lnTo>
                    <a:pt x="172105" y="201694"/>
                  </a:lnTo>
                  <a:lnTo>
                    <a:pt x="200465" y="172622"/>
                  </a:lnTo>
                  <a:lnTo>
                    <a:pt x="217314" y="133190"/>
                  </a:lnTo>
                  <a:lnTo>
                    <a:pt x="220686" y="102290"/>
                  </a:lnTo>
                  <a:lnTo>
                    <a:pt x="218751" y="88252"/>
                  </a:lnTo>
                  <a:lnTo>
                    <a:pt x="203011" y="50313"/>
                  </a:lnTo>
                  <a:lnTo>
                    <a:pt x="174495" y="21051"/>
                  </a:lnTo>
                  <a:lnTo>
                    <a:pt x="135933" y="3572"/>
                  </a:lnTo>
                  <a:lnTo>
                    <a:pt x="105993" y="0"/>
                  </a:lnTo>
                  <a:close/>
                </a:path>
              </a:pathLst>
            </a:custGeom>
            <a:solidFill>
              <a:srgbClr val="2038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49"/>
            <p:cNvSpPr txBox="1"/>
            <p:nvPr/>
          </p:nvSpPr>
          <p:spPr>
            <a:xfrm>
              <a:off x="6401020" y="3462696"/>
              <a:ext cx="104775" cy="16764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100" b="1" spc="5" dirty="0">
                  <a:solidFill>
                    <a:srgbClr val="FFFFFF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2</a:t>
              </a:r>
              <a:endParaRPr sz="11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41" name="object 50"/>
          <p:cNvSpPr/>
          <p:nvPr/>
        </p:nvSpPr>
        <p:spPr>
          <a:xfrm>
            <a:off x="10473943" y="2075865"/>
            <a:ext cx="462280" cy="6350"/>
          </a:xfrm>
          <a:custGeom>
            <a:avLst/>
            <a:gdLst/>
            <a:ahLst/>
            <a:cxnLst/>
            <a:rect l="l" t="t" r="r" b="b"/>
            <a:pathLst>
              <a:path w="462279" h="6350">
                <a:moveTo>
                  <a:pt x="0" y="0"/>
                </a:moveTo>
                <a:lnTo>
                  <a:pt x="461708" y="6121"/>
                </a:lnTo>
              </a:path>
            </a:pathLst>
          </a:custGeom>
          <a:ln w="76200">
            <a:solidFill>
              <a:srgbClr val="DAE3F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51"/>
          <p:cNvSpPr/>
          <p:nvPr/>
        </p:nvSpPr>
        <p:spPr>
          <a:xfrm>
            <a:off x="10896538" y="2005278"/>
            <a:ext cx="153670" cy="152400"/>
          </a:xfrm>
          <a:custGeom>
            <a:avLst/>
            <a:gdLst/>
            <a:ahLst/>
            <a:cxnLst/>
            <a:rect l="l" t="t" r="r" b="b"/>
            <a:pathLst>
              <a:path w="153670" h="152400">
                <a:moveTo>
                  <a:pt x="2031" y="0"/>
                </a:moveTo>
                <a:lnTo>
                  <a:pt x="0" y="152387"/>
                </a:lnTo>
                <a:lnTo>
                  <a:pt x="153403" y="78219"/>
                </a:lnTo>
                <a:lnTo>
                  <a:pt x="2031" y="0"/>
                </a:lnTo>
                <a:close/>
              </a:path>
            </a:pathLst>
          </a:custGeom>
          <a:solidFill>
            <a:srgbClr val="DAE3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52"/>
          <p:cNvSpPr/>
          <p:nvPr/>
        </p:nvSpPr>
        <p:spPr>
          <a:xfrm>
            <a:off x="10650728" y="1758939"/>
            <a:ext cx="220979" cy="219075"/>
          </a:xfrm>
          <a:custGeom>
            <a:avLst/>
            <a:gdLst/>
            <a:ahLst/>
            <a:cxnLst/>
            <a:rect l="l" t="t" r="r" b="b"/>
            <a:pathLst>
              <a:path w="220979" h="219075">
                <a:moveTo>
                  <a:pt x="106604" y="0"/>
                </a:moveTo>
                <a:lnTo>
                  <a:pt x="64962" y="9651"/>
                </a:lnTo>
                <a:lnTo>
                  <a:pt x="31093" y="33350"/>
                </a:lnTo>
                <a:lnTo>
                  <a:pt x="8328" y="67790"/>
                </a:lnTo>
                <a:lnTo>
                  <a:pt x="0" y="109661"/>
                </a:lnTo>
                <a:lnTo>
                  <a:pt x="609" y="121228"/>
                </a:lnTo>
                <a:lnTo>
                  <a:pt x="12456" y="159829"/>
                </a:lnTo>
                <a:lnTo>
                  <a:pt x="37760" y="190935"/>
                </a:lnTo>
                <a:lnTo>
                  <a:pt x="74345" y="211627"/>
                </a:lnTo>
                <a:lnTo>
                  <a:pt x="120032" y="218984"/>
                </a:lnTo>
                <a:lnTo>
                  <a:pt x="133898" y="216906"/>
                </a:lnTo>
                <a:lnTo>
                  <a:pt x="171328" y="200915"/>
                </a:lnTo>
                <a:lnTo>
                  <a:pt x="200141" y="172194"/>
                </a:lnTo>
                <a:lnTo>
                  <a:pt x="217297" y="133184"/>
                </a:lnTo>
                <a:lnTo>
                  <a:pt x="220759" y="102668"/>
                </a:lnTo>
                <a:lnTo>
                  <a:pt x="218940" y="88600"/>
                </a:lnTo>
                <a:lnTo>
                  <a:pt x="203412" y="50549"/>
                </a:lnTo>
                <a:lnTo>
                  <a:pt x="174978" y="21169"/>
                </a:lnTo>
                <a:lnTo>
                  <a:pt x="136472" y="3600"/>
                </a:lnTo>
                <a:lnTo>
                  <a:pt x="106604" y="0"/>
                </a:lnTo>
                <a:close/>
              </a:path>
            </a:pathLst>
          </a:custGeom>
          <a:solidFill>
            <a:srgbClr val="2038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53"/>
          <p:cNvSpPr txBox="1"/>
          <p:nvPr/>
        </p:nvSpPr>
        <p:spPr>
          <a:xfrm>
            <a:off x="10709364" y="1777727"/>
            <a:ext cx="104775" cy="167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5" dirty="0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sz="11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145" name="Группа 144"/>
          <p:cNvGrpSpPr/>
          <p:nvPr/>
        </p:nvGrpSpPr>
        <p:grpSpPr>
          <a:xfrm>
            <a:off x="6343396" y="3624130"/>
            <a:ext cx="220979" cy="220345"/>
            <a:chOff x="6343396" y="3961981"/>
            <a:chExt cx="220979" cy="220345"/>
          </a:xfrm>
        </p:grpSpPr>
        <p:sp>
          <p:nvSpPr>
            <p:cNvPr id="146" name="object 54"/>
            <p:cNvSpPr/>
            <p:nvPr/>
          </p:nvSpPr>
          <p:spPr>
            <a:xfrm>
              <a:off x="6343396" y="3961981"/>
              <a:ext cx="220979" cy="220345"/>
            </a:xfrm>
            <a:custGeom>
              <a:avLst/>
              <a:gdLst/>
              <a:ahLst/>
              <a:cxnLst/>
              <a:rect l="l" t="t" r="r" b="b"/>
              <a:pathLst>
                <a:path w="220979" h="220345">
                  <a:moveTo>
                    <a:pt x="105993" y="0"/>
                  </a:moveTo>
                  <a:lnTo>
                    <a:pt x="64567" y="9875"/>
                  </a:lnTo>
                  <a:lnTo>
                    <a:pt x="30894" y="33765"/>
                  </a:lnTo>
                  <a:lnTo>
                    <a:pt x="8273" y="68372"/>
                  </a:lnTo>
                  <a:lnTo>
                    <a:pt x="0" y="110400"/>
                  </a:lnTo>
                  <a:lnTo>
                    <a:pt x="804" y="123764"/>
                  </a:lnTo>
                  <a:lnTo>
                    <a:pt x="13091" y="162010"/>
                  </a:lnTo>
                  <a:lnTo>
                    <a:pt x="38638" y="192763"/>
                  </a:lnTo>
                  <a:lnTo>
                    <a:pt x="75445" y="213162"/>
                  </a:lnTo>
                  <a:lnTo>
                    <a:pt x="121511" y="220345"/>
                  </a:lnTo>
                  <a:lnTo>
                    <a:pt x="135199" y="218094"/>
                  </a:lnTo>
                  <a:lnTo>
                    <a:pt x="172105" y="201694"/>
                  </a:lnTo>
                  <a:lnTo>
                    <a:pt x="200465" y="172622"/>
                  </a:lnTo>
                  <a:lnTo>
                    <a:pt x="217314" y="133190"/>
                  </a:lnTo>
                  <a:lnTo>
                    <a:pt x="220686" y="102290"/>
                  </a:lnTo>
                  <a:lnTo>
                    <a:pt x="218751" y="88252"/>
                  </a:lnTo>
                  <a:lnTo>
                    <a:pt x="203011" y="50313"/>
                  </a:lnTo>
                  <a:lnTo>
                    <a:pt x="174495" y="21051"/>
                  </a:lnTo>
                  <a:lnTo>
                    <a:pt x="135933" y="3572"/>
                  </a:lnTo>
                  <a:lnTo>
                    <a:pt x="105993" y="0"/>
                  </a:lnTo>
                  <a:close/>
                </a:path>
              </a:pathLst>
            </a:custGeom>
            <a:solidFill>
              <a:srgbClr val="2038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55"/>
            <p:cNvSpPr txBox="1"/>
            <p:nvPr/>
          </p:nvSpPr>
          <p:spPr>
            <a:xfrm>
              <a:off x="6401020" y="3985890"/>
              <a:ext cx="104775" cy="16764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100" b="1" spc="5" dirty="0">
                  <a:solidFill>
                    <a:srgbClr val="FFFFFF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3</a:t>
              </a:r>
              <a:endParaRPr sz="11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48" name="Группа 147"/>
          <p:cNvGrpSpPr/>
          <p:nvPr/>
        </p:nvGrpSpPr>
        <p:grpSpPr>
          <a:xfrm>
            <a:off x="6340347" y="4013467"/>
            <a:ext cx="220979" cy="220345"/>
            <a:chOff x="6340347" y="4550245"/>
            <a:chExt cx="220979" cy="220345"/>
          </a:xfrm>
        </p:grpSpPr>
        <p:sp>
          <p:nvSpPr>
            <p:cNvPr id="149" name="object 56"/>
            <p:cNvSpPr/>
            <p:nvPr/>
          </p:nvSpPr>
          <p:spPr>
            <a:xfrm>
              <a:off x="6340347" y="4550245"/>
              <a:ext cx="220979" cy="220345"/>
            </a:xfrm>
            <a:custGeom>
              <a:avLst/>
              <a:gdLst/>
              <a:ahLst/>
              <a:cxnLst/>
              <a:rect l="l" t="t" r="r" b="b"/>
              <a:pathLst>
                <a:path w="220979" h="220345">
                  <a:moveTo>
                    <a:pt x="105993" y="0"/>
                  </a:moveTo>
                  <a:lnTo>
                    <a:pt x="64567" y="9875"/>
                  </a:lnTo>
                  <a:lnTo>
                    <a:pt x="30894" y="33765"/>
                  </a:lnTo>
                  <a:lnTo>
                    <a:pt x="8273" y="68372"/>
                  </a:lnTo>
                  <a:lnTo>
                    <a:pt x="0" y="110400"/>
                  </a:lnTo>
                  <a:lnTo>
                    <a:pt x="804" y="123764"/>
                  </a:lnTo>
                  <a:lnTo>
                    <a:pt x="13091" y="162010"/>
                  </a:lnTo>
                  <a:lnTo>
                    <a:pt x="38638" y="192763"/>
                  </a:lnTo>
                  <a:lnTo>
                    <a:pt x="75445" y="213162"/>
                  </a:lnTo>
                  <a:lnTo>
                    <a:pt x="121511" y="220345"/>
                  </a:lnTo>
                  <a:lnTo>
                    <a:pt x="135199" y="218094"/>
                  </a:lnTo>
                  <a:lnTo>
                    <a:pt x="172105" y="201694"/>
                  </a:lnTo>
                  <a:lnTo>
                    <a:pt x="200465" y="172622"/>
                  </a:lnTo>
                  <a:lnTo>
                    <a:pt x="217314" y="133190"/>
                  </a:lnTo>
                  <a:lnTo>
                    <a:pt x="220686" y="102290"/>
                  </a:lnTo>
                  <a:lnTo>
                    <a:pt x="218751" y="88252"/>
                  </a:lnTo>
                  <a:lnTo>
                    <a:pt x="203011" y="50313"/>
                  </a:lnTo>
                  <a:lnTo>
                    <a:pt x="174495" y="21051"/>
                  </a:lnTo>
                  <a:lnTo>
                    <a:pt x="135933" y="3572"/>
                  </a:lnTo>
                  <a:lnTo>
                    <a:pt x="105993" y="0"/>
                  </a:lnTo>
                  <a:close/>
                </a:path>
              </a:pathLst>
            </a:custGeom>
            <a:solidFill>
              <a:srgbClr val="2038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57"/>
            <p:cNvSpPr txBox="1"/>
            <p:nvPr/>
          </p:nvSpPr>
          <p:spPr>
            <a:xfrm>
              <a:off x="6397980" y="4574091"/>
              <a:ext cx="104775" cy="16764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100" b="1" spc="5" dirty="0">
                  <a:solidFill>
                    <a:srgbClr val="FFFFFF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4</a:t>
              </a:r>
              <a:endParaRPr sz="11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51" name="Группа 150"/>
          <p:cNvGrpSpPr/>
          <p:nvPr/>
        </p:nvGrpSpPr>
        <p:grpSpPr>
          <a:xfrm>
            <a:off x="8690764" y="2002414"/>
            <a:ext cx="1532074" cy="322543"/>
            <a:chOff x="8746935" y="2422795"/>
            <a:chExt cx="1532074" cy="322543"/>
          </a:xfrm>
        </p:grpSpPr>
        <p:grpSp>
          <p:nvGrpSpPr>
            <p:cNvPr id="152" name="Группа 151">
              <a:extLst>
                <a:ext uri="{FF2B5EF4-FFF2-40B4-BE49-F238E27FC236}">
                  <a16:creationId xmlns="" xmlns:a16="http://schemas.microsoft.com/office/drawing/2014/main" id="{D2F09074-7E25-47FF-BFB3-5077D58EBFAB}"/>
                </a:ext>
              </a:extLst>
            </p:cNvPr>
            <p:cNvGrpSpPr/>
            <p:nvPr/>
          </p:nvGrpSpPr>
          <p:grpSpPr>
            <a:xfrm>
              <a:off x="8746935" y="2488102"/>
              <a:ext cx="997593" cy="135156"/>
              <a:chOff x="4829174" y="3270291"/>
              <a:chExt cx="1649752" cy="223511"/>
            </a:xfrm>
            <a:solidFill>
              <a:srgbClr val="505050"/>
            </a:solidFill>
          </p:grpSpPr>
          <p:sp>
            <p:nvSpPr>
              <p:cNvPr id="159" name="Полилиния: фигура 60">
                <a:extLst>
                  <a:ext uri="{FF2B5EF4-FFF2-40B4-BE49-F238E27FC236}">
                    <a16:creationId xmlns="" xmlns:a16="http://schemas.microsoft.com/office/drawing/2014/main" id="{D48941FC-8EB9-4F9F-9B53-C88F2A37CA31}"/>
                  </a:ext>
                </a:extLst>
              </p:cNvPr>
              <p:cNvSpPr/>
              <p:nvPr/>
            </p:nvSpPr>
            <p:spPr>
              <a:xfrm>
                <a:off x="4829174" y="3273101"/>
                <a:ext cx="254970" cy="216927"/>
              </a:xfrm>
              <a:custGeom>
                <a:avLst/>
                <a:gdLst>
                  <a:gd name="connsiteX0" fmla="*/ 184145 w 254970"/>
                  <a:gd name="connsiteY0" fmla="*/ 0 h 216928"/>
                  <a:gd name="connsiteX1" fmla="*/ 127485 w 254970"/>
                  <a:gd name="connsiteY1" fmla="*/ 130533 h 216928"/>
                  <a:gd name="connsiteX2" fmla="*/ 69881 w 254970"/>
                  <a:gd name="connsiteY2" fmla="*/ 0 h 216928"/>
                  <a:gd name="connsiteX3" fmla="*/ 0 w 254970"/>
                  <a:gd name="connsiteY3" fmla="*/ 0 h 216928"/>
                  <a:gd name="connsiteX4" fmla="*/ 0 w 254970"/>
                  <a:gd name="connsiteY4" fmla="*/ 216929 h 216928"/>
                  <a:gd name="connsiteX5" fmla="*/ 50050 w 254970"/>
                  <a:gd name="connsiteY5" fmla="*/ 216929 h 216928"/>
                  <a:gd name="connsiteX6" fmla="*/ 50050 w 254970"/>
                  <a:gd name="connsiteY6" fmla="*/ 64797 h 216928"/>
                  <a:gd name="connsiteX7" fmla="*/ 116153 w 254970"/>
                  <a:gd name="connsiteY7" fmla="*/ 216929 h 216928"/>
                  <a:gd name="connsiteX8" fmla="*/ 137873 w 254970"/>
                  <a:gd name="connsiteY8" fmla="*/ 216929 h 216928"/>
                  <a:gd name="connsiteX9" fmla="*/ 203976 w 254970"/>
                  <a:gd name="connsiteY9" fmla="*/ 64797 h 216928"/>
                  <a:gd name="connsiteX10" fmla="*/ 203976 w 254970"/>
                  <a:gd name="connsiteY10" fmla="*/ 216929 h 216928"/>
                  <a:gd name="connsiteX11" fmla="*/ 254970 w 254970"/>
                  <a:gd name="connsiteY11" fmla="*/ 216929 h 216928"/>
                  <a:gd name="connsiteX12" fmla="*/ 254970 w 254970"/>
                  <a:gd name="connsiteY12" fmla="*/ 0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54970" h="216928">
                    <a:moveTo>
                      <a:pt x="184145" y="0"/>
                    </a:moveTo>
                    <a:lnTo>
                      <a:pt x="127485" y="130533"/>
                    </a:lnTo>
                    <a:lnTo>
                      <a:pt x="69881" y="0"/>
                    </a:lnTo>
                    <a:lnTo>
                      <a:pt x="0" y="0"/>
                    </a:lnTo>
                    <a:lnTo>
                      <a:pt x="0" y="216929"/>
                    </a:lnTo>
                    <a:lnTo>
                      <a:pt x="50050" y="216929"/>
                    </a:lnTo>
                    <a:lnTo>
                      <a:pt x="50050" y="64797"/>
                    </a:lnTo>
                    <a:lnTo>
                      <a:pt x="116153" y="216929"/>
                    </a:lnTo>
                    <a:lnTo>
                      <a:pt x="137873" y="216929"/>
                    </a:lnTo>
                    <a:lnTo>
                      <a:pt x="203976" y="64797"/>
                    </a:lnTo>
                    <a:lnTo>
                      <a:pt x="203976" y="216929"/>
                    </a:lnTo>
                    <a:lnTo>
                      <a:pt x="254970" y="216929"/>
                    </a:lnTo>
                    <a:lnTo>
                      <a:pt x="254970" y="0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r"/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160" name="Полилиния: фигура 61">
                <a:extLst>
                  <a:ext uri="{FF2B5EF4-FFF2-40B4-BE49-F238E27FC236}">
                    <a16:creationId xmlns="" xmlns:a16="http://schemas.microsoft.com/office/drawing/2014/main" id="{C25B6F3B-F1C1-409C-9C89-F567F8D7E626}"/>
                  </a:ext>
                </a:extLst>
              </p:cNvPr>
              <p:cNvSpPr/>
              <p:nvPr/>
            </p:nvSpPr>
            <p:spPr>
              <a:xfrm>
                <a:off x="5116251" y="3270291"/>
                <a:ext cx="222862" cy="223502"/>
              </a:xfrm>
              <a:custGeom>
                <a:avLst/>
                <a:gdLst>
                  <a:gd name="connsiteX0" fmla="*/ 0 w 222862"/>
                  <a:gd name="connsiteY0" fmla="*/ 111751 h 223502"/>
                  <a:gd name="connsiteX1" fmla="*/ 124652 w 222862"/>
                  <a:gd name="connsiteY1" fmla="*/ 0 h 223502"/>
                  <a:gd name="connsiteX2" fmla="*/ 222863 w 222862"/>
                  <a:gd name="connsiteY2" fmla="*/ 52589 h 223502"/>
                  <a:gd name="connsiteX3" fmla="*/ 180368 w 222862"/>
                  <a:gd name="connsiteY3" fmla="*/ 72310 h 223502"/>
                  <a:gd name="connsiteX4" fmla="*/ 124652 w 222862"/>
                  <a:gd name="connsiteY4" fmla="*/ 40381 h 223502"/>
                  <a:gd name="connsiteX5" fmla="*/ 50994 w 222862"/>
                  <a:gd name="connsiteY5" fmla="*/ 111751 h 223502"/>
                  <a:gd name="connsiteX6" fmla="*/ 124652 w 222862"/>
                  <a:gd name="connsiteY6" fmla="*/ 182182 h 223502"/>
                  <a:gd name="connsiteX7" fmla="*/ 180368 w 222862"/>
                  <a:gd name="connsiteY7" fmla="*/ 151193 h 223502"/>
                  <a:gd name="connsiteX8" fmla="*/ 222863 w 222862"/>
                  <a:gd name="connsiteY8" fmla="*/ 169974 h 223502"/>
                  <a:gd name="connsiteX9" fmla="*/ 124652 w 222862"/>
                  <a:gd name="connsiteY9" fmla="*/ 223502 h 223502"/>
                  <a:gd name="connsiteX10" fmla="*/ 0 w 222862"/>
                  <a:gd name="connsiteY10" fmla="*/ 111751 h 2235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2862" h="223502">
                    <a:moveTo>
                      <a:pt x="0" y="111751"/>
                    </a:moveTo>
                    <a:cubicBezTo>
                      <a:pt x="0" y="45076"/>
                      <a:pt x="54771" y="0"/>
                      <a:pt x="124652" y="0"/>
                    </a:cubicBezTo>
                    <a:cubicBezTo>
                      <a:pt x="176591" y="0"/>
                      <a:pt x="206809" y="25355"/>
                      <a:pt x="222863" y="52589"/>
                    </a:cubicBezTo>
                    <a:lnTo>
                      <a:pt x="180368" y="72310"/>
                    </a:lnTo>
                    <a:cubicBezTo>
                      <a:pt x="170925" y="54467"/>
                      <a:pt x="149205" y="40381"/>
                      <a:pt x="124652" y="40381"/>
                    </a:cubicBezTo>
                    <a:cubicBezTo>
                      <a:pt x="82157" y="40381"/>
                      <a:pt x="50994" y="70431"/>
                      <a:pt x="50994" y="111751"/>
                    </a:cubicBezTo>
                    <a:cubicBezTo>
                      <a:pt x="50994" y="152132"/>
                      <a:pt x="82157" y="182182"/>
                      <a:pt x="124652" y="182182"/>
                    </a:cubicBezTo>
                    <a:cubicBezTo>
                      <a:pt x="149205" y="182182"/>
                      <a:pt x="170925" y="169035"/>
                      <a:pt x="180368" y="151193"/>
                    </a:cubicBezTo>
                    <a:lnTo>
                      <a:pt x="222863" y="169974"/>
                    </a:lnTo>
                    <a:cubicBezTo>
                      <a:pt x="206809" y="197208"/>
                      <a:pt x="176591" y="223502"/>
                      <a:pt x="124652" y="223502"/>
                    </a:cubicBezTo>
                    <a:cubicBezTo>
                      <a:pt x="54771" y="223502"/>
                      <a:pt x="0" y="177487"/>
                      <a:pt x="0" y="111751"/>
                    </a:cubicBez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r"/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161" name="Полилиния: фигура 62">
                <a:extLst>
                  <a:ext uri="{FF2B5EF4-FFF2-40B4-BE49-F238E27FC236}">
                    <a16:creationId xmlns="" xmlns:a16="http://schemas.microsoft.com/office/drawing/2014/main" id="{A5941BD5-2DA8-4726-9354-30AA696E0F6B}"/>
                  </a:ext>
                </a:extLst>
              </p:cNvPr>
              <p:cNvSpPr/>
              <p:nvPr/>
            </p:nvSpPr>
            <p:spPr>
              <a:xfrm>
                <a:off x="5366499" y="3273113"/>
                <a:ext cx="211530" cy="216928"/>
              </a:xfrm>
              <a:custGeom>
                <a:avLst/>
                <a:gdLst>
                  <a:gd name="connsiteX0" fmla="*/ 160537 w 211530"/>
                  <a:gd name="connsiteY0" fmla="*/ 216929 h 216928"/>
                  <a:gd name="connsiteX1" fmla="*/ 160537 w 211530"/>
                  <a:gd name="connsiteY1" fmla="*/ 41320 h 216928"/>
                  <a:gd name="connsiteX2" fmla="*/ 50050 w 211530"/>
                  <a:gd name="connsiteY2" fmla="*/ 41320 h 216928"/>
                  <a:gd name="connsiteX3" fmla="*/ 50050 w 211530"/>
                  <a:gd name="connsiteY3" fmla="*/ 216929 h 216928"/>
                  <a:gd name="connsiteX4" fmla="*/ 0 w 211530"/>
                  <a:gd name="connsiteY4" fmla="*/ 216929 h 216928"/>
                  <a:gd name="connsiteX5" fmla="*/ 0 w 211530"/>
                  <a:gd name="connsiteY5" fmla="*/ 0 h 216928"/>
                  <a:gd name="connsiteX6" fmla="*/ 211531 w 211530"/>
                  <a:gd name="connsiteY6" fmla="*/ 0 h 216928"/>
                  <a:gd name="connsiteX7" fmla="*/ 211531 w 211530"/>
                  <a:gd name="connsiteY7" fmla="*/ 216929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1530" h="216928">
                    <a:moveTo>
                      <a:pt x="160537" y="216929"/>
                    </a:moveTo>
                    <a:lnTo>
                      <a:pt x="160537" y="41320"/>
                    </a:lnTo>
                    <a:lnTo>
                      <a:pt x="50050" y="41320"/>
                    </a:lnTo>
                    <a:lnTo>
                      <a:pt x="50050" y="216929"/>
                    </a:lnTo>
                    <a:lnTo>
                      <a:pt x="0" y="216929"/>
                    </a:lnTo>
                    <a:lnTo>
                      <a:pt x="0" y="0"/>
                    </a:lnTo>
                    <a:lnTo>
                      <a:pt x="211531" y="0"/>
                    </a:lnTo>
                    <a:lnTo>
                      <a:pt x="211531" y="216929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r"/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162" name="Полилиния: фигура 63">
                <a:extLst>
                  <a:ext uri="{FF2B5EF4-FFF2-40B4-BE49-F238E27FC236}">
                    <a16:creationId xmlns="" xmlns:a16="http://schemas.microsoft.com/office/drawing/2014/main" id="{ABC7DA9B-726F-44AF-AEAA-75CDC184B77F}"/>
                  </a:ext>
                </a:extLst>
              </p:cNvPr>
              <p:cNvSpPr/>
              <p:nvPr/>
            </p:nvSpPr>
            <p:spPr>
              <a:xfrm>
                <a:off x="5707407" y="3273117"/>
                <a:ext cx="188866" cy="216928"/>
              </a:xfrm>
              <a:custGeom>
                <a:avLst/>
                <a:gdLst>
                  <a:gd name="connsiteX0" fmla="*/ 50050 w 188866"/>
                  <a:gd name="connsiteY0" fmla="*/ 119264 h 216928"/>
                  <a:gd name="connsiteX1" fmla="*/ 50050 w 188866"/>
                  <a:gd name="connsiteY1" fmla="*/ 175609 h 216928"/>
                  <a:gd name="connsiteX2" fmla="*/ 104821 w 188866"/>
                  <a:gd name="connsiteY2" fmla="*/ 175609 h 216928"/>
                  <a:gd name="connsiteX3" fmla="*/ 137873 w 188866"/>
                  <a:gd name="connsiteY3" fmla="*/ 147436 h 216928"/>
                  <a:gd name="connsiteX4" fmla="*/ 104821 w 188866"/>
                  <a:gd name="connsiteY4" fmla="*/ 119264 h 216928"/>
                  <a:gd name="connsiteX5" fmla="*/ 50050 w 188866"/>
                  <a:gd name="connsiteY5" fmla="*/ 119264 h 216928"/>
                  <a:gd name="connsiteX6" fmla="*/ 171869 w 188866"/>
                  <a:gd name="connsiteY6" fmla="*/ 0 h 216928"/>
                  <a:gd name="connsiteX7" fmla="*/ 171869 w 188866"/>
                  <a:gd name="connsiteY7" fmla="*/ 41320 h 216928"/>
                  <a:gd name="connsiteX8" fmla="*/ 50050 w 188866"/>
                  <a:gd name="connsiteY8" fmla="*/ 41320 h 216928"/>
                  <a:gd name="connsiteX9" fmla="*/ 50050 w 188866"/>
                  <a:gd name="connsiteY9" fmla="*/ 78883 h 216928"/>
                  <a:gd name="connsiteX10" fmla="*/ 111431 w 188866"/>
                  <a:gd name="connsiteY10" fmla="*/ 78883 h 216928"/>
                  <a:gd name="connsiteX11" fmla="*/ 188867 w 188866"/>
                  <a:gd name="connsiteY11" fmla="*/ 147436 h 216928"/>
                  <a:gd name="connsiteX12" fmla="*/ 111431 w 188866"/>
                  <a:gd name="connsiteY12" fmla="*/ 216929 h 216928"/>
                  <a:gd name="connsiteX13" fmla="*/ 0 w 188866"/>
                  <a:gd name="connsiteY13" fmla="*/ 216929 h 216928"/>
                  <a:gd name="connsiteX14" fmla="*/ 0 w 188866"/>
                  <a:gd name="connsiteY14" fmla="*/ 0 h 216928"/>
                  <a:gd name="connsiteX15" fmla="*/ 171869 w 188866"/>
                  <a:gd name="connsiteY15" fmla="*/ 0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88866" h="216928">
                    <a:moveTo>
                      <a:pt x="50050" y="119264"/>
                    </a:moveTo>
                    <a:lnTo>
                      <a:pt x="50050" y="175609"/>
                    </a:lnTo>
                    <a:lnTo>
                      <a:pt x="104821" y="175609"/>
                    </a:lnTo>
                    <a:cubicBezTo>
                      <a:pt x="123708" y="175609"/>
                      <a:pt x="137873" y="165279"/>
                      <a:pt x="137873" y="147436"/>
                    </a:cubicBezTo>
                    <a:cubicBezTo>
                      <a:pt x="137873" y="130533"/>
                      <a:pt x="123708" y="119264"/>
                      <a:pt x="104821" y="119264"/>
                    </a:cubicBezTo>
                    <a:lnTo>
                      <a:pt x="50050" y="119264"/>
                    </a:lnTo>
                    <a:close/>
                    <a:moveTo>
                      <a:pt x="171869" y="0"/>
                    </a:moveTo>
                    <a:lnTo>
                      <a:pt x="171869" y="41320"/>
                    </a:lnTo>
                    <a:lnTo>
                      <a:pt x="50050" y="41320"/>
                    </a:lnTo>
                    <a:lnTo>
                      <a:pt x="50050" y="78883"/>
                    </a:lnTo>
                    <a:lnTo>
                      <a:pt x="111431" y="78883"/>
                    </a:lnTo>
                    <a:cubicBezTo>
                      <a:pt x="161481" y="78883"/>
                      <a:pt x="188867" y="110812"/>
                      <a:pt x="188867" y="147436"/>
                    </a:cubicBezTo>
                    <a:cubicBezTo>
                      <a:pt x="188867" y="185000"/>
                      <a:pt x="161481" y="216929"/>
                      <a:pt x="111431" y="216929"/>
                    </a:cubicBezTo>
                    <a:lnTo>
                      <a:pt x="0" y="216929"/>
                    </a:lnTo>
                    <a:lnTo>
                      <a:pt x="0" y="0"/>
                    </a:lnTo>
                    <a:lnTo>
                      <a:pt x="171869" y="0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r"/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163" name="Полилиния: фигура 64">
                <a:extLst>
                  <a:ext uri="{FF2B5EF4-FFF2-40B4-BE49-F238E27FC236}">
                    <a16:creationId xmlns="" xmlns:a16="http://schemas.microsoft.com/office/drawing/2014/main" id="{EF8C3860-6598-4CA0-85C6-A93885CE466C}"/>
                  </a:ext>
                </a:extLst>
              </p:cNvPr>
              <p:cNvSpPr/>
              <p:nvPr/>
            </p:nvSpPr>
            <p:spPr>
              <a:xfrm>
                <a:off x="5912328" y="3329463"/>
                <a:ext cx="157703" cy="164339"/>
              </a:xfrm>
              <a:custGeom>
                <a:avLst/>
                <a:gdLst>
                  <a:gd name="connsiteX0" fmla="*/ 113320 w 157703"/>
                  <a:gd name="connsiteY0" fmla="*/ 122081 h 164339"/>
                  <a:gd name="connsiteX1" fmla="*/ 113320 w 157703"/>
                  <a:gd name="connsiteY1" fmla="*/ 103299 h 164339"/>
                  <a:gd name="connsiteX2" fmla="*/ 77435 w 157703"/>
                  <a:gd name="connsiteY2" fmla="*/ 89213 h 164339"/>
                  <a:gd name="connsiteX3" fmla="*/ 45328 w 157703"/>
                  <a:gd name="connsiteY3" fmla="*/ 112690 h 164339"/>
                  <a:gd name="connsiteX4" fmla="*/ 77435 w 157703"/>
                  <a:gd name="connsiteY4" fmla="*/ 136167 h 164339"/>
                  <a:gd name="connsiteX5" fmla="*/ 113320 w 157703"/>
                  <a:gd name="connsiteY5" fmla="*/ 122081 h 164339"/>
                  <a:gd name="connsiteX6" fmla="*/ 113320 w 157703"/>
                  <a:gd name="connsiteY6" fmla="*/ 160583 h 164339"/>
                  <a:gd name="connsiteX7" fmla="*/ 113320 w 157703"/>
                  <a:gd name="connsiteY7" fmla="*/ 143680 h 164339"/>
                  <a:gd name="connsiteX8" fmla="*/ 59493 w 157703"/>
                  <a:gd name="connsiteY8" fmla="*/ 164340 h 164339"/>
                  <a:gd name="connsiteX9" fmla="*/ 0 w 157703"/>
                  <a:gd name="connsiteY9" fmla="*/ 111751 h 164339"/>
                  <a:gd name="connsiteX10" fmla="*/ 59493 w 157703"/>
                  <a:gd name="connsiteY10" fmla="*/ 61980 h 164339"/>
                  <a:gd name="connsiteX11" fmla="*/ 113320 w 157703"/>
                  <a:gd name="connsiteY11" fmla="*/ 80761 h 164339"/>
                  <a:gd name="connsiteX12" fmla="*/ 113320 w 157703"/>
                  <a:gd name="connsiteY12" fmla="*/ 60101 h 164339"/>
                  <a:gd name="connsiteX13" fmla="*/ 75547 w 157703"/>
                  <a:gd name="connsiteY13" fmla="*/ 33807 h 164339"/>
                  <a:gd name="connsiteX14" fmla="*/ 26441 w 157703"/>
                  <a:gd name="connsiteY14" fmla="*/ 51650 h 164339"/>
                  <a:gd name="connsiteX15" fmla="*/ 9443 w 157703"/>
                  <a:gd name="connsiteY15" fmla="*/ 24416 h 164339"/>
                  <a:gd name="connsiteX16" fmla="*/ 84046 w 157703"/>
                  <a:gd name="connsiteY16" fmla="*/ 0 h 164339"/>
                  <a:gd name="connsiteX17" fmla="*/ 157704 w 157703"/>
                  <a:gd name="connsiteY17" fmla="*/ 59162 h 164339"/>
                  <a:gd name="connsiteX18" fmla="*/ 157704 w 157703"/>
                  <a:gd name="connsiteY18" fmla="*/ 160583 h 164339"/>
                  <a:gd name="connsiteX19" fmla="*/ 113320 w 157703"/>
                  <a:gd name="connsiteY19" fmla="*/ 160583 h 164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57703" h="164339">
                    <a:moveTo>
                      <a:pt x="113320" y="122081"/>
                    </a:moveTo>
                    <a:lnTo>
                      <a:pt x="113320" y="103299"/>
                    </a:lnTo>
                    <a:cubicBezTo>
                      <a:pt x="105765" y="93908"/>
                      <a:pt x="91600" y="89213"/>
                      <a:pt x="77435" y="89213"/>
                    </a:cubicBezTo>
                    <a:cubicBezTo>
                      <a:pt x="59493" y="89213"/>
                      <a:pt x="45328" y="97665"/>
                      <a:pt x="45328" y="112690"/>
                    </a:cubicBezTo>
                    <a:cubicBezTo>
                      <a:pt x="45328" y="127715"/>
                      <a:pt x="59493" y="136167"/>
                      <a:pt x="77435" y="136167"/>
                    </a:cubicBezTo>
                    <a:cubicBezTo>
                      <a:pt x="91600" y="136167"/>
                      <a:pt x="105765" y="131472"/>
                      <a:pt x="113320" y="122081"/>
                    </a:cubicBezTo>
                    <a:close/>
                    <a:moveTo>
                      <a:pt x="113320" y="160583"/>
                    </a:moveTo>
                    <a:lnTo>
                      <a:pt x="113320" y="143680"/>
                    </a:lnTo>
                    <a:cubicBezTo>
                      <a:pt x="101988" y="156827"/>
                      <a:pt x="81213" y="164340"/>
                      <a:pt x="59493" y="164340"/>
                    </a:cubicBezTo>
                    <a:cubicBezTo>
                      <a:pt x="32107" y="164340"/>
                      <a:pt x="0" y="147436"/>
                      <a:pt x="0" y="111751"/>
                    </a:cubicBezTo>
                    <a:cubicBezTo>
                      <a:pt x="0" y="76066"/>
                      <a:pt x="32107" y="61980"/>
                      <a:pt x="59493" y="61980"/>
                    </a:cubicBezTo>
                    <a:cubicBezTo>
                      <a:pt x="82157" y="61980"/>
                      <a:pt x="101988" y="68553"/>
                      <a:pt x="113320" y="80761"/>
                    </a:cubicBezTo>
                    <a:lnTo>
                      <a:pt x="113320" y="60101"/>
                    </a:lnTo>
                    <a:cubicBezTo>
                      <a:pt x="113320" y="44137"/>
                      <a:pt x="98211" y="33807"/>
                      <a:pt x="75547" y="33807"/>
                    </a:cubicBezTo>
                    <a:cubicBezTo>
                      <a:pt x="57604" y="33807"/>
                      <a:pt x="40606" y="39442"/>
                      <a:pt x="26441" y="51650"/>
                    </a:cubicBezTo>
                    <a:lnTo>
                      <a:pt x="9443" y="24416"/>
                    </a:lnTo>
                    <a:cubicBezTo>
                      <a:pt x="30219" y="7513"/>
                      <a:pt x="56660" y="0"/>
                      <a:pt x="84046" y="0"/>
                    </a:cubicBezTo>
                    <a:cubicBezTo>
                      <a:pt x="122764" y="0"/>
                      <a:pt x="157704" y="14086"/>
                      <a:pt x="157704" y="59162"/>
                    </a:cubicBezTo>
                    <a:lnTo>
                      <a:pt x="157704" y="160583"/>
                    </a:lnTo>
                    <a:lnTo>
                      <a:pt x="113320" y="160583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r"/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164" name="Полилиния: фигура 65">
                <a:extLst>
                  <a:ext uri="{FF2B5EF4-FFF2-40B4-BE49-F238E27FC236}">
                    <a16:creationId xmlns="" xmlns:a16="http://schemas.microsoft.com/office/drawing/2014/main" id="{8838ABF2-34BB-4C2F-B6E7-44B148577E02}"/>
                  </a:ext>
                </a:extLst>
              </p:cNvPr>
              <p:cNvSpPr/>
              <p:nvPr/>
            </p:nvSpPr>
            <p:spPr>
              <a:xfrm>
                <a:off x="6111587" y="3333210"/>
                <a:ext cx="159592" cy="156827"/>
              </a:xfrm>
              <a:custGeom>
                <a:avLst/>
                <a:gdLst>
                  <a:gd name="connsiteX0" fmla="*/ 0 w 159592"/>
                  <a:gd name="connsiteY0" fmla="*/ 156827 h 156827"/>
                  <a:gd name="connsiteX1" fmla="*/ 0 w 159592"/>
                  <a:gd name="connsiteY1" fmla="*/ 0 h 156827"/>
                  <a:gd name="connsiteX2" fmla="*/ 44384 w 159592"/>
                  <a:gd name="connsiteY2" fmla="*/ 0 h 156827"/>
                  <a:gd name="connsiteX3" fmla="*/ 44384 w 159592"/>
                  <a:gd name="connsiteY3" fmla="*/ 58223 h 156827"/>
                  <a:gd name="connsiteX4" fmla="*/ 115209 w 159592"/>
                  <a:gd name="connsiteY4" fmla="*/ 58223 h 156827"/>
                  <a:gd name="connsiteX5" fmla="*/ 115209 w 159592"/>
                  <a:gd name="connsiteY5" fmla="*/ 0 h 156827"/>
                  <a:gd name="connsiteX6" fmla="*/ 159593 w 159592"/>
                  <a:gd name="connsiteY6" fmla="*/ 0 h 156827"/>
                  <a:gd name="connsiteX7" fmla="*/ 159593 w 159592"/>
                  <a:gd name="connsiteY7" fmla="*/ 156827 h 156827"/>
                  <a:gd name="connsiteX8" fmla="*/ 115209 w 159592"/>
                  <a:gd name="connsiteY8" fmla="*/ 156827 h 156827"/>
                  <a:gd name="connsiteX9" fmla="*/ 115209 w 159592"/>
                  <a:gd name="connsiteY9" fmla="*/ 93908 h 156827"/>
                  <a:gd name="connsiteX10" fmla="*/ 44384 w 159592"/>
                  <a:gd name="connsiteY10" fmla="*/ 93908 h 156827"/>
                  <a:gd name="connsiteX11" fmla="*/ 44384 w 159592"/>
                  <a:gd name="connsiteY11" fmla="*/ 156827 h 15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9592" h="156827">
                    <a:moveTo>
                      <a:pt x="0" y="156827"/>
                    </a:moveTo>
                    <a:lnTo>
                      <a:pt x="0" y="0"/>
                    </a:lnTo>
                    <a:lnTo>
                      <a:pt x="44384" y="0"/>
                    </a:lnTo>
                    <a:lnTo>
                      <a:pt x="44384" y="58223"/>
                    </a:lnTo>
                    <a:lnTo>
                      <a:pt x="115209" y="58223"/>
                    </a:lnTo>
                    <a:lnTo>
                      <a:pt x="115209" y="0"/>
                    </a:lnTo>
                    <a:lnTo>
                      <a:pt x="159593" y="0"/>
                    </a:lnTo>
                    <a:lnTo>
                      <a:pt x="159593" y="156827"/>
                    </a:lnTo>
                    <a:lnTo>
                      <a:pt x="115209" y="156827"/>
                    </a:lnTo>
                    <a:lnTo>
                      <a:pt x="115209" y="93908"/>
                    </a:lnTo>
                    <a:lnTo>
                      <a:pt x="44384" y="93908"/>
                    </a:lnTo>
                    <a:lnTo>
                      <a:pt x="44384" y="156827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r"/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165" name="Полилиния: фигура 66">
                <a:extLst>
                  <a:ext uri="{FF2B5EF4-FFF2-40B4-BE49-F238E27FC236}">
                    <a16:creationId xmlns="" xmlns:a16="http://schemas.microsoft.com/office/drawing/2014/main" id="{A740F2A1-DA9F-4D04-9F8A-7C1C87595940}"/>
                  </a:ext>
                </a:extLst>
              </p:cNvPr>
              <p:cNvSpPr/>
              <p:nvPr/>
            </p:nvSpPr>
            <p:spPr>
              <a:xfrm>
                <a:off x="6312724" y="3333213"/>
                <a:ext cx="166202" cy="156827"/>
              </a:xfrm>
              <a:custGeom>
                <a:avLst/>
                <a:gdLst>
                  <a:gd name="connsiteX0" fmla="*/ 110487 w 166202"/>
                  <a:gd name="connsiteY0" fmla="*/ 156827 h 156827"/>
                  <a:gd name="connsiteX1" fmla="*/ 65159 w 166202"/>
                  <a:gd name="connsiteY1" fmla="*/ 95787 h 156827"/>
                  <a:gd name="connsiteX2" fmla="*/ 44384 w 166202"/>
                  <a:gd name="connsiteY2" fmla="*/ 116446 h 156827"/>
                  <a:gd name="connsiteX3" fmla="*/ 44384 w 166202"/>
                  <a:gd name="connsiteY3" fmla="*/ 156827 h 156827"/>
                  <a:gd name="connsiteX4" fmla="*/ 0 w 166202"/>
                  <a:gd name="connsiteY4" fmla="*/ 156827 h 156827"/>
                  <a:gd name="connsiteX5" fmla="*/ 0 w 166202"/>
                  <a:gd name="connsiteY5" fmla="*/ 0 h 156827"/>
                  <a:gd name="connsiteX6" fmla="*/ 44384 w 166202"/>
                  <a:gd name="connsiteY6" fmla="*/ 0 h 156827"/>
                  <a:gd name="connsiteX7" fmla="*/ 44384 w 166202"/>
                  <a:gd name="connsiteY7" fmla="*/ 69492 h 156827"/>
                  <a:gd name="connsiteX8" fmla="*/ 109543 w 166202"/>
                  <a:gd name="connsiteY8" fmla="*/ 0 h 156827"/>
                  <a:gd name="connsiteX9" fmla="*/ 164314 w 166202"/>
                  <a:gd name="connsiteY9" fmla="*/ 0 h 156827"/>
                  <a:gd name="connsiteX10" fmla="*/ 97266 w 166202"/>
                  <a:gd name="connsiteY10" fmla="*/ 70431 h 156827"/>
                  <a:gd name="connsiteX11" fmla="*/ 166203 w 166202"/>
                  <a:gd name="connsiteY11" fmla="*/ 156827 h 15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6202" h="156827">
                    <a:moveTo>
                      <a:pt x="110487" y="156827"/>
                    </a:moveTo>
                    <a:lnTo>
                      <a:pt x="65159" y="95787"/>
                    </a:lnTo>
                    <a:lnTo>
                      <a:pt x="44384" y="116446"/>
                    </a:lnTo>
                    <a:lnTo>
                      <a:pt x="44384" y="156827"/>
                    </a:lnTo>
                    <a:lnTo>
                      <a:pt x="0" y="156827"/>
                    </a:lnTo>
                    <a:lnTo>
                      <a:pt x="0" y="0"/>
                    </a:lnTo>
                    <a:lnTo>
                      <a:pt x="44384" y="0"/>
                    </a:lnTo>
                    <a:lnTo>
                      <a:pt x="44384" y="69492"/>
                    </a:lnTo>
                    <a:lnTo>
                      <a:pt x="109543" y="0"/>
                    </a:lnTo>
                    <a:lnTo>
                      <a:pt x="164314" y="0"/>
                    </a:lnTo>
                    <a:lnTo>
                      <a:pt x="97266" y="70431"/>
                    </a:lnTo>
                    <a:lnTo>
                      <a:pt x="166203" y="156827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r"/>
                <a:endParaRPr lang="ru-RU" sz="1799">
                  <a:solidFill>
                    <a:srgbClr val="50504F"/>
                  </a:solidFill>
                </a:endParaRPr>
              </a:p>
            </p:txBody>
          </p:sp>
        </p:grpSp>
        <p:sp>
          <p:nvSpPr>
            <p:cNvPr id="153" name="Полилиния: фигура 52">
              <a:extLst>
                <a:ext uri="{FF2B5EF4-FFF2-40B4-BE49-F238E27FC236}">
                  <a16:creationId xmlns="" xmlns:a16="http://schemas.microsoft.com/office/drawing/2014/main" id="{929AE324-84AF-47DC-A92A-2FE390440574}"/>
                </a:ext>
              </a:extLst>
            </p:cNvPr>
            <p:cNvSpPr/>
            <p:nvPr/>
          </p:nvSpPr>
          <p:spPr>
            <a:xfrm>
              <a:off x="9771935" y="2524441"/>
              <a:ext cx="138191" cy="220896"/>
            </a:xfrm>
            <a:custGeom>
              <a:avLst/>
              <a:gdLst>
                <a:gd name="connsiteX0" fmla="*/ 0 w 228528"/>
                <a:gd name="connsiteY0" fmla="*/ 365304 h 365303"/>
                <a:gd name="connsiteX1" fmla="*/ 228529 w 228528"/>
                <a:gd name="connsiteY1" fmla="*/ 365304 h 365303"/>
                <a:gd name="connsiteX2" fmla="*/ 84046 w 228528"/>
                <a:gd name="connsiteY2" fmla="*/ 0 h 365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8528" h="365303">
                  <a:moveTo>
                    <a:pt x="0" y="365304"/>
                  </a:moveTo>
                  <a:lnTo>
                    <a:pt x="228529" y="365304"/>
                  </a:lnTo>
                  <a:lnTo>
                    <a:pt x="84046" y="0"/>
                  </a:lnTo>
                  <a:close/>
                </a:path>
              </a:pathLst>
            </a:custGeom>
            <a:solidFill>
              <a:schemeClr val="bg1"/>
            </a:solidFill>
            <a:ln w="9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r"/>
              <a:endParaRPr lang="ru-RU" sz="1799"/>
            </a:p>
          </p:txBody>
        </p:sp>
        <p:sp>
          <p:nvSpPr>
            <p:cNvPr id="154" name="Полилиния: фигура 53">
              <a:extLst>
                <a:ext uri="{FF2B5EF4-FFF2-40B4-BE49-F238E27FC236}">
                  <a16:creationId xmlns="" xmlns:a16="http://schemas.microsoft.com/office/drawing/2014/main" id="{0BCFCA76-32B6-4674-9FA0-C37DF3E37F2F}"/>
                </a:ext>
              </a:extLst>
            </p:cNvPr>
            <p:cNvSpPr/>
            <p:nvPr/>
          </p:nvSpPr>
          <p:spPr>
            <a:xfrm>
              <a:off x="9782782" y="2422795"/>
              <a:ext cx="178165" cy="322543"/>
            </a:xfrm>
            <a:custGeom>
              <a:avLst/>
              <a:gdLst>
                <a:gd name="connsiteX0" fmla="*/ 0 w 294632"/>
                <a:gd name="connsiteY0" fmla="*/ 0 h 533400"/>
                <a:gd name="connsiteX1" fmla="*/ 66103 w 294632"/>
                <a:gd name="connsiteY1" fmla="*/ 168096 h 533400"/>
                <a:gd name="connsiteX2" fmla="*/ 210587 w 294632"/>
                <a:gd name="connsiteY2" fmla="*/ 533400 h 533400"/>
                <a:gd name="connsiteX3" fmla="*/ 294632 w 294632"/>
                <a:gd name="connsiteY3" fmla="*/ 168096 h 533400"/>
                <a:gd name="connsiteX4" fmla="*/ 228529 w 294632"/>
                <a:gd name="connsiteY4" fmla="*/ 0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632" h="533400">
                  <a:moveTo>
                    <a:pt x="0" y="0"/>
                  </a:moveTo>
                  <a:lnTo>
                    <a:pt x="66103" y="168096"/>
                  </a:lnTo>
                  <a:lnTo>
                    <a:pt x="210587" y="533400"/>
                  </a:lnTo>
                  <a:lnTo>
                    <a:pt x="294632" y="168096"/>
                  </a:lnTo>
                  <a:lnTo>
                    <a:pt x="228529" y="0"/>
                  </a:lnTo>
                  <a:close/>
                </a:path>
              </a:pathLst>
            </a:custGeom>
            <a:solidFill>
              <a:srgbClr val="B8B9BA"/>
            </a:solidFill>
            <a:ln w="9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r"/>
              <a:endParaRPr lang="ru-RU" sz="1799"/>
            </a:p>
          </p:txBody>
        </p:sp>
        <p:sp>
          <p:nvSpPr>
            <p:cNvPr id="155" name="Полилиния: фигура 54">
              <a:extLst>
                <a:ext uri="{FF2B5EF4-FFF2-40B4-BE49-F238E27FC236}">
                  <a16:creationId xmlns="" xmlns:a16="http://schemas.microsoft.com/office/drawing/2014/main" id="{E9E6C676-2B08-44A6-BDA5-4546D35201F2}"/>
                </a:ext>
              </a:extLst>
            </p:cNvPr>
            <p:cNvSpPr/>
            <p:nvPr/>
          </p:nvSpPr>
          <p:spPr>
            <a:xfrm>
              <a:off x="9930681" y="2524441"/>
              <a:ext cx="138191" cy="220896"/>
            </a:xfrm>
            <a:custGeom>
              <a:avLst/>
              <a:gdLst>
                <a:gd name="connsiteX0" fmla="*/ 0 w 228528"/>
                <a:gd name="connsiteY0" fmla="*/ 365304 h 365303"/>
                <a:gd name="connsiteX1" fmla="*/ 84990 w 228528"/>
                <a:gd name="connsiteY1" fmla="*/ 0 h 365303"/>
                <a:gd name="connsiteX2" fmla="*/ 228529 w 228528"/>
                <a:gd name="connsiteY2" fmla="*/ 365304 h 365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8528" h="365303">
                  <a:moveTo>
                    <a:pt x="0" y="365304"/>
                  </a:moveTo>
                  <a:lnTo>
                    <a:pt x="84990" y="0"/>
                  </a:lnTo>
                  <a:lnTo>
                    <a:pt x="228529" y="365304"/>
                  </a:lnTo>
                  <a:close/>
                </a:path>
              </a:pathLst>
            </a:custGeom>
            <a:solidFill>
              <a:srgbClr val="7FCAFF"/>
            </a:solidFill>
            <a:ln w="9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r"/>
              <a:endParaRPr lang="ru-RU" sz="1799"/>
            </a:p>
          </p:txBody>
        </p:sp>
        <p:sp>
          <p:nvSpPr>
            <p:cNvPr id="156" name="Полилиния: фигура 55">
              <a:extLst>
                <a:ext uri="{FF2B5EF4-FFF2-40B4-BE49-F238E27FC236}">
                  <a16:creationId xmlns="" xmlns:a16="http://schemas.microsoft.com/office/drawing/2014/main" id="{69787FAB-7C43-4ACA-B03C-9B2B39BA0220}"/>
                </a:ext>
              </a:extLst>
            </p:cNvPr>
            <p:cNvSpPr/>
            <p:nvPr/>
          </p:nvSpPr>
          <p:spPr>
            <a:xfrm>
              <a:off x="9941530" y="2422795"/>
              <a:ext cx="178735" cy="322543"/>
            </a:xfrm>
            <a:custGeom>
              <a:avLst/>
              <a:gdLst>
                <a:gd name="connsiteX0" fmla="*/ 295577 w 295576"/>
                <a:gd name="connsiteY0" fmla="*/ 168096 h 533400"/>
                <a:gd name="connsiteX1" fmla="*/ 210587 w 295576"/>
                <a:gd name="connsiteY1" fmla="*/ 533400 h 533400"/>
                <a:gd name="connsiteX2" fmla="*/ 67048 w 295576"/>
                <a:gd name="connsiteY2" fmla="*/ 168096 h 533400"/>
                <a:gd name="connsiteX3" fmla="*/ 0 w 295576"/>
                <a:gd name="connsiteY3" fmla="*/ 0 h 533400"/>
                <a:gd name="connsiteX4" fmla="*/ 228529 w 295576"/>
                <a:gd name="connsiteY4" fmla="*/ 0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5576" h="533400">
                  <a:moveTo>
                    <a:pt x="295577" y="168096"/>
                  </a:moveTo>
                  <a:lnTo>
                    <a:pt x="210587" y="533400"/>
                  </a:lnTo>
                  <a:lnTo>
                    <a:pt x="67048" y="168096"/>
                  </a:lnTo>
                  <a:lnTo>
                    <a:pt x="0" y="0"/>
                  </a:lnTo>
                  <a:lnTo>
                    <a:pt x="228529" y="0"/>
                  </a:lnTo>
                  <a:close/>
                </a:path>
              </a:pathLst>
            </a:custGeom>
            <a:solidFill>
              <a:srgbClr val="0071BD"/>
            </a:solidFill>
            <a:ln w="9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r"/>
              <a:endParaRPr lang="ru-RU" sz="1799"/>
            </a:p>
          </p:txBody>
        </p:sp>
        <p:sp>
          <p:nvSpPr>
            <p:cNvPr id="157" name="Полилиния: фигура 56">
              <a:extLst>
                <a:ext uri="{FF2B5EF4-FFF2-40B4-BE49-F238E27FC236}">
                  <a16:creationId xmlns="" xmlns:a16="http://schemas.microsoft.com/office/drawing/2014/main" id="{334FD48A-74DC-4258-8F86-7C2D563A322F}"/>
                </a:ext>
              </a:extLst>
            </p:cNvPr>
            <p:cNvSpPr/>
            <p:nvPr/>
          </p:nvSpPr>
          <p:spPr>
            <a:xfrm>
              <a:off x="10089996" y="2524441"/>
              <a:ext cx="138191" cy="220896"/>
            </a:xfrm>
            <a:custGeom>
              <a:avLst/>
              <a:gdLst>
                <a:gd name="connsiteX0" fmla="*/ 0 w 228528"/>
                <a:gd name="connsiteY0" fmla="*/ 365304 h 365303"/>
                <a:gd name="connsiteX1" fmla="*/ 84046 w 228528"/>
                <a:gd name="connsiteY1" fmla="*/ 0 h 365303"/>
                <a:gd name="connsiteX2" fmla="*/ 228529 w 228528"/>
                <a:gd name="connsiteY2" fmla="*/ 365304 h 365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8528" h="365303">
                  <a:moveTo>
                    <a:pt x="0" y="365304"/>
                  </a:moveTo>
                  <a:lnTo>
                    <a:pt x="84046" y="0"/>
                  </a:lnTo>
                  <a:lnTo>
                    <a:pt x="228529" y="365304"/>
                  </a:lnTo>
                  <a:close/>
                </a:path>
              </a:pathLst>
            </a:custGeom>
            <a:solidFill>
              <a:srgbClr val="FF6E6E"/>
            </a:solidFill>
            <a:ln w="9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r"/>
              <a:endParaRPr lang="ru-RU" sz="1799"/>
            </a:p>
          </p:txBody>
        </p:sp>
        <p:sp>
          <p:nvSpPr>
            <p:cNvPr id="158" name="Полилиния: фигура 57">
              <a:extLst>
                <a:ext uri="{FF2B5EF4-FFF2-40B4-BE49-F238E27FC236}">
                  <a16:creationId xmlns="" xmlns:a16="http://schemas.microsoft.com/office/drawing/2014/main" id="{5D9111EF-7867-4F92-A347-E8BDB223A46F}"/>
                </a:ext>
              </a:extLst>
            </p:cNvPr>
            <p:cNvSpPr/>
            <p:nvPr/>
          </p:nvSpPr>
          <p:spPr>
            <a:xfrm>
              <a:off x="10100845" y="2422795"/>
              <a:ext cx="178164" cy="322543"/>
            </a:xfrm>
            <a:custGeom>
              <a:avLst/>
              <a:gdLst>
                <a:gd name="connsiteX0" fmla="*/ 294632 w 294632"/>
                <a:gd name="connsiteY0" fmla="*/ 168096 h 533400"/>
                <a:gd name="connsiteX1" fmla="*/ 210587 w 294632"/>
                <a:gd name="connsiteY1" fmla="*/ 533400 h 533400"/>
                <a:gd name="connsiteX2" fmla="*/ 66103 w 294632"/>
                <a:gd name="connsiteY2" fmla="*/ 168096 h 533400"/>
                <a:gd name="connsiteX3" fmla="*/ 0 w 294632"/>
                <a:gd name="connsiteY3" fmla="*/ 0 h 533400"/>
                <a:gd name="connsiteX4" fmla="*/ 228529 w 294632"/>
                <a:gd name="connsiteY4" fmla="*/ 0 h 533400"/>
                <a:gd name="connsiteX5" fmla="*/ 294632 w 294632"/>
                <a:gd name="connsiteY5" fmla="*/ 168096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94632" h="533400">
                  <a:moveTo>
                    <a:pt x="294632" y="168096"/>
                  </a:moveTo>
                  <a:lnTo>
                    <a:pt x="210587" y="533400"/>
                  </a:lnTo>
                  <a:lnTo>
                    <a:pt x="66103" y="168096"/>
                  </a:lnTo>
                  <a:lnTo>
                    <a:pt x="0" y="0"/>
                  </a:lnTo>
                  <a:lnTo>
                    <a:pt x="228529" y="0"/>
                  </a:lnTo>
                  <a:lnTo>
                    <a:pt x="294632" y="168096"/>
                  </a:lnTo>
                  <a:close/>
                </a:path>
              </a:pathLst>
            </a:custGeom>
            <a:solidFill>
              <a:srgbClr val="E30017"/>
            </a:solidFill>
            <a:ln w="9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r"/>
              <a:endParaRPr lang="ru-RU" sz="1799"/>
            </a:p>
          </p:txBody>
        </p:sp>
      </p:grpSp>
      <p:sp>
        <p:nvSpPr>
          <p:cNvPr id="95" name="Прямоугольник 94"/>
          <p:cNvSpPr/>
          <p:nvPr/>
        </p:nvSpPr>
        <p:spPr>
          <a:xfrm>
            <a:off x="6793819" y="120904"/>
            <a:ext cx="30801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 рамках Программы стимулирования кредитования субъектов </a:t>
            </a:r>
            <a:r>
              <a:rPr lang="ru-RU" sz="1200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МСП</a:t>
            </a:r>
            <a:endParaRPr lang="ru-RU" sz="12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98" name="Прямая соединительная линия 97"/>
          <p:cNvCxnSpPr/>
          <p:nvPr/>
        </p:nvCxnSpPr>
        <p:spPr>
          <a:xfrm rot="5400000">
            <a:off x="6455214" y="367979"/>
            <a:ext cx="396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80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785"/>
            <a:ext cx="12185650" cy="719625"/>
          </a:xfrm>
          <a:prstGeom prst="rect">
            <a:avLst/>
          </a:prstGeom>
          <a:solidFill>
            <a:srgbClr val="4B91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99"/>
          </a:p>
        </p:txBody>
      </p:sp>
      <p:sp>
        <p:nvSpPr>
          <p:cNvPr id="3" name="Прямоугольник 2"/>
          <p:cNvSpPr/>
          <p:nvPr/>
        </p:nvSpPr>
        <p:spPr>
          <a:xfrm>
            <a:off x="11735034" y="6456373"/>
            <a:ext cx="318539" cy="399841"/>
          </a:xfrm>
          <a:prstGeom prst="rect">
            <a:avLst/>
          </a:prstGeom>
          <a:solidFill>
            <a:srgbClr val="AFAF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99"/>
          </a:p>
        </p:txBody>
      </p:sp>
      <p:sp>
        <p:nvSpPr>
          <p:cNvPr id="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665222" y="6437333"/>
            <a:ext cx="468451" cy="364935"/>
          </a:xfrm>
        </p:spPr>
        <p:txBody>
          <a:bodyPr/>
          <a:lstStyle/>
          <a:p>
            <a:pPr algn="ctr"/>
            <a:r>
              <a:rPr lang="en-US" sz="1599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endParaRPr lang="ru-RU" sz="1599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10" name="Группа 9"/>
          <p:cNvGrpSpPr>
            <a:grpSpLocks noChangeAspect="1"/>
          </p:cNvGrpSpPr>
          <p:nvPr/>
        </p:nvGrpSpPr>
        <p:grpSpPr>
          <a:xfrm>
            <a:off x="10488485" y="210097"/>
            <a:ext cx="1439250" cy="303000"/>
            <a:chOff x="471310" y="-27283"/>
            <a:chExt cx="2892336" cy="608913"/>
          </a:xfrm>
        </p:grpSpPr>
        <p:grpSp>
          <p:nvGrpSpPr>
            <p:cNvPr id="11" name="Группа 10">
              <a:extLst>
                <a:ext uri="{FF2B5EF4-FFF2-40B4-BE49-F238E27FC236}">
                  <a16:creationId xmlns:a16="http://schemas.microsoft.com/office/drawing/2014/main" xmlns="" id="{D2F09074-7E25-47FF-BFB3-5077D58EBFAB}"/>
                </a:ext>
              </a:extLst>
            </p:cNvPr>
            <p:cNvGrpSpPr/>
            <p:nvPr/>
          </p:nvGrpSpPr>
          <p:grpSpPr>
            <a:xfrm>
              <a:off x="471310" y="96007"/>
              <a:ext cx="1883308" cy="255154"/>
              <a:chOff x="4829174" y="3270291"/>
              <a:chExt cx="1649752" cy="223511"/>
            </a:xfrm>
            <a:solidFill>
              <a:schemeClr val="bg1"/>
            </a:solidFill>
          </p:grpSpPr>
          <p:sp>
            <p:nvSpPr>
              <p:cNvPr id="19" name="Полилиния: фигура 60">
                <a:extLst>
                  <a:ext uri="{FF2B5EF4-FFF2-40B4-BE49-F238E27FC236}">
                    <a16:creationId xmlns:a16="http://schemas.microsoft.com/office/drawing/2014/main" xmlns="" id="{D48941FC-8EB9-4F9F-9B53-C88F2A37CA31}"/>
                  </a:ext>
                </a:extLst>
              </p:cNvPr>
              <p:cNvSpPr/>
              <p:nvPr/>
            </p:nvSpPr>
            <p:spPr>
              <a:xfrm>
                <a:off x="4829174" y="3273101"/>
                <a:ext cx="254970" cy="216927"/>
              </a:xfrm>
              <a:custGeom>
                <a:avLst/>
                <a:gdLst>
                  <a:gd name="connsiteX0" fmla="*/ 184145 w 254970"/>
                  <a:gd name="connsiteY0" fmla="*/ 0 h 216928"/>
                  <a:gd name="connsiteX1" fmla="*/ 127485 w 254970"/>
                  <a:gd name="connsiteY1" fmla="*/ 130533 h 216928"/>
                  <a:gd name="connsiteX2" fmla="*/ 69881 w 254970"/>
                  <a:gd name="connsiteY2" fmla="*/ 0 h 216928"/>
                  <a:gd name="connsiteX3" fmla="*/ 0 w 254970"/>
                  <a:gd name="connsiteY3" fmla="*/ 0 h 216928"/>
                  <a:gd name="connsiteX4" fmla="*/ 0 w 254970"/>
                  <a:gd name="connsiteY4" fmla="*/ 216929 h 216928"/>
                  <a:gd name="connsiteX5" fmla="*/ 50050 w 254970"/>
                  <a:gd name="connsiteY5" fmla="*/ 216929 h 216928"/>
                  <a:gd name="connsiteX6" fmla="*/ 50050 w 254970"/>
                  <a:gd name="connsiteY6" fmla="*/ 64797 h 216928"/>
                  <a:gd name="connsiteX7" fmla="*/ 116153 w 254970"/>
                  <a:gd name="connsiteY7" fmla="*/ 216929 h 216928"/>
                  <a:gd name="connsiteX8" fmla="*/ 137873 w 254970"/>
                  <a:gd name="connsiteY8" fmla="*/ 216929 h 216928"/>
                  <a:gd name="connsiteX9" fmla="*/ 203976 w 254970"/>
                  <a:gd name="connsiteY9" fmla="*/ 64797 h 216928"/>
                  <a:gd name="connsiteX10" fmla="*/ 203976 w 254970"/>
                  <a:gd name="connsiteY10" fmla="*/ 216929 h 216928"/>
                  <a:gd name="connsiteX11" fmla="*/ 254970 w 254970"/>
                  <a:gd name="connsiteY11" fmla="*/ 216929 h 216928"/>
                  <a:gd name="connsiteX12" fmla="*/ 254970 w 254970"/>
                  <a:gd name="connsiteY12" fmla="*/ 0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54970" h="216928">
                    <a:moveTo>
                      <a:pt x="184145" y="0"/>
                    </a:moveTo>
                    <a:lnTo>
                      <a:pt x="127485" y="130533"/>
                    </a:lnTo>
                    <a:lnTo>
                      <a:pt x="69881" y="0"/>
                    </a:lnTo>
                    <a:lnTo>
                      <a:pt x="0" y="0"/>
                    </a:lnTo>
                    <a:lnTo>
                      <a:pt x="0" y="216929"/>
                    </a:lnTo>
                    <a:lnTo>
                      <a:pt x="50050" y="216929"/>
                    </a:lnTo>
                    <a:lnTo>
                      <a:pt x="50050" y="64797"/>
                    </a:lnTo>
                    <a:lnTo>
                      <a:pt x="116153" y="216929"/>
                    </a:lnTo>
                    <a:lnTo>
                      <a:pt x="137873" y="216929"/>
                    </a:lnTo>
                    <a:lnTo>
                      <a:pt x="203976" y="64797"/>
                    </a:lnTo>
                    <a:lnTo>
                      <a:pt x="203976" y="216929"/>
                    </a:lnTo>
                    <a:lnTo>
                      <a:pt x="254970" y="216929"/>
                    </a:lnTo>
                    <a:lnTo>
                      <a:pt x="254970" y="0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20" name="Полилиния: фигура 61">
                <a:extLst>
                  <a:ext uri="{FF2B5EF4-FFF2-40B4-BE49-F238E27FC236}">
                    <a16:creationId xmlns:a16="http://schemas.microsoft.com/office/drawing/2014/main" xmlns="" id="{C25B6F3B-F1C1-409C-9C89-F567F8D7E626}"/>
                  </a:ext>
                </a:extLst>
              </p:cNvPr>
              <p:cNvSpPr/>
              <p:nvPr/>
            </p:nvSpPr>
            <p:spPr>
              <a:xfrm>
                <a:off x="5116251" y="3270291"/>
                <a:ext cx="222862" cy="223502"/>
              </a:xfrm>
              <a:custGeom>
                <a:avLst/>
                <a:gdLst>
                  <a:gd name="connsiteX0" fmla="*/ 0 w 222862"/>
                  <a:gd name="connsiteY0" fmla="*/ 111751 h 223502"/>
                  <a:gd name="connsiteX1" fmla="*/ 124652 w 222862"/>
                  <a:gd name="connsiteY1" fmla="*/ 0 h 223502"/>
                  <a:gd name="connsiteX2" fmla="*/ 222863 w 222862"/>
                  <a:gd name="connsiteY2" fmla="*/ 52589 h 223502"/>
                  <a:gd name="connsiteX3" fmla="*/ 180368 w 222862"/>
                  <a:gd name="connsiteY3" fmla="*/ 72310 h 223502"/>
                  <a:gd name="connsiteX4" fmla="*/ 124652 w 222862"/>
                  <a:gd name="connsiteY4" fmla="*/ 40381 h 223502"/>
                  <a:gd name="connsiteX5" fmla="*/ 50994 w 222862"/>
                  <a:gd name="connsiteY5" fmla="*/ 111751 h 223502"/>
                  <a:gd name="connsiteX6" fmla="*/ 124652 w 222862"/>
                  <a:gd name="connsiteY6" fmla="*/ 182182 h 223502"/>
                  <a:gd name="connsiteX7" fmla="*/ 180368 w 222862"/>
                  <a:gd name="connsiteY7" fmla="*/ 151193 h 223502"/>
                  <a:gd name="connsiteX8" fmla="*/ 222863 w 222862"/>
                  <a:gd name="connsiteY8" fmla="*/ 169974 h 223502"/>
                  <a:gd name="connsiteX9" fmla="*/ 124652 w 222862"/>
                  <a:gd name="connsiteY9" fmla="*/ 223502 h 223502"/>
                  <a:gd name="connsiteX10" fmla="*/ 0 w 222862"/>
                  <a:gd name="connsiteY10" fmla="*/ 111751 h 2235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2862" h="223502">
                    <a:moveTo>
                      <a:pt x="0" y="111751"/>
                    </a:moveTo>
                    <a:cubicBezTo>
                      <a:pt x="0" y="45076"/>
                      <a:pt x="54771" y="0"/>
                      <a:pt x="124652" y="0"/>
                    </a:cubicBezTo>
                    <a:cubicBezTo>
                      <a:pt x="176591" y="0"/>
                      <a:pt x="206809" y="25355"/>
                      <a:pt x="222863" y="52589"/>
                    </a:cubicBezTo>
                    <a:lnTo>
                      <a:pt x="180368" y="72310"/>
                    </a:lnTo>
                    <a:cubicBezTo>
                      <a:pt x="170925" y="54467"/>
                      <a:pt x="149205" y="40381"/>
                      <a:pt x="124652" y="40381"/>
                    </a:cubicBezTo>
                    <a:cubicBezTo>
                      <a:pt x="82157" y="40381"/>
                      <a:pt x="50994" y="70431"/>
                      <a:pt x="50994" y="111751"/>
                    </a:cubicBezTo>
                    <a:cubicBezTo>
                      <a:pt x="50994" y="152132"/>
                      <a:pt x="82157" y="182182"/>
                      <a:pt x="124652" y="182182"/>
                    </a:cubicBezTo>
                    <a:cubicBezTo>
                      <a:pt x="149205" y="182182"/>
                      <a:pt x="170925" y="169035"/>
                      <a:pt x="180368" y="151193"/>
                    </a:cubicBezTo>
                    <a:lnTo>
                      <a:pt x="222863" y="169974"/>
                    </a:lnTo>
                    <a:cubicBezTo>
                      <a:pt x="206809" y="197208"/>
                      <a:pt x="176591" y="223502"/>
                      <a:pt x="124652" y="223502"/>
                    </a:cubicBezTo>
                    <a:cubicBezTo>
                      <a:pt x="54771" y="223502"/>
                      <a:pt x="0" y="177487"/>
                      <a:pt x="0" y="111751"/>
                    </a:cubicBez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21" name="Полилиния: фигура 62">
                <a:extLst>
                  <a:ext uri="{FF2B5EF4-FFF2-40B4-BE49-F238E27FC236}">
                    <a16:creationId xmlns:a16="http://schemas.microsoft.com/office/drawing/2014/main" xmlns="" id="{A5941BD5-2DA8-4726-9354-30AA696E0F6B}"/>
                  </a:ext>
                </a:extLst>
              </p:cNvPr>
              <p:cNvSpPr/>
              <p:nvPr/>
            </p:nvSpPr>
            <p:spPr>
              <a:xfrm>
                <a:off x="5366499" y="3273113"/>
                <a:ext cx="211530" cy="216928"/>
              </a:xfrm>
              <a:custGeom>
                <a:avLst/>
                <a:gdLst>
                  <a:gd name="connsiteX0" fmla="*/ 160537 w 211530"/>
                  <a:gd name="connsiteY0" fmla="*/ 216929 h 216928"/>
                  <a:gd name="connsiteX1" fmla="*/ 160537 w 211530"/>
                  <a:gd name="connsiteY1" fmla="*/ 41320 h 216928"/>
                  <a:gd name="connsiteX2" fmla="*/ 50050 w 211530"/>
                  <a:gd name="connsiteY2" fmla="*/ 41320 h 216928"/>
                  <a:gd name="connsiteX3" fmla="*/ 50050 w 211530"/>
                  <a:gd name="connsiteY3" fmla="*/ 216929 h 216928"/>
                  <a:gd name="connsiteX4" fmla="*/ 0 w 211530"/>
                  <a:gd name="connsiteY4" fmla="*/ 216929 h 216928"/>
                  <a:gd name="connsiteX5" fmla="*/ 0 w 211530"/>
                  <a:gd name="connsiteY5" fmla="*/ 0 h 216928"/>
                  <a:gd name="connsiteX6" fmla="*/ 211531 w 211530"/>
                  <a:gd name="connsiteY6" fmla="*/ 0 h 216928"/>
                  <a:gd name="connsiteX7" fmla="*/ 211531 w 211530"/>
                  <a:gd name="connsiteY7" fmla="*/ 216929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1530" h="216928">
                    <a:moveTo>
                      <a:pt x="160537" y="216929"/>
                    </a:moveTo>
                    <a:lnTo>
                      <a:pt x="160537" y="41320"/>
                    </a:lnTo>
                    <a:lnTo>
                      <a:pt x="50050" y="41320"/>
                    </a:lnTo>
                    <a:lnTo>
                      <a:pt x="50050" y="216929"/>
                    </a:lnTo>
                    <a:lnTo>
                      <a:pt x="0" y="216929"/>
                    </a:lnTo>
                    <a:lnTo>
                      <a:pt x="0" y="0"/>
                    </a:lnTo>
                    <a:lnTo>
                      <a:pt x="211531" y="0"/>
                    </a:lnTo>
                    <a:lnTo>
                      <a:pt x="211531" y="216929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22" name="Полилиния: фигура 63">
                <a:extLst>
                  <a:ext uri="{FF2B5EF4-FFF2-40B4-BE49-F238E27FC236}">
                    <a16:creationId xmlns:a16="http://schemas.microsoft.com/office/drawing/2014/main" xmlns="" id="{ABC7DA9B-726F-44AF-AEAA-75CDC184B77F}"/>
                  </a:ext>
                </a:extLst>
              </p:cNvPr>
              <p:cNvSpPr/>
              <p:nvPr/>
            </p:nvSpPr>
            <p:spPr>
              <a:xfrm>
                <a:off x="5707407" y="3273117"/>
                <a:ext cx="188866" cy="216928"/>
              </a:xfrm>
              <a:custGeom>
                <a:avLst/>
                <a:gdLst>
                  <a:gd name="connsiteX0" fmla="*/ 50050 w 188866"/>
                  <a:gd name="connsiteY0" fmla="*/ 119264 h 216928"/>
                  <a:gd name="connsiteX1" fmla="*/ 50050 w 188866"/>
                  <a:gd name="connsiteY1" fmla="*/ 175609 h 216928"/>
                  <a:gd name="connsiteX2" fmla="*/ 104821 w 188866"/>
                  <a:gd name="connsiteY2" fmla="*/ 175609 h 216928"/>
                  <a:gd name="connsiteX3" fmla="*/ 137873 w 188866"/>
                  <a:gd name="connsiteY3" fmla="*/ 147436 h 216928"/>
                  <a:gd name="connsiteX4" fmla="*/ 104821 w 188866"/>
                  <a:gd name="connsiteY4" fmla="*/ 119264 h 216928"/>
                  <a:gd name="connsiteX5" fmla="*/ 50050 w 188866"/>
                  <a:gd name="connsiteY5" fmla="*/ 119264 h 216928"/>
                  <a:gd name="connsiteX6" fmla="*/ 171869 w 188866"/>
                  <a:gd name="connsiteY6" fmla="*/ 0 h 216928"/>
                  <a:gd name="connsiteX7" fmla="*/ 171869 w 188866"/>
                  <a:gd name="connsiteY7" fmla="*/ 41320 h 216928"/>
                  <a:gd name="connsiteX8" fmla="*/ 50050 w 188866"/>
                  <a:gd name="connsiteY8" fmla="*/ 41320 h 216928"/>
                  <a:gd name="connsiteX9" fmla="*/ 50050 w 188866"/>
                  <a:gd name="connsiteY9" fmla="*/ 78883 h 216928"/>
                  <a:gd name="connsiteX10" fmla="*/ 111431 w 188866"/>
                  <a:gd name="connsiteY10" fmla="*/ 78883 h 216928"/>
                  <a:gd name="connsiteX11" fmla="*/ 188867 w 188866"/>
                  <a:gd name="connsiteY11" fmla="*/ 147436 h 216928"/>
                  <a:gd name="connsiteX12" fmla="*/ 111431 w 188866"/>
                  <a:gd name="connsiteY12" fmla="*/ 216929 h 216928"/>
                  <a:gd name="connsiteX13" fmla="*/ 0 w 188866"/>
                  <a:gd name="connsiteY13" fmla="*/ 216929 h 216928"/>
                  <a:gd name="connsiteX14" fmla="*/ 0 w 188866"/>
                  <a:gd name="connsiteY14" fmla="*/ 0 h 216928"/>
                  <a:gd name="connsiteX15" fmla="*/ 171869 w 188866"/>
                  <a:gd name="connsiteY15" fmla="*/ 0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88866" h="216928">
                    <a:moveTo>
                      <a:pt x="50050" y="119264"/>
                    </a:moveTo>
                    <a:lnTo>
                      <a:pt x="50050" y="175609"/>
                    </a:lnTo>
                    <a:lnTo>
                      <a:pt x="104821" y="175609"/>
                    </a:lnTo>
                    <a:cubicBezTo>
                      <a:pt x="123708" y="175609"/>
                      <a:pt x="137873" y="165279"/>
                      <a:pt x="137873" y="147436"/>
                    </a:cubicBezTo>
                    <a:cubicBezTo>
                      <a:pt x="137873" y="130533"/>
                      <a:pt x="123708" y="119264"/>
                      <a:pt x="104821" y="119264"/>
                    </a:cubicBezTo>
                    <a:lnTo>
                      <a:pt x="50050" y="119264"/>
                    </a:lnTo>
                    <a:close/>
                    <a:moveTo>
                      <a:pt x="171869" y="0"/>
                    </a:moveTo>
                    <a:lnTo>
                      <a:pt x="171869" y="41320"/>
                    </a:lnTo>
                    <a:lnTo>
                      <a:pt x="50050" y="41320"/>
                    </a:lnTo>
                    <a:lnTo>
                      <a:pt x="50050" y="78883"/>
                    </a:lnTo>
                    <a:lnTo>
                      <a:pt x="111431" y="78883"/>
                    </a:lnTo>
                    <a:cubicBezTo>
                      <a:pt x="161481" y="78883"/>
                      <a:pt x="188867" y="110812"/>
                      <a:pt x="188867" y="147436"/>
                    </a:cubicBezTo>
                    <a:cubicBezTo>
                      <a:pt x="188867" y="185000"/>
                      <a:pt x="161481" y="216929"/>
                      <a:pt x="111431" y="216929"/>
                    </a:cubicBezTo>
                    <a:lnTo>
                      <a:pt x="0" y="216929"/>
                    </a:lnTo>
                    <a:lnTo>
                      <a:pt x="0" y="0"/>
                    </a:lnTo>
                    <a:lnTo>
                      <a:pt x="171869" y="0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23" name="Полилиния: фигура 64">
                <a:extLst>
                  <a:ext uri="{FF2B5EF4-FFF2-40B4-BE49-F238E27FC236}">
                    <a16:creationId xmlns:a16="http://schemas.microsoft.com/office/drawing/2014/main" xmlns="" id="{EF8C3860-6598-4CA0-85C6-A93885CE466C}"/>
                  </a:ext>
                </a:extLst>
              </p:cNvPr>
              <p:cNvSpPr/>
              <p:nvPr/>
            </p:nvSpPr>
            <p:spPr>
              <a:xfrm>
                <a:off x="5912328" y="3329463"/>
                <a:ext cx="157703" cy="164339"/>
              </a:xfrm>
              <a:custGeom>
                <a:avLst/>
                <a:gdLst>
                  <a:gd name="connsiteX0" fmla="*/ 113320 w 157703"/>
                  <a:gd name="connsiteY0" fmla="*/ 122081 h 164339"/>
                  <a:gd name="connsiteX1" fmla="*/ 113320 w 157703"/>
                  <a:gd name="connsiteY1" fmla="*/ 103299 h 164339"/>
                  <a:gd name="connsiteX2" fmla="*/ 77435 w 157703"/>
                  <a:gd name="connsiteY2" fmla="*/ 89213 h 164339"/>
                  <a:gd name="connsiteX3" fmla="*/ 45328 w 157703"/>
                  <a:gd name="connsiteY3" fmla="*/ 112690 h 164339"/>
                  <a:gd name="connsiteX4" fmla="*/ 77435 w 157703"/>
                  <a:gd name="connsiteY4" fmla="*/ 136167 h 164339"/>
                  <a:gd name="connsiteX5" fmla="*/ 113320 w 157703"/>
                  <a:gd name="connsiteY5" fmla="*/ 122081 h 164339"/>
                  <a:gd name="connsiteX6" fmla="*/ 113320 w 157703"/>
                  <a:gd name="connsiteY6" fmla="*/ 160583 h 164339"/>
                  <a:gd name="connsiteX7" fmla="*/ 113320 w 157703"/>
                  <a:gd name="connsiteY7" fmla="*/ 143680 h 164339"/>
                  <a:gd name="connsiteX8" fmla="*/ 59493 w 157703"/>
                  <a:gd name="connsiteY8" fmla="*/ 164340 h 164339"/>
                  <a:gd name="connsiteX9" fmla="*/ 0 w 157703"/>
                  <a:gd name="connsiteY9" fmla="*/ 111751 h 164339"/>
                  <a:gd name="connsiteX10" fmla="*/ 59493 w 157703"/>
                  <a:gd name="connsiteY10" fmla="*/ 61980 h 164339"/>
                  <a:gd name="connsiteX11" fmla="*/ 113320 w 157703"/>
                  <a:gd name="connsiteY11" fmla="*/ 80761 h 164339"/>
                  <a:gd name="connsiteX12" fmla="*/ 113320 w 157703"/>
                  <a:gd name="connsiteY12" fmla="*/ 60101 h 164339"/>
                  <a:gd name="connsiteX13" fmla="*/ 75547 w 157703"/>
                  <a:gd name="connsiteY13" fmla="*/ 33807 h 164339"/>
                  <a:gd name="connsiteX14" fmla="*/ 26441 w 157703"/>
                  <a:gd name="connsiteY14" fmla="*/ 51650 h 164339"/>
                  <a:gd name="connsiteX15" fmla="*/ 9443 w 157703"/>
                  <a:gd name="connsiteY15" fmla="*/ 24416 h 164339"/>
                  <a:gd name="connsiteX16" fmla="*/ 84046 w 157703"/>
                  <a:gd name="connsiteY16" fmla="*/ 0 h 164339"/>
                  <a:gd name="connsiteX17" fmla="*/ 157704 w 157703"/>
                  <a:gd name="connsiteY17" fmla="*/ 59162 h 164339"/>
                  <a:gd name="connsiteX18" fmla="*/ 157704 w 157703"/>
                  <a:gd name="connsiteY18" fmla="*/ 160583 h 164339"/>
                  <a:gd name="connsiteX19" fmla="*/ 113320 w 157703"/>
                  <a:gd name="connsiteY19" fmla="*/ 160583 h 164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57703" h="164339">
                    <a:moveTo>
                      <a:pt x="113320" y="122081"/>
                    </a:moveTo>
                    <a:lnTo>
                      <a:pt x="113320" y="103299"/>
                    </a:lnTo>
                    <a:cubicBezTo>
                      <a:pt x="105765" y="93908"/>
                      <a:pt x="91600" y="89213"/>
                      <a:pt x="77435" y="89213"/>
                    </a:cubicBezTo>
                    <a:cubicBezTo>
                      <a:pt x="59493" y="89213"/>
                      <a:pt x="45328" y="97665"/>
                      <a:pt x="45328" y="112690"/>
                    </a:cubicBezTo>
                    <a:cubicBezTo>
                      <a:pt x="45328" y="127715"/>
                      <a:pt x="59493" y="136167"/>
                      <a:pt x="77435" y="136167"/>
                    </a:cubicBezTo>
                    <a:cubicBezTo>
                      <a:pt x="91600" y="136167"/>
                      <a:pt x="105765" y="131472"/>
                      <a:pt x="113320" y="122081"/>
                    </a:cubicBezTo>
                    <a:close/>
                    <a:moveTo>
                      <a:pt x="113320" y="160583"/>
                    </a:moveTo>
                    <a:lnTo>
                      <a:pt x="113320" y="143680"/>
                    </a:lnTo>
                    <a:cubicBezTo>
                      <a:pt x="101988" y="156827"/>
                      <a:pt x="81213" y="164340"/>
                      <a:pt x="59493" y="164340"/>
                    </a:cubicBezTo>
                    <a:cubicBezTo>
                      <a:pt x="32107" y="164340"/>
                      <a:pt x="0" y="147436"/>
                      <a:pt x="0" y="111751"/>
                    </a:cubicBezTo>
                    <a:cubicBezTo>
                      <a:pt x="0" y="76066"/>
                      <a:pt x="32107" y="61980"/>
                      <a:pt x="59493" y="61980"/>
                    </a:cubicBezTo>
                    <a:cubicBezTo>
                      <a:pt x="82157" y="61980"/>
                      <a:pt x="101988" y="68553"/>
                      <a:pt x="113320" y="80761"/>
                    </a:cubicBezTo>
                    <a:lnTo>
                      <a:pt x="113320" y="60101"/>
                    </a:lnTo>
                    <a:cubicBezTo>
                      <a:pt x="113320" y="44137"/>
                      <a:pt x="98211" y="33807"/>
                      <a:pt x="75547" y="33807"/>
                    </a:cubicBezTo>
                    <a:cubicBezTo>
                      <a:pt x="57604" y="33807"/>
                      <a:pt x="40606" y="39442"/>
                      <a:pt x="26441" y="51650"/>
                    </a:cubicBezTo>
                    <a:lnTo>
                      <a:pt x="9443" y="24416"/>
                    </a:lnTo>
                    <a:cubicBezTo>
                      <a:pt x="30219" y="7513"/>
                      <a:pt x="56660" y="0"/>
                      <a:pt x="84046" y="0"/>
                    </a:cubicBezTo>
                    <a:cubicBezTo>
                      <a:pt x="122764" y="0"/>
                      <a:pt x="157704" y="14086"/>
                      <a:pt x="157704" y="59162"/>
                    </a:cubicBezTo>
                    <a:lnTo>
                      <a:pt x="157704" y="160583"/>
                    </a:lnTo>
                    <a:lnTo>
                      <a:pt x="113320" y="160583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24" name="Полилиния: фигура 65">
                <a:extLst>
                  <a:ext uri="{FF2B5EF4-FFF2-40B4-BE49-F238E27FC236}">
                    <a16:creationId xmlns:a16="http://schemas.microsoft.com/office/drawing/2014/main" xmlns="" id="{8838ABF2-34BB-4C2F-B6E7-44B148577E02}"/>
                  </a:ext>
                </a:extLst>
              </p:cNvPr>
              <p:cNvSpPr/>
              <p:nvPr/>
            </p:nvSpPr>
            <p:spPr>
              <a:xfrm>
                <a:off x="6111587" y="3333210"/>
                <a:ext cx="159592" cy="156827"/>
              </a:xfrm>
              <a:custGeom>
                <a:avLst/>
                <a:gdLst>
                  <a:gd name="connsiteX0" fmla="*/ 0 w 159592"/>
                  <a:gd name="connsiteY0" fmla="*/ 156827 h 156827"/>
                  <a:gd name="connsiteX1" fmla="*/ 0 w 159592"/>
                  <a:gd name="connsiteY1" fmla="*/ 0 h 156827"/>
                  <a:gd name="connsiteX2" fmla="*/ 44384 w 159592"/>
                  <a:gd name="connsiteY2" fmla="*/ 0 h 156827"/>
                  <a:gd name="connsiteX3" fmla="*/ 44384 w 159592"/>
                  <a:gd name="connsiteY3" fmla="*/ 58223 h 156827"/>
                  <a:gd name="connsiteX4" fmla="*/ 115209 w 159592"/>
                  <a:gd name="connsiteY4" fmla="*/ 58223 h 156827"/>
                  <a:gd name="connsiteX5" fmla="*/ 115209 w 159592"/>
                  <a:gd name="connsiteY5" fmla="*/ 0 h 156827"/>
                  <a:gd name="connsiteX6" fmla="*/ 159593 w 159592"/>
                  <a:gd name="connsiteY6" fmla="*/ 0 h 156827"/>
                  <a:gd name="connsiteX7" fmla="*/ 159593 w 159592"/>
                  <a:gd name="connsiteY7" fmla="*/ 156827 h 156827"/>
                  <a:gd name="connsiteX8" fmla="*/ 115209 w 159592"/>
                  <a:gd name="connsiteY8" fmla="*/ 156827 h 156827"/>
                  <a:gd name="connsiteX9" fmla="*/ 115209 w 159592"/>
                  <a:gd name="connsiteY9" fmla="*/ 93908 h 156827"/>
                  <a:gd name="connsiteX10" fmla="*/ 44384 w 159592"/>
                  <a:gd name="connsiteY10" fmla="*/ 93908 h 156827"/>
                  <a:gd name="connsiteX11" fmla="*/ 44384 w 159592"/>
                  <a:gd name="connsiteY11" fmla="*/ 156827 h 15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9592" h="156827">
                    <a:moveTo>
                      <a:pt x="0" y="156827"/>
                    </a:moveTo>
                    <a:lnTo>
                      <a:pt x="0" y="0"/>
                    </a:lnTo>
                    <a:lnTo>
                      <a:pt x="44384" y="0"/>
                    </a:lnTo>
                    <a:lnTo>
                      <a:pt x="44384" y="58223"/>
                    </a:lnTo>
                    <a:lnTo>
                      <a:pt x="115209" y="58223"/>
                    </a:lnTo>
                    <a:lnTo>
                      <a:pt x="115209" y="0"/>
                    </a:lnTo>
                    <a:lnTo>
                      <a:pt x="159593" y="0"/>
                    </a:lnTo>
                    <a:lnTo>
                      <a:pt x="159593" y="156827"/>
                    </a:lnTo>
                    <a:lnTo>
                      <a:pt x="115209" y="156827"/>
                    </a:lnTo>
                    <a:lnTo>
                      <a:pt x="115209" y="93908"/>
                    </a:lnTo>
                    <a:lnTo>
                      <a:pt x="44384" y="93908"/>
                    </a:lnTo>
                    <a:lnTo>
                      <a:pt x="44384" y="156827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25" name="Полилиния: фигура 66">
                <a:extLst>
                  <a:ext uri="{FF2B5EF4-FFF2-40B4-BE49-F238E27FC236}">
                    <a16:creationId xmlns:a16="http://schemas.microsoft.com/office/drawing/2014/main" xmlns="" id="{A740F2A1-DA9F-4D04-9F8A-7C1C87595940}"/>
                  </a:ext>
                </a:extLst>
              </p:cNvPr>
              <p:cNvSpPr/>
              <p:nvPr/>
            </p:nvSpPr>
            <p:spPr>
              <a:xfrm>
                <a:off x="6312724" y="3333213"/>
                <a:ext cx="166202" cy="156827"/>
              </a:xfrm>
              <a:custGeom>
                <a:avLst/>
                <a:gdLst>
                  <a:gd name="connsiteX0" fmla="*/ 110487 w 166202"/>
                  <a:gd name="connsiteY0" fmla="*/ 156827 h 156827"/>
                  <a:gd name="connsiteX1" fmla="*/ 65159 w 166202"/>
                  <a:gd name="connsiteY1" fmla="*/ 95787 h 156827"/>
                  <a:gd name="connsiteX2" fmla="*/ 44384 w 166202"/>
                  <a:gd name="connsiteY2" fmla="*/ 116446 h 156827"/>
                  <a:gd name="connsiteX3" fmla="*/ 44384 w 166202"/>
                  <a:gd name="connsiteY3" fmla="*/ 156827 h 156827"/>
                  <a:gd name="connsiteX4" fmla="*/ 0 w 166202"/>
                  <a:gd name="connsiteY4" fmla="*/ 156827 h 156827"/>
                  <a:gd name="connsiteX5" fmla="*/ 0 w 166202"/>
                  <a:gd name="connsiteY5" fmla="*/ 0 h 156827"/>
                  <a:gd name="connsiteX6" fmla="*/ 44384 w 166202"/>
                  <a:gd name="connsiteY6" fmla="*/ 0 h 156827"/>
                  <a:gd name="connsiteX7" fmla="*/ 44384 w 166202"/>
                  <a:gd name="connsiteY7" fmla="*/ 69492 h 156827"/>
                  <a:gd name="connsiteX8" fmla="*/ 109543 w 166202"/>
                  <a:gd name="connsiteY8" fmla="*/ 0 h 156827"/>
                  <a:gd name="connsiteX9" fmla="*/ 164314 w 166202"/>
                  <a:gd name="connsiteY9" fmla="*/ 0 h 156827"/>
                  <a:gd name="connsiteX10" fmla="*/ 97266 w 166202"/>
                  <a:gd name="connsiteY10" fmla="*/ 70431 h 156827"/>
                  <a:gd name="connsiteX11" fmla="*/ 166203 w 166202"/>
                  <a:gd name="connsiteY11" fmla="*/ 156827 h 15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6202" h="156827">
                    <a:moveTo>
                      <a:pt x="110487" y="156827"/>
                    </a:moveTo>
                    <a:lnTo>
                      <a:pt x="65159" y="95787"/>
                    </a:lnTo>
                    <a:lnTo>
                      <a:pt x="44384" y="116446"/>
                    </a:lnTo>
                    <a:lnTo>
                      <a:pt x="44384" y="156827"/>
                    </a:lnTo>
                    <a:lnTo>
                      <a:pt x="0" y="156827"/>
                    </a:lnTo>
                    <a:lnTo>
                      <a:pt x="0" y="0"/>
                    </a:lnTo>
                    <a:lnTo>
                      <a:pt x="44384" y="0"/>
                    </a:lnTo>
                    <a:lnTo>
                      <a:pt x="44384" y="69492"/>
                    </a:lnTo>
                    <a:lnTo>
                      <a:pt x="109543" y="0"/>
                    </a:lnTo>
                    <a:lnTo>
                      <a:pt x="164314" y="0"/>
                    </a:lnTo>
                    <a:lnTo>
                      <a:pt x="97266" y="70431"/>
                    </a:lnTo>
                    <a:lnTo>
                      <a:pt x="166203" y="156827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</p:grpSp>
        <p:grpSp>
          <p:nvGrpSpPr>
            <p:cNvPr id="12" name="Группа 11"/>
            <p:cNvGrpSpPr/>
            <p:nvPr/>
          </p:nvGrpSpPr>
          <p:grpSpPr>
            <a:xfrm>
              <a:off x="2406360" y="-27283"/>
              <a:ext cx="957286" cy="608913"/>
              <a:chOff x="2406360" y="-27283"/>
              <a:chExt cx="957286" cy="608913"/>
            </a:xfrm>
          </p:grpSpPr>
          <p:sp>
            <p:nvSpPr>
              <p:cNvPr id="13" name="Полилиния: фигура 52">
                <a:extLst>
                  <a:ext uri="{FF2B5EF4-FFF2-40B4-BE49-F238E27FC236}">
                    <a16:creationId xmlns:a16="http://schemas.microsoft.com/office/drawing/2014/main" xmlns="" id="{929AE324-84AF-47DC-A92A-2FE390440574}"/>
                  </a:ext>
                </a:extLst>
              </p:cNvPr>
              <p:cNvSpPr/>
              <p:nvPr/>
            </p:nvSpPr>
            <p:spPr>
              <a:xfrm>
                <a:off x="2406360" y="164610"/>
                <a:ext cx="260884" cy="417019"/>
              </a:xfrm>
              <a:custGeom>
                <a:avLst/>
                <a:gdLst>
                  <a:gd name="connsiteX0" fmla="*/ 0 w 228528"/>
                  <a:gd name="connsiteY0" fmla="*/ 365304 h 365303"/>
                  <a:gd name="connsiteX1" fmla="*/ 228529 w 228528"/>
                  <a:gd name="connsiteY1" fmla="*/ 365304 h 365303"/>
                  <a:gd name="connsiteX2" fmla="*/ 84046 w 228528"/>
                  <a:gd name="connsiteY2" fmla="*/ 0 h 365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8528" h="365303">
                    <a:moveTo>
                      <a:pt x="0" y="365304"/>
                    </a:moveTo>
                    <a:lnTo>
                      <a:pt x="228529" y="365304"/>
                    </a:lnTo>
                    <a:lnTo>
                      <a:pt x="84046" y="0"/>
                    </a:lnTo>
                    <a:close/>
                  </a:path>
                </a:pathLst>
              </a:custGeom>
              <a:solidFill>
                <a:schemeClr val="bg1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14" name="Полилиния: фигура 53">
                <a:extLst>
                  <a:ext uri="{FF2B5EF4-FFF2-40B4-BE49-F238E27FC236}">
                    <a16:creationId xmlns:a16="http://schemas.microsoft.com/office/drawing/2014/main" xmlns="" id="{0BCFCA76-32B6-4674-9FA0-C37DF3E37F2F}"/>
                  </a:ext>
                </a:extLst>
              </p:cNvPr>
              <p:cNvSpPr/>
              <p:nvPr/>
            </p:nvSpPr>
            <p:spPr>
              <a:xfrm>
                <a:off x="2426840" y="-27283"/>
                <a:ext cx="336348" cy="608913"/>
              </a:xfrm>
              <a:custGeom>
                <a:avLst/>
                <a:gdLst>
                  <a:gd name="connsiteX0" fmla="*/ 0 w 294632"/>
                  <a:gd name="connsiteY0" fmla="*/ 0 h 533400"/>
                  <a:gd name="connsiteX1" fmla="*/ 66103 w 294632"/>
                  <a:gd name="connsiteY1" fmla="*/ 168096 h 533400"/>
                  <a:gd name="connsiteX2" fmla="*/ 210587 w 294632"/>
                  <a:gd name="connsiteY2" fmla="*/ 533400 h 533400"/>
                  <a:gd name="connsiteX3" fmla="*/ 294632 w 294632"/>
                  <a:gd name="connsiteY3" fmla="*/ 168096 h 533400"/>
                  <a:gd name="connsiteX4" fmla="*/ 228529 w 294632"/>
                  <a:gd name="connsiteY4" fmla="*/ 0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4632" h="533400">
                    <a:moveTo>
                      <a:pt x="0" y="0"/>
                    </a:moveTo>
                    <a:lnTo>
                      <a:pt x="66103" y="168096"/>
                    </a:lnTo>
                    <a:lnTo>
                      <a:pt x="210587" y="533400"/>
                    </a:lnTo>
                    <a:lnTo>
                      <a:pt x="294632" y="168096"/>
                    </a:lnTo>
                    <a:lnTo>
                      <a:pt x="228529" y="0"/>
                    </a:lnTo>
                    <a:close/>
                  </a:path>
                </a:pathLst>
              </a:custGeom>
              <a:solidFill>
                <a:srgbClr val="B8B9BA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15" name="Полилиния: фигура 54">
                <a:extLst>
                  <a:ext uri="{FF2B5EF4-FFF2-40B4-BE49-F238E27FC236}">
                    <a16:creationId xmlns:a16="http://schemas.microsoft.com/office/drawing/2014/main" xmlns="" id="{E9E6C676-2B08-44A6-BDA5-4546D35201F2}"/>
                  </a:ext>
                </a:extLst>
              </p:cNvPr>
              <p:cNvSpPr/>
              <p:nvPr/>
            </p:nvSpPr>
            <p:spPr>
              <a:xfrm>
                <a:off x="2706053" y="164610"/>
                <a:ext cx="260884" cy="417019"/>
              </a:xfrm>
              <a:custGeom>
                <a:avLst/>
                <a:gdLst>
                  <a:gd name="connsiteX0" fmla="*/ 0 w 228528"/>
                  <a:gd name="connsiteY0" fmla="*/ 365304 h 365303"/>
                  <a:gd name="connsiteX1" fmla="*/ 84990 w 228528"/>
                  <a:gd name="connsiteY1" fmla="*/ 0 h 365303"/>
                  <a:gd name="connsiteX2" fmla="*/ 228529 w 228528"/>
                  <a:gd name="connsiteY2" fmla="*/ 365304 h 365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8528" h="365303">
                    <a:moveTo>
                      <a:pt x="0" y="365304"/>
                    </a:moveTo>
                    <a:lnTo>
                      <a:pt x="84990" y="0"/>
                    </a:lnTo>
                    <a:lnTo>
                      <a:pt x="228529" y="365304"/>
                    </a:lnTo>
                    <a:close/>
                  </a:path>
                </a:pathLst>
              </a:custGeom>
              <a:solidFill>
                <a:srgbClr val="7FCAFF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16" name="Полилиния: фигура 55">
                <a:extLst>
                  <a:ext uri="{FF2B5EF4-FFF2-40B4-BE49-F238E27FC236}">
                    <a16:creationId xmlns:a16="http://schemas.microsoft.com/office/drawing/2014/main" xmlns="" id="{69787FAB-7C43-4ACA-B03C-9B2B39BA0220}"/>
                  </a:ext>
                </a:extLst>
              </p:cNvPr>
              <p:cNvSpPr/>
              <p:nvPr/>
            </p:nvSpPr>
            <p:spPr>
              <a:xfrm>
                <a:off x="2726534" y="-27283"/>
                <a:ext cx="337425" cy="608913"/>
              </a:xfrm>
              <a:custGeom>
                <a:avLst/>
                <a:gdLst>
                  <a:gd name="connsiteX0" fmla="*/ 295577 w 295576"/>
                  <a:gd name="connsiteY0" fmla="*/ 168096 h 533400"/>
                  <a:gd name="connsiteX1" fmla="*/ 210587 w 295576"/>
                  <a:gd name="connsiteY1" fmla="*/ 533400 h 533400"/>
                  <a:gd name="connsiteX2" fmla="*/ 67048 w 295576"/>
                  <a:gd name="connsiteY2" fmla="*/ 168096 h 533400"/>
                  <a:gd name="connsiteX3" fmla="*/ 0 w 295576"/>
                  <a:gd name="connsiteY3" fmla="*/ 0 h 533400"/>
                  <a:gd name="connsiteX4" fmla="*/ 228529 w 295576"/>
                  <a:gd name="connsiteY4" fmla="*/ 0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5576" h="533400">
                    <a:moveTo>
                      <a:pt x="295577" y="168096"/>
                    </a:moveTo>
                    <a:lnTo>
                      <a:pt x="210587" y="533400"/>
                    </a:lnTo>
                    <a:lnTo>
                      <a:pt x="67048" y="168096"/>
                    </a:lnTo>
                    <a:lnTo>
                      <a:pt x="0" y="0"/>
                    </a:lnTo>
                    <a:lnTo>
                      <a:pt x="228529" y="0"/>
                    </a:lnTo>
                    <a:close/>
                  </a:path>
                </a:pathLst>
              </a:custGeom>
              <a:solidFill>
                <a:srgbClr val="0071BD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17" name="Полилиния: фигура 56">
                <a:extLst>
                  <a:ext uri="{FF2B5EF4-FFF2-40B4-BE49-F238E27FC236}">
                    <a16:creationId xmlns:a16="http://schemas.microsoft.com/office/drawing/2014/main" xmlns="" id="{334FD48A-74DC-4258-8F86-7C2D563A322F}"/>
                  </a:ext>
                </a:extLst>
              </p:cNvPr>
              <p:cNvSpPr/>
              <p:nvPr/>
            </p:nvSpPr>
            <p:spPr>
              <a:xfrm>
                <a:off x="3006824" y="164610"/>
                <a:ext cx="260884" cy="417019"/>
              </a:xfrm>
              <a:custGeom>
                <a:avLst/>
                <a:gdLst>
                  <a:gd name="connsiteX0" fmla="*/ 0 w 228528"/>
                  <a:gd name="connsiteY0" fmla="*/ 365304 h 365303"/>
                  <a:gd name="connsiteX1" fmla="*/ 84046 w 228528"/>
                  <a:gd name="connsiteY1" fmla="*/ 0 h 365303"/>
                  <a:gd name="connsiteX2" fmla="*/ 228529 w 228528"/>
                  <a:gd name="connsiteY2" fmla="*/ 365304 h 365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8528" h="365303">
                    <a:moveTo>
                      <a:pt x="0" y="365304"/>
                    </a:moveTo>
                    <a:lnTo>
                      <a:pt x="84046" y="0"/>
                    </a:lnTo>
                    <a:lnTo>
                      <a:pt x="228529" y="365304"/>
                    </a:lnTo>
                    <a:close/>
                  </a:path>
                </a:pathLst>
              </a:custGeom>
              <a:solidFill>
                <a:srgbClr val="FF6E6E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18" name="Полилиния: фигура 57">
                <a:extLst>
                  <a:ext uri="{FF2B5EF4-FFF2-40B4-BE49-F238E27FC236}">
                    <a16:creationId xmlns:a16="http://schemas.microsoft.com/office/drawing/2014/main" xmlns="" id="{5D9111EF-7867-4F92-A347-E8BDB223A46F}"/>
                  </a:ext>
                </a:extLst>
              </p:cNvPr>
              <p:cNvSpPr/>
              <p:nvPr/>
            </p:nvSpPr>
            <p:spPr>
              <a:xfrm>
                <a:off x="3027298" y="-27283"/>
                <a:ext cx="336348" cy="608913"/>
              </a:xfrm>
              <a:custGeom>
                <a:avLst/>
                <a:gdLst>
                  <a:gd name="connsiteX0" fmla="*/ 294632 w 294632"/>
                  <a:gd name="connsiteY0" fmla="*/ 168096 h 533400"/>
                  <a:gd name="connsiteX1" fmla="*/ 210587 w 294632"/>
                  <a:gd name="connsiteY1" fmla="*/ 533400 h 533400"/>
                  <a:gd name="connsiteX2" fmla="*/ 66103 w 294632"/>
                  <a:gd name="connsiteY2" fmla="*/ 168096 h 533400"/>
                  <a:gd name="connsiteX3" fmla="*/ 0 w 294632"/>
                  <a:gd name="connsiteY3" fmla="*/ 0 h 533400"/>
                  <a:gd name="connsiteX4" fmla="*/ 228529 w 294632"/>
                  <a:gd name="connsiteY4" fmla="*/ 0 h 533400"/>
                  <a:gd name="connsiteX5" fmla="*/ 294632 w 294632"/>
                  <a:gd name="connsiteY5" fmla="*/ 168096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94632" h="533400">
                    <a:moveTo>
                      <a:pt x="294632" y="168096"/>
                    </a:moveTo>
                    <a:lnTo>
                      <a:pt x="210587" y="533400"/>
                    </a:lnTo>
                    <a:lnTo>
                      <a:pt x="66103" y="168096"/>
                    </a:lnTo>
                    <a:lnTo>
                      <a:pt x="0" y="0"/>
                    </a:lnTo>
                    <a:lnTo>
                      <a:pt x="228529" y="0"/>
                    </a:lnTo>
                    <a:lnTo>
                      <a:pt x="294632" y="168096"/>
                    </a:lnTo>
                    <a:close/>
                  </a:path>
                </a:pathLst>
              </a:custGeom>
              <a:solidFill>
                <a:srgbClr val="E30017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</p:grpSp>
      </p:grpSp>
      <p:sp>
        <p:nvSpPr>
          <p:cNvPr id="28" name="Прямоугольник 27"/>
          <p:cNvSpPr/>
          <p:nvPr/>
        </p:nvSpPr>
        <p:spPr>
          <a:xfrm>
            <a:off x="175946" y="-63609"/>
            <a:ext cx="10088159" cy="1200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Специальная </a:t>
            </a:r>
            <a:r>
              <a:rPr lang="ru-RU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Программа </a:t>
            </a:r>
            <a:endParaRPr lang="ru-RU" sz="2400" dirty="0" smtClean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кредитования </a:t>
            </a:r>
            <a:r>
              <a:rPr lang="ru-RU" sz="2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субъектов МСП</a:t>
            </a:r>
          </a:p>
          <a:p>
            <a:endParaRPr lang="ru-RU" sz="2399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9" name="object 16"/>
          <p:cNvSpPr txBox="1"/>
          <p:nvPr/>
        </p:nvSpPr>
        <p:spPr>
          <a:xfrm>
            <a:off x="549582" y="5844367"/>
            <a:ext cx="5730568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5" dirty="0" err="1" smtClean="0">
                <a:solidFill>
                  <a:srgbClr val="0072BC"/>
                </a:solidFill>
                <a:latin typeface="Segoe UI"/>
                <a:cs typeface="Segoe UI"/>
              </a:rPr>
              <a:t>П</a:t>
            </a:r>
            <a:r>
              <a:rPr sz="1100" b="1" spc="-5" dirty="0" err="1" smtClean="0">
                <a:solidFill>
                  <a:srgbClr val="0072BC"/>
                </a:solidFill>
                <a:latin typeface="Segoe UI"/>
                <a:cs typeface="Segoe UI"/>
              </a:rPr>
              <a:t>ополнен</a:t>
            </a:r>
            <a:r>
              <a:rPr sz="1100" b="1" dirty="0" err="1" smtClean="0">
                <a:solidFill>
                  <a:srgbClr val="0072BC"/>
                </a:solidFill>
                <a:latin typeface="Segoe UI"/>
                <a:cs typeface="Segoe UI"/>
              </a:rPr>
              <a:t>ие</a:t>
            </a:r>
            <a:r>
              <a:rPr sz="1100" b="1" spc="15" dirty="0" smtClean="0">
                <a:solidFill>
                  <a:srgbClr val="0072BC"/>
                </a:solidFill>
                <a:latin typeface="Segoe UI"/>
                <a:cs typeface="Segoe UI"/>
              </a:rPr>
              <a:t> </a:t>
            </a:r>
            <a:r>
              <a:rPr sz="1100" b="1" spc="-5" dirty="0" err="1">
                <a:solidFill>
                  <a:srgbClr val="0072BC"/>
                </a:solidFill>
                <a:latin typeface="Segoe UI"/>
                <a:cs typeface="Segoe UI"/>
              </a:rPr>
              <a:t>о</a:t>
            </a:r>
            <a:r>
              <a:rPr sz="1100" b="1" dirty="0" err="1">
                <a:solidFill>
                  <a:srgbClr val="0072BC"/>
                </a:solidFill>
                <a:latin typeface="Segoe UI"/>
                <a:cs typeface="Segoe UI"/>
              </a:rPr>
              <a:t>б</a:t>
            </a:r>
            <a:r>
              <a:rPr sz="1100" b="1" spc="-5" dirty="0" err="1">
                <a:solidFill>
                  <a:srgbClr val="0072BC"/>
                </a:solidFill>
                <a:latin typeface="Segoe UI"/>
                <a:cs typeface="Segoe UI"/>
              </a:rPr>
              <a:t>о</a:t>
            </a:r>
            <a:r>
              <a:rPr sz="1100" b="1" dirty="0" err="1">
                <a:solidFill>
                  <a:srgbClr val="0072BC"/>
                </a:solidFill>
                <a:latin typeface="Segoe UI"/>
                <a:cs typeface="Segoe UI"/>
              </a:rPr>
              <a:t>р</a:t>
            </a:r>
            <a:r>
              <a:rPr sz="1100" b="1" spc="-15" dirty="0" err="1">
                <a:solidFill>
                  <a:srgbClr val="0072BC"/>
                </a:solidFill>
                <a:latin typeface="Segoe UI"/>
                <a:cs typeface="Segoe UI"/>
              </a:rPr>
              <a:t>о</a:t>
            </a:r>
            <a:r>
              <a:rPr sz="1100" b="1" spc="-10" dirty="0" err="1">
                <a:solidFill>
                  <a:srgbClr val="0072BC"/>
                </a:solidFill>
                <a:latin typeface="Segoe UI"/>
                <a:cs typeface="Segoe UI"/>
              </a:rPr>
              <a:t>т</a:t>
            </a:r>
            <a:r>
              <a:rPr sz="1100" b="1" spc="-5" dirty="0" err="1">
                <a:solidFill>
                  <a:srgbClr val="0072BC"/>
                </a:solidFill>
                <a:latin typeface="Segoe UI"/>
                <a:cs typeface="Segoe UI"/>
              </a:rPr>
              <a:t>н</a:t>
            </a:r>
            <a:r>
              <a:rPr sz="1100" b="1" spc="-10" dirty="0" err="1">
                <a:solidFill>
                  <a:srgbClr val="0072BC"/>
                </a:solidFill>
                <a:latin typeface="Segoe UI"/>
                <a:cs typeface="Segoe UI"/>
              </a:rPr>
              <a:t>ы</a:t>
            </a:r>
            <a:r>
              <a:rPr sz="1100" b="1" dirty="0" err="1">
                <a:solidFill>
                  <a:srgbClr val="0072BC"/>
                </a:solidFill>
                <a:latin typeface="Segoe UI"/>
                <a:cs typeface="Segoe UI"/>
              </a:rPr>
              <a:t>х</a:t>
            </a:r>
            <a:r>
              <a:rPr sz="1100" b="1" spc="10" dirty="0">
                <a:solidFill>
                  <a:srgbClr val="0072BC"/>
                </a:solidFill>
                <a:latin typeface="Segoe UI"/>
                <a:cs typeface="Segoe UI"/>
              </a:rPr>
              <a:t> </a:t>
            </a:r>
            <a:r>
              <a:rPr sz="1100" b="1" dirty="0" err="1" smtClean="0">
                <a:solidFill>
                  <a:srgbClr val="0072BC"/>
                </a:solidFill>
                <a:latin typeface="Segoe UI"/>
                <a:cs typeface="Segoe UI"/>
              </a:rPr>
              <a:t>ср</a:t>
            </a:r>
            <a:r>
              <a:rPr sz="1100" b="1" spc="-5" dirty="0" err="1" smtClean="0">
                <a:solidFill>
                  <a:srgbClr val="0072BC"/>
                </a:solidFill>
                <a:latin typeface="Segoe UI"/>
                <a:cs typeface="Segoe UI"/>
              </a:rPr>
              <a:t>е</a:t>
            </a:r>
            <a:r>
              <a:rPr sz="1100" b="1" dirty="0" err="1" smtClean="0">
                <a:solidFill>
                  <a:srgbClr val="0072BC"/>
                </a:solidFill>
                <a:latin typeface="Segoe UI"/>
                <a:cs typeface="Segoe UI"/>
              </a:rPr>
              <a:t>дс</a:t>
            </a:r>
            <a:r>
              <a:rPr sz="1100" b="1" spc="-10" dirty="0" err="1" smtClean="0">
                <a:solidFill>
                  <a:srgbClr val="0072BC"/>
                </a:solidFill>
                <a:latin typeface="Segoe UI"/>
                <a:cs typeface="Segoe UI"/>
              </a:rPr>
              <a:t>т</a:t>
            </a:r>
            <a:r>
              <a:rPr sz="1100" b="1" dirty="0" err="1" smtClean="0">
                <a:solidFill>
                  <a:srgbClr val="0072BC"/>
                </a:solidFill>
                <a:latin typeface="Segoe UI"/>
                <a:cs typeface="Segoe UI"/>
              </a:rPr>
              <a:t>в</a:t>
            </a:r>
            <a:endParaRPr sz="1100" dirty="0">
              <a:solidFill>
                <a:srgbClr val="0072BC"/>
              </a:solidFill>
              <a:latin typeface="Segoe UI"/>
              <a:cs typeface="Segoe UI"/>
            </a:endParaRPr>
          </a:p>
        </p:txBody>
      </p:sp>
      <p:sp>
        <p:nvSpPr>
          <p:cNvPr id="40" name="object 17"/>
          <p:cNvSpPr/>
          <p:nvPr/>
        </p:nvSpPr>
        <p:spPr>
          <a:xfrm>
            <a:off x="9166859" y="1510283"/>
            <a:ext cx="2118360" cy="550545"/>
          </a:xfrm>
          <a:custGeom>
            <a:avLst/>
            <a:gdLst/>
            <a:ahLst/>
            <a:cxnLst/>
            <a:rect l="l" t="t" r="r" b="b"/>
            <a:pathLst>
              <a:path w="2118359" h="550544">
                <a:moveTo>
                  <a:pt x="0" y="0"/>
                </a:moveTo>
                <a:lnTo>
                  <a:pt x="2118359" y="0"/>
                </a:lnTo>
                <a:lnTo>
                  <a:pt x="2118359" y="550163"/>
                </a:lnTo>
                <a:lnTo>
                  <a:pt x="0" y="550163"/>
                </a:lnTo>
                <a:lnTo>
                  <a:pt x="0" y="0"/>
                </a:lnTo>
                <a:close/>
              </a:path>
            </a:pathLst>
          </a:custGeom>
          <a:solidFill>
            <a:srgbClr val="DAE3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19"/>
          <p:cNvSpPr/>
          <p:nvPr/>
        </p:nvSpPr>
        <p:spPr>
          <a:xfrm>
            <a:off x="7565135" y="2348483"/>
            <a:ext cx="1728470" cy="551815"/>
          </a:xfrm>
          <a:custGeom>
            <a:avLst/>
            <a:gdLst/>
            <a:ahLst/>
            <a:cxnLst/>
            <a:rect l="l" t="t" r="r" b="b"/>
            <a:pathLst>
              <a:path w="1728470" h="551814">
                <a:moveTo>
                  <a:pt x="0" y="0"/>
                </a:moveTo>
                <a:lnTo>
                  <a:pt x="1728216" y="0"/>
                </a:lnTo>
                <a:lnTo>
                  <a:pt x="1728216" y="551688"/>
                </a:lnTo>
                <a:lnTo>
                  <a:pt x="0" y="551688"/>
                </a:lnTo>
                <a:lnTo>
                  <a:pt x="0" y="0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20"/>
          <p:cNvSpPr txBox="1"/>
          <p:nvPr/>
        </p:nvSpPr>
        <p:spPr>
          <a:xfrm>
            <a:off x="8268515" y="2464234"/>
            <a:ext cx="742315" cy="336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899"/>
              </a:lnSpc>
            </a:pPr>
            <a:r>
              <a:rPr sz="1100" b="1" dirty="0">
                <a:solidFill>
                  <a:srgbClr val="FFFFFF"/>
                </a:solidFill>
                <a:latin typeface="Segoe UI"/>
                <a:cs typeface="Segoe UI"/>
              </a:rPr>
              <a:t>К</a:t>
            </a:r>
            <a:r>
              <a:rPr sz="1100" b="1" spc="5" dirty="0">
                <a:solidFill>
                  <a:srgbClr val="FFFFFF"/>
                </a:solidFill>
                <a:latin typeface="Segoe UI"/>
                <a:cs typeface="Segoe UI"/>
              </a:rPr>
              <a:t>он</a:t>
            </a:r>
            <a:r>
              <a:rPr sz="1100" b="1" dirty="0">
                <a:solidFill>
                  <a:srgbClr val="FFFFFF"/>
                </a:solidFill>
                <a:latin typeface="Segoe UI"/>
                <a:cs typeface="Segoe UI"/>
              </a:rPr>
              <a:t>е</a:t>
            </a:r>
            <a:r>
              <a:rPr sz="1100" b="1" spc="5" dirty="0">
                <a:solidFill>
                  <a:srgbClr val="FFFFFF"/>
                </a:solidFill>
                <a:latin typeface="Segoe UI"/>
                <a:cs typeface="Segoe UI"/>
              </a:rPr>
              <a:t>чн</a:t>
            </a:r>
            <a:r>
              <a:rPr sz="1100" b="1" spc="-5" dirty="0">
                <a:solidFill>
                  <a:srgbClr val="FFFFFF"/>
                </a:solidFill>
                <a:latin typeface="Segoe UI"/>
                <a:cs typeface="Segoe UI"/>
              </a:rPr>
              <a:t>ы</a:t>
            </a:r>
            <a:r>
              <a:rPr sz="1100" b="1" spc="5" dirty="0">
                <a:solidFill>
                  <a:srgbClr val="FFFFFF"/>
                </a:solidFill>
                <a:latin typeface="Segoe UI"/>
                <a:cs typeface="Segoe UI"/>
              </a:rPr>
              <a:t>й</a:t>
            </a:r>
            <a:r>
              <a:rPr sz="1100" b="1" dirty="0">
                <a:solidFill>
                  <a:srgbClr val="FFFFFF"/>
                </a:solidFill>
                <a:latin typeface="Segoe UI"/>
                <a:cs typeface="Segoe UI"/>
              </a:rPr>
              <a:t> заем</a:t>
            </a:r>
            <a:r>
              <a:rPr sz="1100" b="1" spc="10" dirty="0">
                <a:solidFill>
                  <a:srgbClr val="FFFFFF"/>
                </a:solidFill>
                <a:latin typeface="Segoe UI"/>
                <a:cs typeface="Segoe UI"/>
              </a:rPr>
              <a:t>щ</a:t>
            </a:r>
            <a:r>
              <a:rPr sz="1100" b="1" dirty="0">
                <a:solidFill>
                  <a:srgbClr val="FFFFFF"/>
                </a:solidFill>
                <a:latin typeface="Segoe UI"/>
                <a:cs typeface="Segoe UI"/>
              </a:rPr>
              <a:t>ик</a:t>
            </a:r>
            <a:endParaRPr sz="1100" dirty="0">
              <a:latin typeface="Segoe UI"/>
              <a:cs typeface="Segoe UI"/>
            </a:endParaRPr>
          </a:p>
        </p:txBody>
      </p:sp>
      <p:sp>
        <p:nvSpPr>
          <p:cNvPr id="44" name="object 21"/>
          <p:cNvSpPr/>
          <p:nvPr/>
        </p:nvSpPr>
        <p:spPr>
          <a:xfrm>
            <a:off x="7699247" y="2484407"/>
            <a:ext cx="342900" cy="277495"/>
          </a:xfrm>
          <a:custGeom>
            <a:avLst/>
            <a:gdLst/>
            <a:ahLst/>
            <a:cxnLst/>
            <a:rect l="l" t="t" r="r" b="b"/>
            <a:pathLst>
              <a:path w="342900" h="277494">
                <a:moveTo>
                  <a:pt x="107658" y="0"/>
                </a:moveTo>
                <a:lnTo>
                  <a:pt x="69183" y="9438"/>
                </a:lnTo>
                <a:lnTo>
                  <a:pt x="46048" y="48158"/>
                </a:lnTo>
                <a:lnTo>
                  <a:pt x="49450" y="65337"/>
                </a:lnTo>
                <a:lnTo>
                  <a:pt x="50170" y="76115"/>
                </a:lnTo>
                <a:lnTo>
                  <a:pt x="45999" y="76763"/>
                </a:lnTo>
                <a:lnTo>
                  <a:pt x="45999" y="88320"/>
                </a:lnTo>
                <a:lnTo>
                  <a:pt x="48924" y="102393"/>
                </a:lnTo>
                <a:lnTo>
                  <a:pt x="54608" y="106842"/>
                </a:lnTo>
                <a:lnTo>
                  <a:pt x="58417" y="110206"/>
                </a:lnTo>
                <a:lnTo>
                  <a:pt x="62916" y="126246"/>
                </a:lnTo>
                <a:lnTo>
                  <a:pt x="68559" y="134994"/>
                </a:lnTo>
                <a:lnTo>
                  <a:pt x="73344" y="141390"/>
                </a:lnTo>
                <a:lnTo>
                  <a:pt x="72997" y="155949"/>
                </a:lnTo>
                <a:lnTo>
                  <a:pt x="41078" y="190590"/>
                </a:lnTo>
                <a:lnTo>
                  <a:pt x="24181" y="196970"/>
                </a:lnTo>
                <a:lnTo>
                  <a:pt x="11111" y="202873"/>
                </a:lnTo>
                <a:lnTo>
                  <a:pt x="2758" y="209970"/>
                </a:lnTo>
                <a:lnTo>
                  <a:pt x="0" y="277080"/>
                </a:lnTo>
                <a:lnTo>
                  <a:pt x="238353" y="277080"/>
                </a:lnTo>
                <a:lnTo>
                  <a:pt x="238353" y="234700"/>
                </a:lnTo>
                <a:lnTo>
                  <a:pt x="235868" y="228414"/>
                </a:lnTo>
                <a:lnTo>
                  <a:pt x="189108" y="201140"/>
                </a:lnTo>
                <a:lnTo>
                  <a:pt x="175628" y="196181"/>
                </a:lnTo>
                <a:lnTo>
                  <a:pt x="158401" y="187886"/>
                </a:lnTo>
                <a:lnTo>
                  <a:pt x="145561" y="180318"/>
                </a:lnTo>
                <a:lnTo>
                  <a:pt x="136736" y="172455"/>
                </a:lnTo>
                <a:lnTo>
                  <a:pt x="131558" y="163272"/>
                </a:lnTo>
                <a:lnTo>
                  <a:pt x="129655" y="151745"/>
                </a:lnTo>
                <a:lnTo>
                  <a:pt x="131662" y="141989"/>
                </a:lnTo>
                <a:lnTo>
                  <a:pt x="136418" y="135264"/>
                </a:lnTo>
                <a:lnTo>
                  <a:pt x="141964" y="126719"/>
                </a:lnTo>
                <a:lnTo>
                  <a:pt x="146343" y="111507"/>
                </a:lnTo>
                <a:lnTo>
                  <a:pt x="148423" y="107334"/>
                </a:lnTo>
                <a:lnTo>
                  <a:pt x="153106" y="103749"/>
                </a:lnTo>
                <a:lnTo>
                  <a:pt x="158086" y="92245"/>
                </a:lnTo>
                <a:lnTo>
                  <a:pt x="158902" y="76763"/>
                </a:lnTo>
                <a:lnTo>
                  <a:pt x="154724" y="76763"/>
                </a:lnTo>
                <a:lnTo>
                  <a:pt x="154724" y="49788"/>
                </a:lnTo>
                <a:lnTo>
                  <a:pt x="140165" y="12044"/>
                </a:lnTo>
                <a:lnTo>
                  <a:pt x="126594" y="4156"/>
                </a:lnTo>
                <a:lnTo>
                  <a:pt x="107658" y="0"/>
                </a:lnTo>
                <a:close/>
              </a:path>
              <a:path w="342900" h="277494">
                <a:moveTo>
                  <a:pt x="244551" y="42420"/>
                </a:moveTo>
                <a:lnTo>
                  <a:pt x="200829" y="63184"/>
                </a:lnTo>
                <a:lnTo>
                  <a:pt x="196545" y="84459"/>
                </a:lnTo>
                <a:lnTo>
                  <a:pt x="200723" y="96016"/>
                </a:lnTo>
                <a:lnTo>
                  <a:pt x="196545" y="99877"/>
                </a:lnTo>
                <a:lnTo>
                  <a:pt x="196545" y="107573"/>
                </a:lnTo>
                <a:lnTo>
                  <a:pt x="199456" y="117417"/>
                </a:lnTo>
                <a:lnTo>
                  <a:pt x="203992" y="119862"/>
                </a:lnTo>
                <a:lnTo>
                  <a:pt x="210668" y="137486"/>
                </a:lnTo>
                <a:lnTo>
                  <a:pt x="216268" y="145501"/>
                </a:lnTo>
                <a:lnTo>
                  <a:pt x="215399" y="159656"/>
                </a:lnTo>
                <a:lnTo>
                  <a:pt x="209780" y="169823"/>
                </a:lnTo>
                <a:lnTo>
                  <a:pt x="229819" y="183769"/>
                </a:lnTo>
                <a:lnTo>
                  <a:pt x="259519" y="210371"/>
                </a:lnTo>
                <a:lnTo>
                  <a:pt x="263448" y="277080"/>
                </a:lnTo>
                <a:lnTo>
                  <a:pt x="342900" y="277080"/>
                </a:lnTo>
                <a:lnTo>
                  <a:pt x="342657" y="232156"/>
                </a:lnTo>
                <a:lnTo>
                  <a:pt x="310444" y="194720"/>
                </a:lnTo>
                <a:lnTo>
                  <a:pt x="294659" y="189075"/>
                </a:lnTo>
                <a:lnTo>
                  <a:pt x="278239" y="180845"/>
                </a:lnTo>
                <a:lnTo>
                  <a:pt x="267449" y="172825"/>
                </a:lnTo>
                <a:lnTo>
                  <a:pt x="261425" y="163673"/>
                </a:lnTo>
                <a:lnTo>
                  <a:pt x="259305" y="152046"/>
                </a:lnTo>
                <a:lnTo>
                  <a:pt x="262503" y="143106"/>
                </a:lnTo>
                <a:lnTo>
                  <a:pt x="268934" y="132376"/>
                </a:lnTo>
                <a:lnTo>
                  <a:pt x="272689" y="122314"/>
                </a:lnTo>
                <a:lnTo>
                  <a:pt x="277154" y="117927"/>
                </a:lnTo>
                <a:lnTo>
                  <a:pt x="279991" y="111127"/>
                </a:lnTo>
                <a:lnTo>
                  <a:pt x="280174" y="99877"/>
                </a:lnTo>
                <a:lnTo>
                  <a:pt x="275996" y="96016"/>
                </a:lnTo>
                <a:lnTo>
                  <a:pt x="280174" y="84459"/>
                </a:lnTo>
                <a:lnTo>
                  <a:pt x="280174" y="76763"/>
                </a:lnTo>
                <a:lnTo>
                  <a:pt x="278588" y="68790"/>
                </a:lnTo>
                <a:lnTo>
                  <a:pt x="272977" y="58046"/>
                </a:lnTo>
                <a:lnTo>
                  <a:pt x="262058" y="48075"/>
                </a:lnTo>
                <a:lnTo>
                  <a:pt x="244551" y="424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22"/>
          <p:cNvSpPr txBox="1"/>
          <p:nvPr/>
        </p:nvSpPr>
        <p:spPr>
          <a:xfrm>
            <a:off x="7143625" y="1581028"/>
            <a:ext cx="1467485" cy="411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630"/>
              </a:lnSpc>
            </a:pPr>
            <a:r>
              <a:rPr sz="1400" b="1" spc="5" dirty="0">
                <a:solidFill>
                  <a:srgbClr val="FF6363"/>
                </a:solidFill>
                <a:latin typeface="Segoe UI"/>
                <a:cs typeface="Segoe UI"/>
              </a:rPr>
              <a:t>Пор</a:t>
            </a:r>
            <a:r>
              <a:rPr sz="1400" b="1" spc="-10" dirty="0">
                <a:solidFill>
                  <a:srgbClr val="FF6363"/>
                </a:solidFill>
                <a:latin typeface="Segoe UI"/>
                <a:cs typeface="Segoe UI"/>
              </a:rPr>
              <a:t>яд</a:t>
            </a:r>
            <a:r>
              <a:rPr sz="1400" b="1" spc="5" dirty="0">
                <a:solidFill>
                  <a:srgbClr val="FF6363"/>
                </a:solidFill>
                <a:latin typeface="Segoe UI"/>
                <a:cs typeface="Segoe UI"/>
              </a:rPr>
              <a:t>ок </a:t>
            </a:r>
            <a:r>
              <a:rPr sz="1400" b="1" dirty="0">
                <a:solidFill>
                  <a:srgbClr val="FF6363"/>
                </a:solidFill>
                <a:latin typeface="Segoe UI"/>
                <a:cs typeface="Segoe UI"/>
              </a:rPr>
              <a:t>в</a:t>
            </a:r>
            <a:r>
              <a:rPr sz="1400" b="1" spc="-5" dirty="0">
                <a:solidFill>
                  <a:srgbClr val="FF6363"/>
                </a:solidFill>
                <a:latin typeface="Segoe UI"/>
                <a:cs typeface="Segoe UI"/>
              </a:rPr>
              <a:t>з</a:t>
            </a:r>
            <a:r>
              <a:rPr sz="1400" b="1" dirty="0">
                <a:solidFill>
                  <a:srgbClr val="FF6363"/>
                </a:solidFill>
                <a:latin typeface="Segoe UI"/>
                <a:cs typeface="Segoe UI"/>
              </a:rPr>
              <a:t>а</a:t>
            </a:r>
            <a:r>
              <a:rPr sz="1400" b="1" spc="-5" dirty="0">
                <a:solidFill>
                  <a:srgbClr val="FF6363"/>
                </a:solidFill>
                <a:latin typeface="Segoe UI"/>
                <a:cs typeface="Segoe UI"/>
              </a:rPr>
              <a:t>и</a:t>
            </a:r>
            <a:r>
              <a:rPr sz="1400" b="1" dirty="0">
                <a:solidFill>
                  <a:srgbClr val="FF6363"/>
                </a:solidFill>
                <a:latin typeface="Segoe UI"/>
                <a:cs typeface="Segoe UI"/>
              </a:rPr>
              <a:t>м</a:t>
            </a:r>
            <a:r>
              <a:rPr sz="1400" b="1" spc="-10" dirty="0">
                <a:solidFill>
                  <a:srgbClr val="FF6363"/>
                </a:solidFill>
                <a:latin typeface="Segoe UI"/>
                <a:cs typeface="Segoe UI"/>
              </a:rPr>
              <a:t>од</a:t>
            </a:r>
            <a:r>
              <a:rPr sz="1400" b="1" spc="-5" dirty="0">
                <a:solidFill>
                  <a:srgbClr val="FF6363"/>
                </a:solidFill>
                <a:latin typeface="Segoe UI"/>
                <a:cs typeface="Segoe UI"/>
              </a:rPr>
              <a:t>ейст</a:t>
            </a:r>
            <a:r>
              <a:rPr sz="1400" b="1" dirty="0">
                <a:solidFill>
                  <a:srgbClr val="FF6363"/>
                </a:solidFill>
                <a:latin typeface="Segoe UI"/>
                <a:cs typeface="Segoe UI"/>
              </a:rPr>
              <a:t>в</a:t>
            </a:r>
            <a:r>
              <a:rPr sz="1400" b="1" spc="-5" dirty="0">
                <a:solidFill>
                  <a:srgbClr val="FF6363"/>
                </a:solidFill>
                <a:latin typeface="Segoe UI"/>
                <a:cs typeface="Segoe UI"/>
              </a:rPr>
              <a:t>ия</a:t>
            </a:r>
            <a:endParaRPr sz="1400" dirty="0">
              <a:latin typeface="Segoe UI"/>
              <a:cs typeface="Segoe UI"/>
            </a:endParaRPr>
          </a:p>
        </p:txBody>
      </p:sp>
      <p:sp>
        <p:nvSpPr>
          <p:cNvPr id="46" name="object 23"/>
          <p:cNvSpPr txBox="1"/>
          <p:nvPr/>
        </p:nvSpPr>
        <p:spPr>
          <a:xfrm>
            <a:off x="7534398" y="3667671"/>
            <a:ext cx="3885565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ru-RU" sz="1100" b="1" spc="-5" dirty="0" smtClean="0">
                <a:solidFill>
                  <a:srgbClr val="3E3E3E"/>
                </a:solidFill>
                <a:latin typeface="Segoe UI"/>
                <a:cs typeface="Segoe UI"/>
              </a:rPr>
              <a:t>МСП</a:t>
            </a:r>
            <a:r>
              <a:rPr sz="1100" b="1" spc="10" dirty="0" smtClean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b="1" spc="-5" dirty="0">
                <a:solidFill>
                  <a:srgbClr val="3E3E3E"/>
                </a:solidFill>
                <a:latin typeface="Segoe UI"/>
                <a:cs typeface="Segoe UI"/>
              </a:rPr>
              <a:t>Б</a:t>
            </a:r>
            <a:r>
              <a:rPr sz="1100" b="1" spc="5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1100" b="1" spc="-5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sz="1100" b="1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sz="1100" b="1" spc="-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пред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тав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яе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т к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ред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ты</a:t>
            </a:r>
            <a:r>
              <a:rPr sz="1100" spc="-2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ко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не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ч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ны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м 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з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мщ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кам</a:t>
            </a:r>
            <a:r>
              <a:rPr sz="1100" spc="-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п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100" spc="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spc="5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сл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ов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я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м П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гр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sz="1100" spc="5" dirty="0">
                <a:solidFill>
                  <a:srgbClr val="3E3E3E"/>
                </a:solidFill>
                <a:latin typeface="Segoe UI"/>
                <a:cs typeface="Segoe UI"/>
              </a:rPr>
              <a:t>м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мы</a:t>
            </a:r>
            <a:endParaRPr sz="1100" dirty="0">
              <a:latin typeface="Segoe UI"/>
              <a:cs typeface="Segoe UI"/>
            </a:endParaRPr>
          </a:p>
        </p:txBody>
      </p:sp>
      <p:sp>
        <p:nvSpPr>
          <p:cNvPr id="47" name="object 24"/>
          <p:cNvSpPr txBox="1"/>
          <p:nvPr/>
        </p:nvSpPr>
        <p:spPr>
          <a:xfrm>
            <a:off x="7560897" y="4216305"/>
            <a:ext cx="3538338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ru-RU" sz="1100" b="1" dirty="0" smtClean="0">
                <a:solidFill>
                  <a:srgbClr val="3E3E3E"/>
                </a:solidFill>
                <a:latin typeface="Segoe UI"/>
                <a:cs typeface="Segoe UI"/>
              </a:rPr>
              <a:t>МСП</a:t>
            </a:r>
            <a:r>
              <a:rPr lang="ru-RU" sz="1100" b="1" spc="-20" dirty="0" smtClean="0">
                <a:solidFill>
                  <a:srgbClr val="3E3E3E"/>
                </a:solidFill>
                <a:latin typeface="Segoe UI"/>
                <a:cs typeface="Segoe UI"/>
              </a:rPr>
              <a:t> Банк </a:t>
            </a:r>
            <a:r>
              <a:rPr lang="ru-RU" sz="1100" dirty="0" smtClean="0">
                <a:solidFill>
                  <a:srgbClr val="3E3E3E"/>
                </a:solidFill>
                <a:latin typeface="Segoe UI"/>
                <a:cs typeface="Segoe UI"/>
              </a:rPr>
              <a:t>обращается</a:t>
            </a:r>
            <a:r>
              <a:rPr sz="1100" dirty="0" smtClean="0">
                <a:solidFill>
                  <a:srgbClr val="3E3E3E"/>
                </a:solidFill>
                <a:latin typeface="Segoe UI"/>
                <a:cs typeface="Segoe UI"/>
              </a:rPr>
              <a:t> в </a:t>
            </a:r>
            <a:r>
              <a:rPr lang="ru-RU" sz="1100" dirty="0" smtClean="0">
                <a:solidFill>
                  <a:srgbClr val="3E3E3E"/>
                </a:solidFill>
                <a:latin typeface="Segoe UI"/>
                <a:cs typeface="Segoe UI"/>
              </a:rPr>
              <a:t>Банк России </a:t>
            </a:r>
            <a:r>
              <a:rPr lang="ru-RU" sz="1100" spc="-5" dirty="0" smtClean="0">
                <a:solidFill>
                  <a:srgbClr val="3E3E3E"/>
                </a:solidFill>
                <a:latin typeface="Segoe UI"/>
                <a:cs typeface="Segoe UI"/>
              </a:rPr>
              <a:t>для получения фондирования</a:t>
            </a:r>
            <a:endParaRPr sz="1100" dirty="0">
              <a:latin typeface="Segoe UI"/>
              <a:cs typeface="Segoe UI"/>
            </a:endParaRPr>
          </a:p>
        </p:txBody>
      </p:sp>
      <p:sp>
        <p:nvSpPr>
          <p:cNvPr id="48" name="object 25"/>
          <p:cNvSpPr txBox="1"/>
          <p:nvPr/>
        </p:nvSpPr>
        <p:spPr>
          <a:xfrm>
            <a:off x="7560898" y="4764939"/>
            <a:ext cx="3740516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ru-RU" sz="1100" b="1" spc="-5" dirty="0" smtClean="0">
                <a:solidFill>
                  <a:srgbClr val="3E3E3E"/>
                </a:solidFill>
                <a:latin typeface="Segoe UI"/>
                <a:cs typeface="Segoe UI"/>
              </a:rPr>
              <a:t>Банк России </a:t>
            </a:r>
            <a:r>
              <a:rPr lang="ru-RU" sz="1100" spc="-5" dirty="0" smtClean="0">
                <a:solidFill>
                  <a:srgbClr val="3E3E3E"/>
                </a:solidFill>
                <a:latin typeface="Segoe UI"/>
                <a:cs typeface="Segoe UI"/>
              </a:rPr>
              <a:t>предоставляет </a:t>
            </a:r>
            <a:r>
              <a:rPr lang="ru-RU" sz="1100" spc="-40" dirty="0" smtClean="0">
                <a:solidFill>
                  <a:srgbClr val="3E3E3E"/>
                </a:solidFill>
                <a:latin typeface="Segoe UI"/>
                <a:cs typeface="Segoe UI"/>
              </a:rPr>
              <a:t>МСП</a:t>
            </a:r>
            <a:r>
              <a:rPr sz="1100" spc="-50" dirty="0" smtClean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dirty="0" smtClean="0">
                <a:solidFill>
                  <a:srgbClr val="3E3E3E"/>
                </a:solidFill>
                <a:latin typeface="Segoe UI"/>
                <a:cs typeface="Segoe UI"/>
              </a:rPr>
              <a:t>Банку кредит </a:t>
            </a:r>
            <a:r>
              <a:rPr lang="ru-RU" sz="1100" spc="-5" dirty="0" smtClean="0">
                <a:solidFill>
                  <a:srgbClr val="3E3E3E"/>
                </a:solidFill>
                <a:latin typeface="Segoe UI"/>
                <a:cs typeface="Segoe UI"/>
              </a:rPr>
              <a:t>по</a:t>
            </a:r>
            <a:r>
              <a:rPr sz="1100" spc="-5" dirty="0" smtClean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тавке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9,</a:t>
            </a:r>
            <a:r>
              <a:rPr sz="1100" spc="5" dirty="0">
                <a:solidFill>
                  <a:srgbClr val="3E3E3E"/>
                </a:solidFill>
                <a:latin typeface="Segoe UI"/>
                <a:cs typeface="Segoe UI"/>
              </a:rPr>
              <a:t>5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%</a:t>
            </a:r>
            <a:r>
              <a:rPr sz="1100" spc="-4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г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д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ов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ы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х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 н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а </a:t>
            </a:r>
            <a:r>
              <a:rPr sz="1100" spc="-1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ок</a:t>
            </a:r>
            <a:r>
              <a:rPr sz="1100" spc="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д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100" spc="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3E3E3E"/>
                </a:solidFill>
                <a:latin typeface="Segoe UI"/>
                <a:cs typeface="Segoe UI"/>
              </a:rPr>
              <a:t>365</a:t>
            </a:r>
            <a:r>
              <a:rPr sz="1100" spc="-4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100" spc="-5" dirty="0">
                <a:solidFill>
                  <a:srgbClr val="3E3E3E"/>
                </a:solidFill>
                <a:latin typeface="Segoe UI"/>
                <a:cs typeface="Segoe UI"/>
              </a:rPr>
              <a:t>дней</a:t>
            </a:r>
            <a:endParaRPr sz="1100" dirty="0">
              <a:latin typeface="Segoe UI"/>
              <a:cs typeface="Segoe UI"/>
            </a:endParaRPr>
          </a:p>
        </p:txBody>
      </p:sp>
      <p:grpSp>
        <p:nvGrpSpPr>
          <p:cNvPr id="81" name="Группа 80"/>
          <p:cNvGrpSpPr/>
          <p:nvPr/>
        </p:nvGrpSpPr>
        <p:grpSpPr>
          <a:xfrm>
            <a:off x="7182231" y="3651758"/>
            <a:ext cx="219710" cy="220979"/>
            <a:chOff x="6734556" y="3723199"/>
            <a:chExt cx="219710" cy="220979"/>
          </a:xfrm>
        </p:grpSpPr>
        <p:sp>
          <p:nvSpPr>
            <p:cNvPr id="49" name="object 26"/>
            <p:cNvSpPr/>
            <p:nvPr/>
          </p:nvSpPr>
          <p:spPr>
            <a:xfrm>
              <a:off x="6734556" y="3723199"/>
              <a:ext cx="219710" cy="220979"/>
            </a:xfrm>
            <a:custGeom>
              <a:avLst/>
              <a:gdLst/>
              <a:ahLst/>
              <a:cxnLst/>
              <a:rect l="l" t="t" r="r" b="b"/>
              <a:pathLst>
                <a:path w="219709" h="220979">
                  <a:moveTo>
                    <a:pt x="105869" y="0"/>
                  </a:moveTo>
                  <a:lnTo>
                    <a:pt x="64513" y="9718"/>
                  </a:lnTo>
                  <a:lnTo>
                    <a:pt x="30878" y="33582"/>
                  </a:lnTo>
                  <a:lnTo>
                    <a:pt x="8270" y="68261"/>
                  </a:lnTo>
                  <a:lnTo>
                    <a:pt x="0" y="110422"/>
                  </a:lnTo>
                  <a:lnTo>
                    <a:pt x="598" y="122009"/>
                  </a:lnTo>
                  <a:lnTo>
                    <a:pt x="12350" y="160898"/>
                  </a:lnTo>
                  <a:lnTo>
                    <a:pt x="37482" y="192240"/>
                  </a:lnTo>
                  <a:lnTo>
                    <a:pt x="73833" y="213090"/>
                  </a:lnTo>
                  <a:lnTo>
                    <a:pt x="119241" y="220502"/>
                  </a:lnTo>
                  <a:lnTo>
                    <a:pt x="133008" y="218405"/>
                  </a:lnTo>
                  <a:lnTo>
                    <a:pt x="170167" y="202299"/>
                  </a:lnTo>
                  <a:lnTo>
                    <a:pt x="198770" y="173385"/>
                  </a:lnTo>
                  <a:lnTo>
                    <a:pt x="215802" y="134126"/>
                  </a:lnTo>
                  <a:lnTo>
                    <a:pt x="219239" y="103422"/>
                  </a:lnTo>
                  <a:lnTo>
                    <a:pt x="217437" y="89252"/>
                  </a:lnTo>
                  <a:lnTo>
                    <a:pt x="202023" y="50922"/>
                  </a:lnTo>
                  <a:lnTo>
                    <a:pt x="173785" y="21326"/>
                  </a:lnTo>
                  <a:lnTo>
                    <a:pt x="135538" y="3627"/>
                  </a:lnTo>
                  <a:lnTo>
                    <a:pt x="105869" y="0"/>
                  </a:lnTo>
                  <a:close/>
                </a:path>
              </a:pathLst>
            </a:custGeom>
            <a:solidFill>
              <a:srgbClr val="2038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27"/>
            <p:cNvSpPr txBox="1"/>
            <p:nvPr/>
          </p:nvSpPr>
          <p:spPr>
            <a:xfrm>
              <a:off x="6791871" y="3745620"/>
              <a:ext cx="104775" cy="16764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100" b="1" spc="5" dirty="0">
                  <a:solidFill>
                    <a:srgbClr val="FFFFFF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1</a:t>
              </a:r>
              <a:endParaRPr sz="11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82" name="Группа 81"/>
          <p:cNvGrpSpPr/>
          <p:nvPr/>
        </p:nvGrpSpPr>
        <p:grpSpPr>
          <a:xfrm>
            <a:off x="7182231" y="4200497"/>
            <a:ext cx="219710" cy="220979"/>
            <a:chOff x="6734556" y="4255075"/>
            <a:chExt cx="219710" cy="220979"/>
          </a:xfrm>
        </p:grpSpPr>
        <p:sp>
          <p:nvSpPr>
            <p:cNvPr id="51" name="object 28"/>
            <p:cNvSpPr/>
            <p:nvPr/>
          </p:nvSpPr>
          <p:spPr>
            <a:xfrm>
              <a:off x="6734556" y="4255075"/>
              <a:ext cx="219710" cy="220979"/>
            </a:xfrm>
            <a:custGeom>
              <a:avLst/>
              <a:gdLst/>
              <a:ahLst/>
              <a:cxnLst/>
              <a:rect l="l" t="t" r="r" b="b"/>
              <a:pathLst>
                <a:path w="219709" h="220979">
                  <a:moveTo>
                    <a:pt x="105869" y="0"/>
                  </a:moveTo>
                  <a:lnTo>
                    <a:pt x="64513" y="9718"/>
                  </a:lnTo>
                  <a:lnTo>
                    <a:pt x="30878" y="33582"/>
                  </a:lnTo>
                  <a:lnTo>
                    <a:pt x="8270" y="68261"/>
                  </a:lnTo>
                  <a:lnTo>
                    <a:pt x="0" y="110422"/>
                  </a:lnTo>
                  <a:lnTo>
                    <a:pt x="598" y="122009"/>
                  </a:lnTo>
                  <a:lnTo>
                    <a:pt x="12350" y="160898"/>
                  </a:lnTo>
                  <a:lnTo>
                    <a:pt x="37482" y="192240"/>
                  </a:lnTo>
                  <a:lnTo>
                    <a:pt x="73833" y="213090"/>
                  </a:lnTo>
                  <a:lnTo>
                    <a:pt x="119241" y="220502"/>
                  </a:lnTo>
                  <a:lnTo>
                    <a:pt x="133008" y="218405"/>
                  </a:lnTo>
                  <a:lnTo>
                    <a:pt x="170167" y="202299"/>
                  </a:lnTo>
                  <a:lnTo>
                    <a:pt x="198770" y="173385"/>
                  </a:lnTo>
                  <a:lnTo>
                    <a:pt x="215802" y="134126"/>
                  </a:lnTo>
                  <a:lnTo>
                    <a:pt x="219239" y="103422"/>
                  </a:lnTo>
                  <a:lnTo>
                    <a:pt x="217437" y="89252"/>
                  </a:lnTo>
                  <a:lnTo>
                    <a:pt x="202023" y="50922"/>
                  </a:lnTo>
                  <a:lnTo>
                    <a:pt x="173785" y="21326"/>
                  </a:lnTo>
                  <a:lnTo>
                    <a:pt x="135538" y="3627"/>
                  </a:lnTo>
                  <a:lnTo>
                    <a:pt x="105869" y="0"/>
                  </a:lnTo>
                  <a:close/>
                </a:path>
              </a:pathLst>
            </a:custGeom>
            <a:solidFill>
              <a:srgbClr val="2038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29"/>
            <p:cNvSpPr txBox="1"/>
            <p:nvPr/>
          </p:nvSpPr>
          <p:spPr>
            <a:xfrm>
              <a:off x="6791871" y="4277578"/>
              <a:ext cx="104775" cy="16764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100" b="1" spc="5" dirty="0">
                  <a:solidFill>
                    <a:srgbClr val="FFFFFF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2</a:t>
              </a:r>
              <a:endParaRPr sz="11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83" name="Группа 82"/>
          <p:cNvGrpSpPr/>
          <p:nvPr/>
        </p:nvGrpSpPr>
        <p:grpSpPr>
          <a:xfrm>
            <a:off x="7182231" y="4749237"/>
            <a:ext cx="219710" cy="220979"/>
            <a:chOff x="6734556" y="4754000"/>
            <a:chExt cx="219710" cy="220979"/>
          </a:xfrm>
        </p:grpSpPr>
        <p:sp>
          <p:nvSpPr>
            <p:cNvPr id="53" name="object 30"/>
            <p:cNvSpPr/>
            <p:nvPr/>
          </p:nvSpPr>
          <p:spPr>
            <a:xfrm>
              <a:off x="6734556" y="4754000"/>
              <a:ext cx="219710" cy="220979"/>
            </a:xfrm>
            <a:custGeom>
              <a:avLst/>
              <a:gdLst/>
              <a:ahLst/>
              <a:cxnLst/>
              <a:rect l="l" t="t" r="r" b="b"/>
              <a:pathLst>
                <a:path w="219709" h="220979">
                  <a:moveTo>
                    <a:pt x="105869" y="0"/>
                  </a:moveTo>
                  <a:lnTo>
                    <a:pt x="64513" y="9718"/>
                  </a:lnTo>
                  <a:lnTo>
                    <a:pt x="30878" y="33582"/>
                  </a:lnTo>
                  <a:lnTo>
                    <a:pt x="8270" y="68261"/>
                  </a:lnTo>
                  <a:lnTo>
                    <a:pt x="0" y="110422"/>
                  </a:lnTo>
                  <a:lnTo>
                    <a:pt x="598" y="122009"/>
                  </a:lnTo>
                  <a:lnTo>
                    <a:pt x="12350" y="160898"/>
                  </a:lnTo>
                  <a:lnTo>
                    <a:pt x="37482" y="192240"/>
                  </a:lnTo>
                  <a:lnTo>
                    <a:pt x="73833" y="213090"/>
                  </a:lnTo>
                  <a:lnTo>
                    <a:pt x="119241" y="220502"/>
                  </a:lnTo>
                  <a:lnTo>
                    <a:pt x="133008" y="218405"/>
                  </a:lnTo>
                  <a:lnTo>
                    <a:pt x="170167" y="202299"/>
                  </a:lnTo>
                  <a:lnTo>
                    <a:pt x="198770" y="173385"/>
                  </a:lnTo>
                  <a:lnTo>
                    <a:pt x="215802" y="134126"/>
                  </a:lnTo>
                  <a:lnTo>
                    <a:pt x="219239" y="103422"/>
                  </a:lnTo>
                  <a:lnTo>
                    <a:pt x="217437" y="89252"/>
                  </a:lnTo>
                  <a:lnTo>
                    <a:pt x="202023" y="50922"/>
                  </a:lnTo>
                  <a:lnTo>
                    <a:pt x="173785" y="21326"/>
                  </a:lnTo>
                  <a:lnTo>
                    <a:pt x="135538" y="3627"/>
                  </a:lnTo>
                  <a:lnTo>
                    <a:pt x="105869" y="0"/>
                  </a:lnTo>
                  <a:close/>
                </a:path>
              </a:pathLst>
            </a:custGeom>
            <a:solidFill>
              <a:srgbClr val="2038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31"/>
            <p:cNvSpPr txBox="1"/>
            <p:nvPr/>
          </p:nvSpPr>
          <p:spPr>
            <a:xfrm>
              <a:off x="6791871" y="4776959"/>
              <a:ext cx="104775" cy="16764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100" b="1" spc="5" dirty="0">
                  <a:solidFill>
                    <a:srgbClr val="FFFFFF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3</a:t>
              </a:r>
              <a:endParaRPr sz="11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55" name="object 32"/>
          <p:cNvSpPr/>
          <p:nvPr/>
        </p:nvSpPr>
        <p:spPr>
          <a:xfrm>
            <a:off x="9837419" y="2607564"/>
            <a:ext cx="661415" cy="6675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36"/>
          <p:cNvSpPr/>
          <p:nvPr/>
        </p:nvSpPr>
        <p:spPr>
          <a:xfrm>
            <a:off x="8840723" y="1566738"/>
            <a:ext cx="220979" cy="219075"/>
          </a:xfrm>
          <a:custGeom>
            <a:avLst/>
            <a:gdLst/>
            <a:ahLst/>
            <a:cxnLst/>
            <a:rect l="l" t="t" r="r" b="b"/>
            <a:pathLst>
              <a:path w="220979" h="219075">
                <a:moveTo>
                  <a:pt x="106604" y="0"/>
                </a:moveTo>
                <a:lnTo>
                  <a:pt x="64962" y="9651"/>
                </a:lnTo>
                <a:lnTo>
                  <a:pt x="31093" y="33350"/>
                </a:lnTo>
                <a:lnTo>
                  <a:pt x="8328" y="67790"/>
                </a:lnTo>
                <a:lnTo>
                  <a:pt x="0" y="109661"/>
                </a:lnTo>
                <a:lnTo>
                  <a:pt x="609" y="121228"/>
                </a:lnTo>
                <a:lnTo>
                  <a:pt x="12456" y="159829"/>
                </a:lnTo>
                <a:lnTo>
                  <a:pt x="37760" y="190935"/>
                </a:lnTo>
                <a:lnTo>
                  <a:pt x="74345" y="211627"/>
                </a:lnTo>
                <a:lnTo>
                  <a:pt x="120032" y="218984"/>
                </a:lnTo>
                <a:lnTo>
                  <a:pt x="133898" y="216906"/>
                </a:lnTo>
                <a:lnTo>
                  <a:pt x="171328" y="200915"/>
                </a:lnTo>
                <a:lnTo>
                  <a:pt x="200141" y="172194"/>
                </a:lnTo>
                <a:lnTo>
                  <a:pt x="217297" y="133184"/>
                </a:lnTo>
                <a:lnTo>
                  <a:pt x="220759" y="102668"/>
                </a:lnTo>
                <a:lnTo>
                  <a:pt x="218940" y="88600"/>
                </a:lnTo>
                <a:lnTo>
                  <a:pt x="203412" y="50549"/>
                </a:lnTo>
                <a:lnTo>
                  <a:pt x="174978" y="21169"/>
                </a:lnTo>
                <a:lnTo>
                  <a:pt x="136472" y="3600"/>
                </a:lnTo>
                <a:lnTo>
                  <a:pt x="106604" y="0"/>
                </a:lnTo>
                <a:close/>
              </a:path>
            </a:pathLst>
          </a:custGeom>
          <a:solidFill>
            <a:srgbClr val="2038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37"/>
          <p:cNvSpPr txBox="1"/>
          <p:nvPr/>
        </p:nvSpPr>
        <p:spPr>
          <a:xfrm>
            <a:off x="8898435" y="1601242"/>
            <a:ext cx="104775" cy="167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5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100">
              <a:latin typeface="Arial"/>
              <a:cs typeface="Arial"/>
            </a:endParaRPr>
          </a:p>
        </p:txBody>
      </p:sp>
      <p:sp>
        <p:nvSpPr>
          <p:cNvPr id="61" name="object 38"/>
          <p:cNvSpPr/>
          <p:nvPr/>
        </p:nvSpPr>
        <p:spPr>
          <a:xfrm>
            <a:off x="9977628" y="2069592"/>
            <a:ext cx="5715" cy="354330"/>
          </a:xfrm>
          <a:custGeom>
            <a:avLst/>
            <a:gdLst/>
            <a:ahLst/>
            <a:cxnLst/>
            <a:rect l="l" t="t" r="r" b="b"/>
            <a:pathLst>
              <a:path w="5715" h="354330">
                <a:moveTo>
                  <a:pt x="0" y="0"/>
                </a:moveTo>
                <a:lnTo>
                  <a:pt x="5689" y="353720"/>
                </a:lnTo>
              </a:path>
            </a:pathLst>
          </a:custGeom>
          <a:ln w="76200">
            <a:solidFill>
              <a:srgbClr val="DAE3F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39"/>
          <p:cNvSpPr/>
          <p:nvPr/>
        </p:nvSpPr>
        <p:spPr>
          <a:xfrm>
            <a:off x="9906531" y="2383988"/>
            <a:ext cx="152400" cy="153670"/>
          </a:xfrm>
          <a:custGeom>
            <a:avLst/>
            <a:gdLst/>
            <a:ahLst/>
            <a:cxnLst/>
            <a:rect l="l" t="t" r="r" b="b"/>
            <a:pathLst>
              <a:path w="152400" h="153669">
                <a:moveTo>
                  <a:pt x="152374" y="0"/>
                </a:moveTo>
                <a:lnTo>
                  <a:pt x="0" y="2451"/>
                </a:lnTo>
                <a:lnTo>
                  <a:pt x="78625" y="153606"/>
                </a:lnTo>
                <a:lnTo>
                  <a:pt x="152374" y="0"/>
                </a:lnTo>
                <a:close/>
              </a:path>
            </a:pathLst>
          </a:custGeom>
          <a:solidFill>
            <a:srgbClr val="DAE3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40"/>
          <p:cNvSpPr/>
          <p:nvPr/>
        </p:nvSpPr>
        <p:spPr>
          <a:xfrm>
            <a:off x="9616440" y="2147405"/>
            <a:ext cx="220979" cy="220345"/>
          </a:xfrm>
          <a:custGeom>
            <a:avLst/>
            <a:gdLst/>
            <a:ahLst/>
            <a:cxnLst/>
            <a:rect l="l" t="t" r="r" b="b"/>
            <a:pathLst>
              <a:path w="220979" h="220344">
                <a:moveTo>
                  <a:pt x="105993" y="0"/>
                </a:moveTo>
                <a:lnTo>
                  <a:pt x="64567" y="9875"/>
                </a:lnTo>
                <a:lnTo>
                  <a:pt x="30894" y="33765"/>
                </a:lnTo>
                <a:lnTo>
                  <a:pt x="8273" y="68372"/>
                </a:lnTo>
                <a:lnTo>
                  <a:pt x="0" y="110400"/>
                </a:lnTo>
                <a:lnTo>
                  <a:pt x="804" y="123764"/>
                </a:lnTo>
                <a:lnTo>
                  <a:pt x="13091" y="162010"/>
                </a:lnTo>
                <a:lnTo>
                  <a:pt x="38638" y="192763"/>
                </a:lnTo>
                <a:lnTo>
                  <a:pt x="75445" y="213162"/>
                </a:lnTo>
                <a:lnTo>
                  <a:pt x="121511" y="220345"/>
                </a:lnTo>
                <a:lnTo>
                  <a:pt x="135199" y="218094"/>
                </a:lnTo>
                <a:lnTo>
                  <a:pt x="172105" y="201694"/>
                </a:lnTo>
                <a:lnTo>
                  <a:pt x="200465" y="172622"/>
                </a:lnTo>
                <a:lnTo>
                  <a:pt x="217314" y="133190"/>
                </a:lnTo>
                <a:lnTo>
                  <a:pt x="220686" y="102290"/>
                </a:lnTo>
                <a:lnTo>
                  <a:pt x="218751" y="88252"/>
                </a:lnTo>
                <a:lnTo>
                  <a:pt x="203011" y="50313"/>
                </a:lnTo>
                <a:lnTo>
                  <a:pt x="174495" y="21051"/>
                </a:lnTo>
                <a:lnTo>
                  <a:pt x="135933" y="3572"/>
                </a:lnTo>
                <a:lnTo>
                  <a:pt x="105993" y="0"/>
                </a:lnTo>
                <a:close/>
              </a:path>
            </a:pathLst>
          </a:custGeom>
          <a:solidFill>
            <a:srgbClr val="2038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41"/>
          <p:cNvSpPr txBox="1"/>
          <p:nvPr/>
        </p:nvSpPr>
        <p:spPr>
          <a:xfrm>
            <a:off x="9674897" y="2182709"/>
            <a:ext cx="104775" cy="167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5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100">
              <a:latin typeface="Arial"/>
              <a:cs typeface="Arial"/>
            </a:endParaRPr>
          </a:p>
        </p:txBody>
      </p:sp>
      <p:sp>
        <p:nvSpPr>
          <p:cNvPr id="65" name="object 42"/>
          <p:cNvSpPr/>
          <p:nvPr/>
        </p:nvSpPr>
        <p:spPr>
          <a:xfrm>
            <a:off x="10260121" y="2203032"/>
            <a:ext cx="635" cy="289560"/>
          </a:xfrm>
          <a:custGeom>
            <a:avLst/>
            <a:gdLst/>
            <a:ahLst/>
            <a:cxnLst/>
            <a:rect l="l" t="t" r="r" b="b"/>
            <a:pathLst>
              <a:path w="634" h="289560">
                <a:moveTo>
                  <a:pt x="0" y="289051"/>
                </a:moveTo>
                <a:lnTo>
                  <a:pt x="228" y="0"/>
                </a:lnTo>
              </a:path>
            </a:pathLst>
          </a:custGeom>
          <a:ln w="762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43"/>
          <p:cNvSpPr/>
          <p:nvPr/>
        </p:nvSpPr>
        <p:spPr>
          <a:xfrm>
            <a:off x="10184109" y="2088733"/>
            <a:ext cx="152400" cy="153035"/>
          </a:xfrm>
          <a:custGeom>
            <a:avLst/>
            <a:gdLst/>
            <a:ahLst/>
            <a:cxnLst/>
            <a:rect l="l" t="t" r="r" b="b"/>
            <a:pathLst>
              <a:path w="152400" h="153035">
                <a:moveTo>
                  <a:pt x="76327" y="0"/>
                </a:moveTo>
                <a:lnTo>
                  <a:pt x="0" y="152336"/>
                </a:lnTo>
                <a:lnTo>
                  <a:pt x="152400" y="152463"/>
                </a:lnTo>
                <a:lnTo>
                  <a:pt x="76327" y="0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44"/>
          <p:cNvSpPr/>
          <p:nvPr/>
        </p:nvSpPr>
        <p:spPr>
          <a:xfrm>
            <a:off x="10389107" y="2186987"/>
            <a:ext cx="219710" cy="219710"/>
          </a:xfrm>
          <a:custGeom>
            <a:avLst/>
            <a:gdLst/>
            <a:ahLst/>
            <a:cxnLst/>
            <a:rect l="l" t="t" r="r" b="b"/>
            <a:pathLst>
              <a:path w="219709" h="219710">
                <a:moveTo>
                  <a:pt x="106483" y="0"/>
                </a:moveTo>
                <a:lnTo>
                  <a:pt x="64911" y="9491"/>
                </a:lnTo>
                <a:lnTo>
                  <a:pt x="31077" y="33164"/>
                </a:lnTo>
                <a:lnTo>
                  <a:pt x="8326" y="67674"/>
                </a:lnTo>
                <a:lnTo>
                  <a:pt x="0" y="109680"/>
                </a:lnTo>
                <a:lnTo>
                  <a:pt x="429" y="119437"/>
                </a:lnTo>
                <a:lnTo>
                  <a:pt x="11725" y="158690"/>
                </a:lnTo>
                <a:lnTo>
                  <a:pt x="36609" y="190393"/>
                </a:lnTo>
                <a:lnTo>
                  <a:pt x="72731" y="211539"/>
                </a:lnTo>
                <a:lnTo>
                  <a:pt x="117742" y="219120"/>
                </a:lnTo>
                <a:lnTo>
                  <a:pt x="131688" y="217199"/>
                </a:lnTo>
                <a:lnTo>
                  <a:pt x="169377" y="201511"/>
                </a:lnTo>
                <a:lnTo>
                  <a:pt x="198437" y="172951"/>
                </a:lnTo>
                <a:lnTo>
                  <a:pt x="215778" y="134118"/>
                </a:lnTo>
                <a:lnTo>
                  <a:pt x="219301" y="103806"/>
                </a:lnTo>
                <a:lnTo>
                  <a:pt x="217619" y="89605"/>
                </a:lnTo>
                <a:lnTo>
                  <a:pt x="202421" y="51162"/>
                </a:lnTo>
                <a:lnTo>
                  <a:pt x="174267" y="21445"/>
                </a:lnTo>
                <a:lnTo>
                  <a:pt x="136076" y="3654"/>
                </a:lnTo>
                <a:lnTo>
                  <a:pt x="106483" y="0"/>
                </a:lnTo>
                <a:close/>
              </a:path>
            </a:pathLst>
          </a:custGeom>
          <a:solidFill>
            <a:srgbClr val="2038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45"/>
          <p:cNvSpPr txBox="1"/>
          <p:nvPr/>
        </p:nvSpPr>
        <p:spPr>
          <a:xfrm>
            <a:off x="10446579" y="2221440"/>
            <a:ext cx="104775" cy="167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5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100">
              <a:latin typeface="Arial"/>
              <a:cs typeface="Arial"/>
            </a:endParaRPr>
          </a:p>
        </p:txBody>
      </p:sp>
      <p:sp>
        <p:nvSpPr>
          <p:cNvPr id="69" name="object 46"/>
          <p:cNvSpPr/>
          <p:nvPr/>
        </p:nvSpPr>
        <p:spPr>
          <a:xfrm>
            <a:off x="8921489" y="1926335"/>
            <a:ext cx="252095" cy="281940"/>
          </a:xfrm>
          <a:custGeom>
            <a:avLst/>
            <a:gdLst/>
            <a:ahLst/>
            <a:cxnLst/>
            <a:rect l="l" t="t" r="r" b="b"/>
            <a:pathLst>
              <a:path w="252095" h="281939">
                <a:moveTo>
                  <a:pt x="252006" y="0"/>
                </a:moveTo>
                <a:lnTo>
                  <a:pt x="0" y="0"/>
                </a:lnTo>
                <a:lnTo>
                  <a:pt x="0" y="281698"/>
                </a:lnTo>
              </a:path>
            </a:pathLst>
          </a:custGeom>
          <a:ln w="76200">
            <a:solidFill>
              <a:srgbClr val="DAE3F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47"/>
          <p:cNvSpPr/>
          <p:nvPr/>
        </p:nvSpPr>
        <p:spPr>
          <a:xfrm>
            <a:off x="8845295" y="2169935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762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DAE3F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4" name="Группа 83"/>
          <p:cNvGrpSpPr/>
          <p:nvPr/>
        </p:nvGrpSpPr>
        <p:grpSpPr>
          <a:xfrm>
            <a:off x="9488639" y="1631111"/>
            <a:ext cx="1532074" cy="322543"/>
            <a:chOff x="8746935" y="2422795"/>
            <a:chExt cx="1532074" cy="322543"/>
          </a:xfrm>
        </p:grpSpPr>
        <p:grpSp>
          <p:nvGrpSpPr>
            <p:cNvPr id="85" name="Группа 84">
              <a:extLst>
                <a:ext uri="{FF2B5EF4-FFF2-40B4-BE49-F238E27FC236}">
                  <a16:creationId xmlns="" xmlns:a16="http://schemas.microsoft.com/office/drawing/2014/main" id="{D2F09074-7E25-47FF-BFB3-5077D58EBFAB}"/>
                </a:ext>
              </a:extLst>
            </p:cNvPr>
            <p:cNvGrpSpPr/>
            <p:nvPr/>
          </p:nvGrpSpPr>
          <p:grpSpPr>
            <a:xfrm>
              <a:off x="8746935" y="2488102"/>
              <a:ext cx="997593" cy="135156"/>
              <a:chOff x="4829174" y="3270291"/>
              <a:chExt cx="1649752" cy="223511"/>
            </a:xfrm>
            <a:solidFill>
              <a:srgbClr val="505050"/>
            </a:solidFill>
          </p:grpSpPr>
          <p:sp>
            <p:nvSpPr>
              <p:cNvPr id="92" name="Полилиния: фигура 60">
                <a:extLst>
                  <a:ext uri="{FF2B5EF4-FFF2-40B4-BE49-F238E27FC236}">
                    <a16:creationId xmlns="" xmlns:a16="http://schemas.microsoft.com/office/drawing/2014/main" id="{D48941FC-8EB9-4F9F-9B53-C88F2A37CA31}"/>
                  </a:ext>
                </a:extLst>
              </p:cNvPr>
              <p:cNvSpPr/>
              <p:nvPr/>
            </p:nvSpPr>
            <p:spPr>
              <a:xfrm>
                <a:off x="4829174" y="3273101"/>
                <a:ext cx="254970" cy="216927"/>
              </a:xfrm>
              <a:custGeom>
                <a:avLst/>
                <a:gdLst>
                  <a:gd name="connsiteX0" fmla="*/ 184145 w 254970"/>
                  <a:gd name="connsiteY0" fmla="*/ 0 h 216928"/>
                  <a:gd name="connsiteX1" fmla="*/ 127485 w 254970"/>
                  <a:gd name="connsiteY1" fmla="*/ 130533 h 216928"/>
                  <a:gd name="connsiteX2" fmla="*/ 69881 w 254970"/>
                  <a:gd name="connsiteY2" fmla="*/ 0 h 216928"/>
                  <a:gd name="connsiteX3" fmla="*/ 0 w 254970"/>
                  <a:gd name="connsiteY3" fmla="*/ 0 h 216928"/>
                  <a:gd name="connsiteX4" fmla="*/ 0 w 254970"/>
                  <a:gd name="connsiteY4" fmla="*/ 216929 h 216928"/>
                  <a:gd name="connsiteX5" fmla="*/ 50050 w 254970"/>
                  <a:gd name="connsiteY5" fmla="*/ 216929 h 216928"/>
                  <a:gd name="connsiteX6" fmla="*/ 50050 w 254970"/>
                  <a:gd name="connsiteY6" fmla="*/ 64797 h 216928"/>
                  <a:gd name="connsiteX7" fmla="*/ 116153 w 254970"/>
                  <a:gd name="connsiteY7" fmla="*/ 216929 h 216928"/>
                  <a:gd name="connsiteX8" fmla="*/ 137873 w 254970"/>
                  <a:gd name="connsiteY8" fmla="*/ 216929 h 216928"/>
                  <a:gd name="connsiteX9" fmla="*/ 203976 w 254970"/>
                  <a:gd name="connsiteY9" fmla="*/ 64797 h 216928"/>
                  <a:gd name="connsiteX10" fmla="*/ 203976 w 254970"/>
                  <a:gd name="connsiteY10" fmla="*/ 216929 h 216928"/>
                  <a:gd name="connsiteX11" fmla="*/ 254970 w 254970"/>
                  <a:gd name="connsiteY11" fmla="*/ 216929 h 216928"/>
                  <a:gd name="connsiteX12" fmla="*/ 254970 w 254970"/>
                  <a:gd name="connsiteY12" fmla="*/ 0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54970" h="216928">
                    <a:moveTo>
                      <a:pt x="184145" y="0"/>
                    </a:moveTo>
                    <a:lnTo>
                      <a:pt x="127485" y="130533"/>
                    </a:lnTo>
                    <a:lnTo>
                      <a:pt x="69881" y="0"/>
                    </a:lnTo>
                    <a:lnTo>
                      <a:pt x="0" y="0"/>
                    </a:lnTo>
                    <a:lnTo>
                      <a:pt x="0" y="216929"/>
                    </a:lnTo>
                    <a:lnTo>
                      <a:pt x="50050" y="216929"/>
                    </a:lnTo>
                    <a:lnTo>
                      <a:pt x="50050" y="64797"/>
                    </a:lnTo>
                    <a:lnTo>
                      <a:pt x="116153" y="216929"/>
                    </a:lnTo>
                    <a:lnTo>
                      <a:pt x="137873" y="216929"/>
                    </a:lnTo>
                    <a:lnTo>
                      <a:pt x="203976" y="64797"/>
                    </a:lnTo>
                    <a:lnTo>
                      <a:pt x="203976" y="216929"/>
                    </a:lnTo>
                    <a:lnTo>
                      <a:pt x="254970" y="216929"/>
                    </a:lnTo>
                    <a:lnTo>
                      <a:pt x="254970" y="0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r"/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93" name="Полилиния: фигура 61">
                <a:extLst>
                  <a:ext uri="{FF2B5EF4-FFF2-40B4-BE49-F238E27FC236}">
                    <a16:creationId xmlns="" xmlns:a16="http://schemas.microsoft.com/office/drawing/2014/main" id="{C25B6F3B-F1C1-409C-9C89-F567F8D7E626}"/>
                  </a:ext>
                </a:extLst>
              </p:cNvPr>
              <p:cNvSpPr/>
              <p:nvPr/>
            </p:nvSpPr>
            <p:spPr>
              <a:xfrm>
                <a:off x="5116251" y="3270291"/>
                <a:ext cx="222862" cy="223502"/>
              </a:xfrm>
              <a:custGeom>
                <a:avLst/>
                <a:gdLst>
                  <a:gd name="connsiteX0" fmla="*/ 0 w 222862"/>
                  <a:gd name="connsiteY0" fmla="*/ 111751 h 223502"/>
                  <a:gd name="connsiteX1" fmla="*/ 124652 w 222862"/>
                  <a:gd name="connsiteY1" fmla="*/ 0 h 223502"/>
                  <a:gd name="connsiteX2" fmla="*/ 222863 w 222862"/>
                  <a:gd name="connsiteY2" fmla="*/ 52589 h 223502"/>
                  <a:gd name="connsiteX3" fmla="*/ 180368 w 222862"/>
                  <a:gd name="connsiteY3" fmla="*/ 72310 h 223502"/>
                  <a:gd name="connsiteX4" fmla="*/ 124652 w 222862"/>
                  <a:gd name="connsiteY4" fmla="*/ 40381 h 223502"/>
                  <a:gd name="connsiteX5" fmla="*/ 50994 w 222862"/>
                  <a:gd name="connsiteY5" fmla="*/ 111751 h 223502"/>
                  <a:gd name="connsiteX6" fmla="*/ 124652 w 222862"/>
                  <a:gd name="connsiteY6" fmla="*/ 182182 h 223502"/>
                  <a:gd name="connsiteX7" fmla="*/ 180368 w 222862"/>
                  <a:gd name="connsiteY7" fmla="*/ 151193 h 223502"/>
                  <a:gd name="connsiteX8" fmla="*/ 222863 w 222862"/>
                  <a:gd name="connsiteY8" fmla="*/ 169974 h 223502"/>
                  <a:gd name="connsiteX9" fmla="*/ 124652 w 222862"/>
                  <a:gd name="connsiteY9" fmla="*/ 223502 h 223502"/>
                  <a:gd name="connsiteX10" fmla="*/ 0 w 222862"/>
                  <a:gd name="connsiteY10" fmla="*/ 111751 h 2235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2862" h="223502">
                    <a:moveTo>
                      <a:pt x="0" y="111751"/>
                    </a:moveTo>
                    <a:cubicBezTo>
                      <a:pt x="0" y="45076"/>
                      <a:pt x="54771" y="0"/>
                      <a:pt x="124652" y="0"/>
                    </a:cubicBezTo>
                    <a:cubicBezTo>
                      <a:pt x="176591" y="0"/>
                      <a:pt x="206809" y="25355"/>
                      <a:pt x="222863" y="52589"/>
                    </a:cubicBezTo>
                    <a:lnTo>
                      <a:pt x="180368" y="72310"/>
                    </a:lnTo>
                    <a:cubicBezTo>
                      <a:pt x="170925" y="54467"/>
                      <a:pt x="149205" y="40381"/>
                      <a:pt x="124652" y="40381"/>
                    </a:cubicBezTo>
                    <a:cubicBezTo>
                      <a:pt x="82157" y="40381"/>
                      <a:pt x="50994" y="70431"/>
                      <a:pt x="50994" y="111751"/>
                    </a:cubicBezTo>
                    <a:cubicBezTo>
                      <a:pt x="50994" y="152132"/>
                      <a:pt x="82157" y="182182"/>
                      <a:pt x="124652" y="182182"/>
                    </a:cubicBezTo>
                    <a:cubicBezTo>
                      <a:pt x="149205" y="182182"/>
                      <a:pt x="170925" y="169035"/>
                      <a:pt x="180368" y="151193"/>
                    </a:cubicBezTo>
                    <a:lnTo>
                      <a:pt x="222863" y="169974"/>
                    </a:lnTo>
                    <a:cubicBezTo>
                      <a:pt x="206809" y="197208"/>
                      <a:pt x="176591" y="223502"/>
                      <a:pt x="124652" y="223502"/>
                    </a:cubicBezTo>
                    <a:cubicBezTo>
                      <a:pt x="54771" y="223502"/>
                      <a:pt x="0" y="177487"/>
                      <a:pt x="0" y="111751"/>
                    </a:cubicBez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r"/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94" name="Полилиния: фигура 62">
                <a:extLst>
                  <a:ext uri="{FF2B5EF4-FFF2-40B4-BE49-F238E27FC236}">
                    <a16:creationId xmlns="" xmlns:a16="http://schemas.microsoft.com/office/drawing/2014/main" id="{A5941BD5-2DA8-4726-9354-30AA696E0F6B}"/>
                  </a:ext>
                </a:extLst>
              </p:cNvPr>
              <p:cNvSpPr/>
              <p:nvPr/>
            </p:nvSpPr>
            <p:spPr>
              <a:xfrm>
                <a:off x="5366499" y="3273113"/>
                <a:ext cx="211530" cy="216928"/>
              </a:xfrm>
              <a:custGeom>
                <a:avLst/>
                <a:gdLst>
                  <a:gd name="connsiteX0" fmla="*/ 160537 w 211530"/>
                  <a:gd name="connsiteY0" fmla="*/ 216929 h 216928"/>
                  <a:gd name="connsiteX1" fmla="*/ 160537 w 211530"/>
                  <a:gd name="connsiteY1" fmla="*/ 41320 h 216928"/>
                  <a:gd name="connsiteX2" fmla="*/ 50050 w 211530"/>
                  <a:gd name="connsiteY2" fmla="*/ 41320 h 216928"/>
                  <a:gd name="connsiteX3" fmla="*/ 50050 w 211530"/>
                  <a:gd name="connsiteY3" fmla="*/ 216929 h 216928"/>
                  <a:gd name="connsiteX4" fmla="*/ 0 w 211530"/>
                  <a:gd name="connsiteY4" fmla="*/ 216929 h 216928"/>
                  <a:gd name="connsiteX5" fmla="*/ 0 w 211530"/>
                  <a:gd name="connsiteY5" fmla="*/ 0 h 216928"/>
                  <a:gd name="connsiteX6" fmla="*/ 211531 w 211530"/>
                  <a:gd name="connsiteY6" fmla="*/ 0 h 216928"/>
                  <a:gd name="connsiteX7" fmla="*/ 211531 w 211530"/>
                  <a:gd name="connsiteY7" fmla="*/ 216929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1530" h="216928">
                    <a:moveTo>
                      <a:pt x="160537" y="216929"/>
                    </a:moveTo>
                    <a:lnTo>
                      <a:pt x="160537" y="41320"/>
                    </a:lnTo>
                    <a:lnTo>
                      <a:pt x="50050" y="41320"/>
                    </a:lnTo>
                    <a:lnTo>
                      <a:pt x="50050" y="216929"/>
                    </a:lnTo>
                    <a:lnTo>
                      <a:pt x="0" y="216929"/>
                    </a:lnTo>
                    <a:lnTo>
                      <a:pt x="0" y="0"/>
                    </a:lnTo>
                    <a:lnTo>
                      <a:pt x="211531" y="0"/>
                    </a:lnTo>
                    <a:lnTo>
                      <a:pt x="211531" y="216929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r"/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95" name="Полилиния: фигура 63">
                <a:extLst>
                  <a:ext uri="{FF2B5EF4-FFF2-40B4-BE49-F238E27FC236}">
                    <a16:creationId xmlns="" xmlns:a16="http://schemas.microsoft.com/office/drawing/2014/main" id="{ABC7DA9B-726F-44AF-AEAA-75CDC184B77F}"/>
                  </a:ext>
                </a:extLst>
              </p:cNvPr>
              <p:cNvSpPr/>
              <p:nvPr/>
            </p:nvSpPr>
            <p:spPr>
              <a:xfrm>
                <a:off x="5707407" y="3273117"/>
                <a:ext cx="188866" cy="216928"/>
              </a:xfrm>
              <a:custGeom>
                <a:avLst/>
                <a:gdLst>
                  <a:gd name="connsiteX0" fmla="*/ 50050 w 188866"/>
                  <a:gd name="connsiteY0" fmla="*/ 119264 h 216928"/>
                  <a:gd name="connsiteX1" fmla="*/ 50050 w 188866"/>
                  <a:gd name="connsiteY1" fmla="*/ 175609 h 216928"/>
                  <a:gd name="connsiteX2" fmla="*/ 104821 w 188866"/>
                  <a:gd name="connsiteY2" fmla="*/ 175609 h 216928"/>
                  <a:gd name="connsiteX3" fmla="*/ 137873 w 188866"/>
                  <a:gd name="connsiteY3" fmla="*/ 147436 h 216928"/>
                  <a:gd name="connsiteX4" fmla="*/ 104821 w 188866"/>
                  <a:gd name="connsiteY4" fmla="*/ 119264 h 216928"/>
                  <a:gd name="connsiteX5" fmla="*/ 50050 w 188866"/>
                  <a:gd name="connsiteY5" fmla="*/ 119264 h 216928"/>
                  <a:gd name="connsiteX6" fmla="*/ 171869 w 188866"/>
                  <a:gd name="connsiteY6" fmla="*/ 0 h 216928"/>
                  <a:gd name="connsiteX7" fmla="*/ 171869 w 188866"/>
                  <a:gd name="connsiteY7" fmla="*/ 41320 h 216928"/>
                  <a:gd name="connsiteX8" fmla="*/ 50050 w 188866"/>
                  <a:gd name="connsiteY8" fmla="*/ 41320 h 216928"/>
                  <a:gd name="connsiteX9" fmla="*/ 50050 w 188866"/>
                  <a:gd name="connsiteY9" fmla="*/ 78883 h 216928"/>
                  <a:gd name="connsiteX10" fmla="*/ 111431 w 188866"/>
                  <a:gd name="connsiteY10" fmla="*/ 78883 h 216928"/>
                  <a:gd name="connsiteX11" fmla="*/ 188867 w 188866"/>
                  <a:gd name="connsiteY11" fmla="*/ 147436 h 216928"/>
                  <a:gd name="connsiteX12" fmla="*/ 111431 w 188866"/>
                  <a:gd name="connsiteY12" fmla="*/ 216929 h 216928"/>
                  <a:gd name="connsiteX13" fmla="*/ 0 w 188866"/>
                  <a:gd name="connsiteY13" fmla="*/ 216929 h 216928"/>
                  <a:gd name="connsiteX14" fmla="*/ 0 w 188866"/>
                  <a:gd name="connsiteY14" fmla="*/ 0 h 216928"/>
                  <a:gd name="connsiteX15" fmla="*/ 171869 w 188866"/>
                  <a:gd name="connsiteY15" fmla="*/ 0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88866" h="216928">
                    <a:moveTo>
                      <a:pt x="50050" y="119264"/>
                    </a:moveTo>
                    <a:lnTo>
                      <a:pt x="50050" y="175609"/>
                    </a:lnTo>
                    <a:lnTo>
                      <a:pt x="104821" y="175609"/>
                    </a:lnTo>
                    <a:cubicBezTo>
                      <a:pt x="123708" y="175609"/>
                      <a:pt x="137873" y="165279"/>
                      <a:pt x="137873" y="147436"/>
                    </a:cubicBezTo>
                    <a:cubicBezTo>
                      <a:pt x="137873" y="130533"/>
                      <a:pt x="123708" y="119264"/>
                      <a:pt x="104821" y="119264"/>
                    </a:cubicBezTo>
                    <a:lnTo>
                      <a:pt x="50050" y="119264"/>
                    </a:lnTo>
                    <a:close/>
                    <a:moveTo>
                      <a:pt x="171869" y="0"/>
                    </a:moveTo>
                    <a:lnTo>
                      <a:pt x="171869" y="41320"/>
                    </a:lnTo>
                    <a:lnTo>
                      <a:pt x="50050" y="41320"/>
                    </a:lnTo>
                    <a:lnTo>
                      <a:pt x="50050" y="78883"/>
                    </a:lnTo>
                    <a:lnTo>
                      <a:pt x="111431" y="78883"/>
                    </a:lnTo>
                    <a:cubicBezTo>
                      <a:pt x="161481" y="78883"/>
                      <a:pt x="188867" y="110812"/>
                      <a:pt x="188867" y="147436"/>
                    </a:cubicBezTo>
                    <a:cubicBezTo>
                      <a:pt x="188867" y="185000"/>
                      <a:pt x="161481" y="216929"/>
                      <a:pt x="111431" y="216929"/>
                    </a:cubicBezTo>
                    <a:lnTo>
                      <a:pt x="0" y="216929"/>
                    </a:lnTo>
                    <a:lnTo>
                      <a:pt x="0" y="0"/>
                    </a:lnTo>
                    <a:lnTo>
                      <a:pt x="171869" y="0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r"/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96" name="Полилиния: фигура 64">
                <a:extLst>
                  <a:ext uri="{FF2B5EF4-FFF2-40B4-BE49-F238E27FC236}">
                    <a16:creationId xmlns="" xmlns:a16="http://schemas.microsoft.com/office/drawing/2014/main" id="{EF8C3860-6598-4CA0-85C6-A93885CE466C}"/>
                  </a:ext>
                </a:extLst>
              </p:cNvPr>
              <p:cNvSpPr/>
              <p:nvPr/>
            </p:nvSpPr>
            <p:spPr>
              <a:xfrm>
                <a:off x="5912328" y="3329463"/>
                <a:ext cx="157703" cy="164339"/>
              </a:xfrm>
              <a:custGeom>
                <a:avLst/>
                <a:gdLst>
                  <a:gd name="connsiteX0" fmla="*/ 113320 w 157703"/>
                  <a:gd name="connsiteY0" fmla="*/ 122081 h 164339"/>
                  <a:gd name="connsiteX1" fmla="*/ 113320 w 157703"/>
                  <a:gd name="connsiteY1" fmla="*/ 103299 h 164339"/>
                  <a:gd name="connsiteX2" fmla="*/ 77435 w 157703"/>
                  <a:gd name="connsiteY2" fmla="*/ 89213 h 164339"/>
                  <a:gd name="connsiteX3" fmla="*/ 45328 w 157703"/>
                  <a:gd name="connsiteY3" fmla="*/ 112690 h 164339"/>
                  <a:gd name="connsiteX4" fmla="*/ 77435 w 157703"/>
                  <a:gd name="connsiteY4" fmla="*/ 136167 h 164339"/>
                  <a:gd name="connsiteX5" fmla="*/ 113320 w 157703"/>
                  <a:gd name="connsiteY5" fmla="*/ 122081 h 164339"/>
                  <a:gd name="connsiteX6" fmla="*/ 113320 w 157703"/>
                  <a:gd name="connsiteY6" fmla="*/ 160583 h 164339"/>
                  <a:gd name="connsiteX7" fmla="*/ 113320 w 157703"/>
                  <a:gd name="connsiteY7" fmla="*/ 143680 h 164339"/>
                  <a:gd name="connsiteX8" fmla="*/ 59493 w 157703"/>
                  <a:gd name="connsiteY8" fmla="*/ 164340 h 164339"/>
                  <a:gd name="connsiteX9" fmla="*/ 0 w 157703"/>
                  <a:gd name="connsiteY9" fmla="*/ 111751 h 164339"/>
                  <a:gd name="connsiteX10" fmla="*/ 59493 w 157703"/>
                  <a:gd name="connsiteY10" fmla="*/ 61980 h 164339"/>
                  <a:gd name="connsiteX11" fmla="*/ 113320 w 157703"/>
                  <a:gd name="connsiteY11" fmla="*/ 80761 h 164339"/>
                  <a:gd name="connsiteX12" fmla="*/ 113320 w 157703"/>
                  <a:gd name="connsiteY12" fmla="*/ 60101 h 164339"/>
                  <a:gd name="connsiteX13" fmla="*/ 75547 w 157703"/>
                  <a:gd name="connsiteY13" fmla="*/ 33807 h 164339"/>
                  <a:gd name="connsiteX14" fmla="*/ 26441 w 157703"/>
                  <a:gd name="connsiteY14" fmla="*/ 51650 h 164339"/>
                  <a:gd name="connsiteX15" fmla="*/ 9443 w 157703"/>
                  <a:gd name="connsiteY15" fmla="*/ 24416 h 164339"/>
                  <a:gd name="connsiteX16" fmla="*/ 84046 w 157703"/>
                  <a:gd name="connsiteY16" fmla="*/ 0 h 164339"/>
                  <a:gd name="connsiteX17" fmla="*/ 157704 w 157703"/>
                  <a:gd name="connsiteY17" fmla="*/ 59162 h 164339"/>
                  <a:gd name="connsiteX18" fmla="*/ 157704 w 157703"/>
                  <a:gd name="connsiteY18" fmla="*/ 160583 h 164339"/>
                  <a:gd name="connsiteX19" fmla="*/ 113320 w 157703"/>
                  <a:gd name="connsiteY19" fmla="*/ 160583 h 164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57703" h="164339">
                    <a:moveTo>
                      <a:pt x="113320" y="122081"/>
                    </a:moveTo>
                    <a:lnTo>
                      <a:pt x="113320" y="103299"/>
                    </a:lnTo>
                    <a:cubicBezTo>
                      <a:pt x="105765" y="93908"/>
                      <a:pt x="91600" y="89213"/>
                      <a:pt x="77435" y="89213"/>
                    </a:cubicBezTo>
                    <a:cubicBezTo>
                      <a:pt x="59493" y="89213"/>
                      <a:pt x="45328" y="97665"/>
                      <a:pt x="45328" y="112690"/>
                    </a:cubicBezTo>
                    <a:cubicBezTo>
                      <a:pt x="45328" y="127715"/>
                      <a:pt x="59493" y="136167"/>
                      <a:pt x="77435" y="136167"/>
                    </a:cubicBezTo>
                    <a:cubicBezTo>
                      <a:pt x="91600" y="136167"/>
                      <a:pt x="105765" y="131472"/>
                      <a:pt x="113320" y="122081"/>
                    </a:cubicBezTo>
                    <a:close/>
                    <a:moveTo>
                      <a:pt x="113320" y="160583"/>
                    </a:moveTo>
                    <a:lnTo>
                      <a:pt x="113320" y="143680"/>
                    </a:lnTo>
                    <a:cubicBezTo>
                      <a:pt x="101988" y="156827"/>
                      <a:pt x="81213" y="164340"/>
                      <a:pt x="59493" y="164340"/>
                    </a:cubicBezTo>
                    <a:cubicBezTo>
                      <a:pt x="32107" y="164340"/>
                      <a:pt x="0" y="147436"/>
                      <a:pt x="0" y="111751"/>
                    </a:cubicBezTo>
                    <a:cubicBezTo>
                      <a:pt x="0" y="76066"/>
                      <a:pt x="32107" y="61980"/>
                      <a:pt x="59493" y="61980"/>
                    </a:cubicBezTo>
                    <a:cubicBezTo>
                      <a:pt x="82157" y="61980"/>
                      <a:pt x="101988" y="68553"/>
                      <a:pt x="113320" y="80761"/>
                    </a:cubicBezTo>
                    <a:lnTo>
                      <a:pt x="113320" y="60101"/>
                    </a:lnTo>
                    <a:cubicBezTo>
                      <a:pt x="113320" y="44137"/>
                      <a:pt x="98211" y="33807"/>
                      <a:pt x="75547" y="33807"/>
                    </a:cubicBezTo>
                    <a:cubicBezTo>
                      <a:pt x="57604" y="33807"/>
                      <a:pt x="40606" y="39442"/>
                      <a:pt x="26441" y="51650"/>
                    </a:cubicBezTo>
                    <a:lnTo>
                      <a:pt x="9443" y="24416"/>
                    </a:lnTo>
                    <a:cubicBezTo>
                      <a:pt x="30219" y="7513"/>
                      <a:pt x="56660" y="0"/>
                      <a:pt x="84046" y="0"/>
                    </a:cubicBezTo>
                    <a:cubicBezTo>
                      <a:pt x="122764" y="0"/>
                      <a:pt x="157704" y="14086"/>
                      <a:pt x="157704" y="59162"/>
                    </a:cubicBezTo>
                    <a:lnTo>
                      <a:pt x="157704" y="160583"/>
                    </a:lnTo>
                    <a:lnTo>
                      <a:pt x="113320" y="160583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r"/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97" name="Полилиния: фигура 65">
                <a:extLst>
                  <a:ext uri="{FF2B5EF4-FFF2-40B4-BE49-F238E27FC236}">
                    <a16:creationId xmlns="" xmlns:a16="http://schemas.microsoft.com/office/drawing/2014/main" id="{8838ABF2-34BB-4C2F-B6E7-44B148577E02}"/>
                  </a:ext>
                </a:extLst>
              </p:cNvPr>
              <p:cNvSpPr/>
              <p:nvPr/>
            </p:nvSpPr>
            <p:spPr>
              <a:xfrm>
                <a:off x="6111587" y="3333210"/>
                <a:ext cx="159592" cy="156827"/>
              </a:xfrm>
              <a:custGeom>
                <a:avLst/>
                <a:gdLst>
                  <a:gd name="connsiteX0" fmla="*/ 0 w 159592"/>
                  <a:gd name="connsiteY0" fmla="*/ 156827 h 156827"/>
                  <a:gd name="connsiteX1" fmla="*/ 0 w 159592"/>
                  <a:gd name="connsiteY1" fmla="*/ 0 h 156827"/>
                  <a:gd name="connsiteX2" fmla="*/ 44384 w 159592"/>
                  <a:gd name="connsiteY2" fmla="*/ 0 h 156827"/>
                  <a:gd name="connsiteX3" fmla="*/ 44384 w 159592"/>
                  <a:gd name="connsiteY3" fmla="*/ 58223 h 156827"/>
                  <a:gd name="connsiteX4" fmla="*/ 115209 w 159592"/>
                  <a:gd name="connsiteY4" fmla="*/ 58223 h 156827"/>
                  <a:gd name="connsiteX5" fmla="*/ 115209 w 159592"/>
                  <a:gd name="connsiteY5" fmla="*/ 0 h 156827"/>
                  <a:gd name="connsiteX6" fmla="*/ 159593 w 159592"/>
                  <a:gd name="connsiteY6" fmla="*/ 0 h 156827"/>
                  <a:gd name="connsiteX7" fmla="*/ 159593 w 159592"/>
                  <a:gd name="connsiteY7" fmla="*/ 156827 h 156827"/>
                  <a:gd name="connsiteX8" fmla="*/ 115209 w 159592"/>
                  <a:gd name="connsiteY8" fmla="*/ 156827 h 156827"/>
                  <a:gd name="connsiteX9" fmla="*/ 115209 w 159592"/>
                  <a:gd name="connsiteY9" fmla="*/ 93908 h 156827"/>
                  <a:gd name="connsiteX10" fmla="*/ 44384 w 159592"/>
                  <a:gd name="connsiteY10" fmla="*/ 93908 h 156827"/>
                  <a:gd name="connsiteX11" fmla="*/ 44384 w 159592"/>
                  <a:gd name="connsiteY11" fmla="*/ 156827 h 15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9592" h="156827">
                    <a:moveTo>
                      <a:pt x="0" y="156827"/>
                    </a:moveTo>
                    <a:lnTo>
                      <a:pt x="0" y="0"/>
                    </a:lnTo>
                    <a:lnTo>
                      <a:pt x="44384" y="0"/>
                    </a:lnTo>
                    <a:lnTo>
                      <a:pt x="44384" y="58223"/>
                    </a:lnTo>
                    <a:lnTo>
                      <a:pt x="115209" y="58223"/>
                    </a:lnTo>
                    <a:lnTo>
                      <a:pt x="115209" y="0"/>
                    </a:lnTo>
                    <a:lnTo>
                      <a:pt x="159593" y="0"/>
                    </a:lnTo>
                    <a:lnTo>
                      <a:pt x="159593" y="156827"/>
                    </a:lnTo>
                    <a:lnTo>
                      <a:pt x="115209" y="156827"/>
                    </a:lnTo>
                    <a:lnTo>
                      <a:pt x="115209" y="93908"/>
                    </a:lnTo>
                    <a:lnTo>
                      <a:pt x="44384" y="93908"/>
                    </a:lnTo>
                    <a:lnTo>
                      <a:pt x="44384" y="156827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r"/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98" name="Полилиния: фигура 66">
                <a:extLst>
                  <a:ext uri="{FF2B5EF4-FFF2-40B4-BE49-F238E27FC236}">
                    <a16:creationId xmlns="" xmlns:a16="http://schemas.microsoft.com/office/drawing/2014/main" id="{A740F2A1-DA9F-4D04-9F8A-7C1C87595940}"/>
                  </a:ext>
                </a:extLst>
              </p:cNvPr>
              <p:cNvSpPr/>
              <p:nvPr/>
            </p:nvSpPr>
            <p:spPr>
              <a:xfrm>
                <a:off x="6312724" y="3333213"/>
                <a:ext cx="166202" cy="156827"/>
              </a:xfrm>
              <a:custGeom>
                <a:avLst/>
                <a:gdLst>
                  <a:gd name="connsiteX0" fmla="*/ 110487 w 166202"/>
                  <a:gd name="connsiteY0" fmla="*/ 156827 h 156827"/>
                  <a:gd name="connsiteX1" fmla="*/ 65159 w 166202"/>
                  <a:gd name="connsiteY1" fmla="*/ 95787 h 156827"/>
                  <a:gd name="connsiteX2" fmla="*/ 44384 w 166202"/>
                  <a:gd name="connsiteY2" fmla="*/ 116446 h 156827"/>
                  <a:gd name="connsiteX3" fmla="*/ 44384 w 166202"/>
                  <a:gd name="connsiteY3" fmla="*/ 156827 h 156827"/>
                  <a:gd name="connsiteX4" fmla="*/ 0 w 166202"/>
                  <a:gd name="connsiteY4" fmla="*/ 156827 h 156827"/>
                  <a:gd name="connsiteX5" fmla="*/ 0 w 166202"/>
                  <a:gd name="connsiteY5" fmla="*/ 0 h 156827"/>
                  <a:gd name="connsiteX6" fmla="*/ 44384 w 166202"/>
                  <a:gd name="connsiteY6" fmla="*/ 0 h 156827"/>
                  <a:gd name="connsiteX7" fmla="*/ 44384 w 166202"/>
                  <a:gd name="connsiteY7" fmla="*/ 69492 h 156827"/>
                  <a:gd name="connsiteX8" fmla="*/ 109543 w 166202"/>
                  <a:gd name="connsiteY8" fmla="*/ 0 h 156827"/>
                  <a:gd name="connsiteX9" fmla="*/ 164314 w 166202"/>
                  <a:gd name="connsiteY9" fmla="*/ 0 h 156827"/>
                  <a:gd name="connsiteX10" fmla="*/ 97266 w 166202"/>
                  <a:gd name="connsiteY10" fmla="*/ 70431 h 156827"/>
                  <a:gd name="connsiteX11" fmla="*/ 166203 w 166202"/>
                  <a:gd name="connsiteY11" fmla="*/ 156827 h 15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6202" h="156827">
                    <a:moveTo>
                      <a:pt x="110487" y="156827"/>
                    </a:moveTo>
                    <a:lnTo>
                      <a:pt x="65159" y="95787"/>
                    </a:lnTo>
                    <a:lnTo>
                      <a:pt x="44384" y="116446"/>
                    </a:lnTo>
                    <a:lnTo>
                      <a:pt x="44384" y="156827"/>
                    </a:lnTo>
                    <a:lnTo>
                      <a:pt x="0" y="156827"/>
                    </a:lnTo>
                    <a:lnTo>
                      <a:pt x="0" y="0"/>
                    </a:lnTo>
                    <a:lnTo>
                      <a:pt x="44384" y="0"/>
                    </a:lnTo>
                    <a:lnTo>
                      <a:pt x="44384" y="69492"/>
                    </a:lnTo>
                    <a:lnTo>
                      <a:pt x="109543" y="0"/>
                    </a:lnTo>
                    <a:lnTo>
                      <a:pt x="164314" y="0"/>
                    </a:lnTo>
                    <a:lnTo>
                      <a:pt x="97266" y="70431"/>
                    </a:lnTo>
                    <a:lnTo>
                      <a:pt x="166203" y="156827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r"/>
                <a:endParaRPr lang="ru-RU" sz="1799">
                  <a:solidFill>
                    <a:srgbClr val="50504F"/>
                  </a:solidFill>
                </a:endParaRPr>
              </a:p>
            </p:txBody>
          </p:sp>
        </p:grpSp>
        <p:sp>
          <p:nvSpPr>
            <p:cNvPr id="86" name="Полилиния: фигура 52">
              <a:extLst>
                <a:ext uri="{FF2B5EF4-FFF2-40B4-BE49-F238E27FC236}">
                  <a16:creationId xmlns="" xmlns:a16="http://schemas.microsoft.com/office/drawing/2014/main" id="{929AE324-84AF-47DC-A92A-2FE390440574}"/>
                </a:ext>
              </a:extLst>
            </p:cNvPr>
            <p:cNvSpPr/>
            <p:nvPr/>
          </p:nvSpPr>
          <p:spPr>
            <a:xfrm>
              <a:off x="9771935" y="2524441"/>
              <a:ext cx="138191" cy="220896"/>
            </a:xfrm>
            <a:custGeom>
              <a:avLst/>
              <a:gdLst>
                <a:gd name="connsiteX0" fmla="*/ 0 w 228528"/>
                <a:gd name="connsiteY0" fmla="*/ 365304 h 365303"/>
                <a:gd name="connsiteX1" fmla="*/ 228529 w 228528"/>
                <a:gd name="connsiteY1" fmla="*/ 365304 h 365303"/>
                <a:gd name="connsiteX2" fmla="*/ 84046 w 228528"/>
                <a:gd name="connsiteY2" fmla="*/ 0 h 365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8528" h="365303">
                  <a:moveTo>
                    <a:pt x="0" y="365304"/>
                  </a:moveTo>
                  <a:lnTo>
                    <a:pt x="228529" y="365304"/>
                  </a:lnTo>
                  <a:lnTo>
                    <a:pt x="84046" y="0"/>
                  </a:lnTo>
                  <a:close/>
                </a:path>
              </a:pathLst>
            </a:custGeom>
            <a:solidFill>
              <a:schemeClr val="bg1"/>
            </a:solidFill>
            <a:ln w="9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r"/>
              <a:endParaRPr lang="ru-RU" sz="1799"/>
            </a:p>
          </p:txBody>
        </p:sp>
        <p:sp>
          <p:nvSpPr>
            <p:cNvPr id="87" name="Полилиния: фигура 53">
              <a:extLst>
                <a:ext uri="{FF2B5EF4-FFF2-40B4-BE49-F238E27FC236}">
                  <a16:creationId xmlns="" xmlns:a16="http://schemas.microsoft.com/office/drawing/2014/main" id="{0BCFCA76-32B6-4674-9FA0-C37DF3E37F2F}"/>
                </a:ext>
              </a:extLst>
            </p:cNvPr>
            <p:cNvSpPr/>
            <p:nvPr/>
          </p:nvSpPr>
          <p:spPr>
            <a:xfrm>
              <a:off x="9782782" y="2422795"/>
              <a:ext cx="178165" cy="322543"/>
            </a:xfrm>
            <a:custGeom>
              <a:avLst/>
              <a:gdLst>
                <a:gd name="connsiteX0" fmla="*/ 0 w 294632"/>
                <a:gd name="connsiteY0" fmla="*/ 0 h 533400"/>
                <a:gd name="connsiteX1" fmla="*/ 66103 w 294632"/>
                <a:gd name="connsiteY1" fmla="*/ 168096 h 533400"/>
                <a:gd name="connsiteX2" fmla="*/ 210587 w 294632"/>
                <a:gd name="connsiteY2" fmla="*/ 533400 h 533400"/>
                <a:gd name="connsiteX3" fmla="*/ 294632 w 294632"/>
                <a:gd name="connsiteY3" fmla="*/ 168096 h 533400"/>
                <a:gd name="connsiteX4" fmla="*/ 228529 w 294632"/>
                <a:gd name="connsiteY4" fmla="*/ 0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632" h="533400">
                  <a:moveTo>
                    <a:pt x="0" y="0"/>
                  </a:moveTo>
                  <a:lnTo>
                    <a:pt x="66103" y="168096"/>
                  </a:lnTo>
                  <a:lnTo>
                    <a:pt x="210587" y="533400"/>
                  </a:lnTo>
                  <a:lnTo>
                    <a:pt x="294632" y="168096"/>
                  </a:lnTo>
                  <a:lnTo>
                    <a:pt x="228529" y="0"/>
                  </a:lnTo>
                  <a:close/>
                </a:path>
              </a:pathLst>
            </a:custGeom>
            <a:solidFill>
              <a:srgbClr val="B8B9BA"/>
            </a:solidFill>
            <a:ln w="9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r"/>
              <a:endParaRPr lang="ru-RU" sz="1799"/>
            </a:p>
          </p:txBody>
        </p:sp>
        <p:sp>
          <p:nvSpPr>
            <p:cNvPr id="88" name="Полилиния: фигура 54">
              <a:extLst>
                <a:ext uri="{FF2B5EF4-FFF2-40B4-BE49-F238E27FC236}">
                  <a16:creationId xmlns="" xmlns:a16="http://schemas.microsoft.com/office/drawing/2014/main" id="{E9E6C676-2B08-44A6-BDA5-4546D35201F2}"/>
                </a:ext>
              </a:extLst>
            </p:cNvPr>
            <p:cNvSpPr/>
            <p:nvPr/>
          </p:nvSpPr>
          <p:spPr>
            <a:xfrm>
              <a:off x="9930681" y="2524441"/>
              <a:ext cx="138191" cy="220896"/>
            </a:xfrm>
            <a:custGeom>
              <a:avLst/>
              <a:gdLst>
                <a:gd name="connsiteX0" fmla="*/ 0 w 228528"/>
                <a:gd name="connsiteY0" fmla="*/ 365304 h 365303"/>
                <a:gd name="connsiteX1" fmla="*/ 84990 w 228528"/>
                <a:gd name="connsiteY1" fmla="*/ 0 h 365303"/>
                <a:gd name="connsiteX2" fmla="*/ 228529 w 228528"/>
                <a:gd name="connsiteY2" fmla="*/ 365304 h 365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8528" h="365303">
                  <a:moveTo>
                    <a:pt x="0" y="365304"/>
                  </a:moveTo>
                  <a:lnTo>
                    <a:pt x="84990" y="0"/>
                  </a:lnTo>
                  <a:lnTo>
                    <a:pt x="228529" y="365304"/>
                  </a:lnTo>
                  <a:close/>
                </a:path>
              </a:pathLst>
            </a:custGeom>
            <a:solidFill>
              <a:srgbClr val="7FCAFF"/>
            </a:solidFill>
            <a:ln w="9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r"/>
              <a:endParaRPr lang="ru-RU" sz="1799"/>
            </a:p>
          </p:txBody>
        </p:sp>
        <p:sp>
          <p:nvSpPr>
            <p:cNvPr id="89" name="Полилиния: фигура 55">
              <a:extLst>
                <a:ext uri="{FF2B5EF4-FFF2-40B4-BE49-F238E27FC236}">
                  <a16:creationId xmlns="" xmlns:a16="http://schemas.microsoft.com/office/drawing/2014/main" id="{69787FAB-7C43-4ACA-B03C-9B2B39BA0220}"/>
                </a:ext>
              </a:extLst>
            </p:cNvPr>
            <p:cNvSpPr/>
            <p:nvPr/>
          </p:nvSpPr>
          <p:spPr>
            <a:xfrm>
              <a:off x="9941530" y="2422795"/>
              <a:ext cx="178735" cy="322543"/>
            </a:xfrm>
            <a:custGeom>
              <a:avLst/>
              <a:gdLst>
                <a:gd name="connsiteX0" fmla="*/ 295577 w 295576"/>
                <a:gd name="connsiteY0" fmla="*/ 168096 h 533400"/>
                <a:gd name="connsiteX1" fmla="*/ 210587 w 295576"/>
                <a:gd name="connsiteY1" fmla="*/ 533400 h 533400"/>
                <a:gd name="connsiteX2" fmla="*/ 67048 w 295576"/>
                <a:gd name="connsiteY2" fmla="*/ 168096 h 533400"/>
                <a:gd name="connsiteX3" fmla="*/ 0 w 295576"/>
                <a:gd name="connsiteY3" fmla="*/ 0 h 533400"/>
                <a:gd name="connsiteX4" fmla="*/ 228529 w 295576"/>
                <a:gd name="connsiteY4" fmla="*/ 0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5576" h="533400">
                  <a:moveTo>
                    <a:pt x="295577" y="168096"/>
                  </a:moveTo>
                  <a:lnTo>
                    <a:pt x="210587" y="533400"/>
                  </a:lnTo>
                  <a:lnTo>
                    <a:pt x="67048" y="168096"/>
                  </a:lnTo>
                  <a:lnTo>
                    <a:pt x="0" y="0"/>
                  </a:lnTo>
                  <a:lnTo>
                    <a:pt x="228529" y="0"/>
                  </a:lnTo>
                  <a:close/>
                </a:path>
              </a:pathLst>
            </a:custGeom>
            <a:solidFill>
              <a:srgbClr val="0071BD"/>
            </a:solidFill>
            <a:ln w="9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r"/>
              <a:endParaRPr lang="ru-RU" sz="1799"/>
            </a:p>
          </p:txBody>
        </p:sp>
        <p:sp>
          <p:nvSpPr>
            <p:cNvPr id="90" name="Полилиния: фигура 56">
              <a:extLst>
                <a:ext uri="{FF2B5EF4-FFF2-40B4-BE49-F238E27FC236}">
                  <a16:creationId xmlns="" xmlns:a16="http://schemas.microsoft.com/office/drawing/2014/main" id="{334FD48A-74DC-4258-8F86-7C2D563A322F}"/>
                </a:ext>
              </a:extLst>
            </p:cNvPr>
            <p:cNvSpPr/>
            <p:nvPr/>
          </p:nvSpPr>
          <p:spPr>
            <a:xfrm>
              <a:off x="10089996" y="2524441"/>
              <a:ext cx="138191" cy="220896"/>
            </a:xfrm>
            <a:custGeom>
              <a:avLst/>
              <a:gdLst>
                <a:gd name="connsiteX0" fmla="*/ 0 w 228528"/>
                <a:gd name="connsiteY0" fmla="*/ 365304 h 365303"/>
                <a:gd name="connsiteX1" fmla="*/ 84046 w 228528"/>
                <a:gd name="connsiteY1" fmla="*/ 0 h 365303"/>
                <a:gd name="connsiteX2" fmla="*/ 228529 w 228528"/>
                <a:gd name="connsiteY2" fmla="*/ 365304 h 365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8528" h="365303">
                  <a:moveTo>
                    <a:pt x="0" y="365304"/>
                  </a:moveTo>
                  <a:lnTo>
                    <a:pt x="84046" y="0"/>
                  </a:lnTo>
                  <a:lnTo>
                    <a:pt x="228529" y="365304"/>
                  </a:lnTo>
                  <a:close/>
                </a:path>
              </a:pathLst>
            </a:custGeom>
            <a:solidFill>
              <a:srgbClr val="FF6E6E"/>
            </a:solidFill>
            <a:ln w="9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r"/>
              <a:endParaRPr lang="ru-RU" sz="1799"/>
            </a:p>
          </p:txBody>
        </p:sp>
        <p:sp>
          <p:nvSpPr>
            <p:cNvPr id="91" name="Полилиния: фигура 57">
              <a:extLst>
                <a:ext uri="{FF2B5EF4-FFF2-40B4-BE49-F238E27FC236}">
                  <a16:creationId xmlns="" xmlns:a16="http://schemas.microsoft.com/office/drawing/2014/main" id="{5D9111EF-7867-4F92-A347-E8BDB223A46F}"/>
                </a:ext>
              </a:extLst>
            </p:cNvPr>
            <p:cNvSpPr/>
            <p:nvPr/>
          </p:nvSpPr>
          <p:spPr>
            <a:xfrm>
              <a:off x="10100845" y="2422795"/>
              <a:ext cx="178164" cy="322543"/>
            </a:xfrm>
            <a:custGeom>
              <a:avLst/>
              <a:gdLst>
                <a:gd name="connsiteX0" fmla="*/ 294632 w 294632"/>
                <a:gd name="connsiteY0" fmla="*/ 168096 h 533400"/>
                <a:gd name="connsiteX1" fmla="*/ 210587 w 294632"/>
                <a:gd name="connsiteY1" fmla="*/ 533400 h 533400"/>
                <a:gd name="connsiteX2" fmla="*/ 66103 w 294632"/>
                <a:gd name="connsiteY2" fmla="*/ 168096 h 533400"/>
                <a:gd name="connsiteX3" fmla="*/ 0 w 294632"/>
                <a:gd name="connsiteY3" fmla="*/ 0 h 533400"/>
                <a:gd name="connsiteX4" fmla="*/ 228529 w 294632"/>
                <a:gd name="connsiteY4" fmla="*/ 0 h 533400"/>
                <a:gd name="connsiteX5" fmla="*/ 294632 w 294632"/>
                <a:gd name="connsiteY5" fmla="*/ 168096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94632" h="533400">
                  <a:moveTo>
                    <a:pt x="294632" y="168096"/>
                  </a:moveTo>
                  <a:lnTo>
                    <a:pt x="210587" y="533400"/>
                  </a:lnTo>
                  <a:lnTo>
                    <a:pt x="66103" y="168096"/>
                  </a:lnTo>
                  <a:lnTo>
                    <a:pt x="0" y="0"/>
                  </a:lnTo>
                  <a:lnTo>
                    <a:pt x="228529" y="0"/>
                  </a:lnTo>
                  <a:lnTo>
                    <a:pt x="294632" y="168096"/>
                  </a:lnTo>
                  <a:close/>
                </a:path>
              </a:pathLst>
            </a:custGeom>
            <a:solidFill>
              <a:srgbClr val="E30017"/>
            </a:solidFill>
            <a:ln w="9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r"/>
              <a:endParaRPr lang="ru-RU" sz="1799"/>
            </a:p>
          </p:txBody>
        </p:sp>
      </p:grpSp>
      <p:sp>
        <p:nvSpPr>
          <p:cNvPr id="103" name="object 58"/>
          <p:cNvSpPr txBox="1"/>
          <p:nvPr/>
        </p:nvSpPr>
        <p:spPr>
          <a:xfrm>
            <a:off x="455676" y="2771861"/>
            <a:ext cx="2474203" cy="30777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12700">
              <a:lnSpc>
                <a:spcPct val="100000"/>
              </a:lnSpc>
              <a:defRPr sz="1400" b="1">
                <a:solidFill>
                  <a:srgbClr val="FF6363"/>
                </a:solidFill>
                <a:latin typeface="Segoe UI"/>
                <a:cs typeface="Segoe UI"/>
              </a:defRPr>
            </a:lvl1pPr>
          </a:lstStyle>
          <a:p>
            <a:r>
              <a:rPr dirty="0"/>
              <a:t>Требования к заемщикам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455676" y="5522574"/>
            <a:ext cx="472950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На</a:t>
            </a:r>
            <a:r>
              <a:rPr lang="ru-RU" sz="1400" b="1" spc="-15" dirty="0">
                <a:solidFill>
                  <a:srgbClr val="FF6363"/>
                </a:solidFill>
                <a:latin typeface="Segoe UI"/>
                <a:cs typeface="Segoe UI"/>
              </a:rPr>
              <a:t> </a:t>
            </a:r>
            <a:r>
              <a:rPr lang="ru-RU" sz="1400" b="1" spc="-5" dirty="0">
                <a:solidFill>
                  <a:srgbClr val="FF6363"/>
                </a:solidFill>
                <a:latin typeface="Segoe UI"/>
                <a:cs typeface="Segoe UI"/>
              </a:rPr>
              <a:t>к</a:t>
            </a: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а</a:t>
            </a:r>
            <a:r>
              <a:rPr lang="ru-RU" sz="1400" b="1" spc="-5" dirty="0">
                <a:solidFill>
                  <a:srgbClr val="FF6363"/>
                </a:solidFill>
                <a:latin typeface="Segoe UI"/>
                <a:cs typeface="Segoe UI"/>
              </a:rPr>
              <a:t>ки</a:t>
            </a: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е</a:t>
            </a:r>
            <a:r>
              <a:rPr lang="ru-RU" sz="1400" b="1" spc="15" dirty="0">
                <a:solidFill>
                  <a:srgbClr val="FF6363"/>
                </a:solidFill>
                <a:latin typeface="Segoe UI"/>
                <a:cs typeface="Segoe UI"/>
              </a:rPr>
              <a:t> </a:t>
            </a:r>
            <a:r>
              <a:rPr lang="ru-RU" sz="1400" b="1" spc="-5" dirty="0">
                <a:solidFill>
                  <a:srgbClr val="FF6363"/>
                </a:solidFill>
                <a:latin typeface="Segoe UI"/>
                <a:cs typeface="Segoe UI"/>
              </a:rPr>
              <a:t>це</a:t>
            </a:r>
            <a:r>
              <a:rPr lang="ru-RU" sz="1400" b="1" spc="5" dirty="0">
                <a:solidFill>
                  <a:srgbClr val="FF6363"/>
                </a:solidFill>
                <a:latin typeface="Segoe UI"/>
                <a:cs typeface="Segoe UI"/>
              </a:rPr>
              <a:t>л</a:t>
            </a: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и</a:t>
            </a:r>
            <a:r>
              <a:rPr lang="ru-RU" sz="1400" b="1" spc="-10" dirty="0">
                <a:solidFill>
                  <a:srgbClr val="FF6363"/>
                </a:solidFill>
                <a:latin typeface="Segoe UI"/>
                <a:cs typeface="Segoe UI"/>
              </a:rPr>
              <a:t> </a:t>
            </a: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м</a:t>
            </a:r>
            <a:r>
              <a:rPr lang="ru-RU" sz="1400" b="1" spc="5" dirty="0">
                <a:solidFill>
                  <a:srgbClr val="FF6363"/>
                </a:solidFill>
                <a:latin typeface="Segoe UI"/>
                <a:cs typeface="Segoe UI"/>
              </a:rPr>
              <a:t>о</a:t>
            </a: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г</a:t>
            </a:r>
            <a:r>
              <a:rPr lang="ru-RU" sz="1400" b="1" spc="20" dirty="0">
                <a:solidFill>
                  <a:srgbClr val="FF6363"/>
                </a:solidFill>
                <a:latin typeface="Segoe UI"/>
                <a:cs typeface="Segoe UI"/>
              </a:rPr>
              <a:t>у</a:t>
            </a: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т</a:t>
            </a:r>
            <a:r>
              <a:rPr lang="ru-RU" sz="1400" b="1" spc="-20" dirty="0">
                <a:solidFill>
                  <a:srgbClr val="FF6363"/>
                </a:solidFill>
                <a:latin typeface="Segoe UI"/>
                <a:cs typeface="Segoe UI"/>
              </a:rPr>
              <a:t> </a:t>
            </a:r>
            <a:r>
              <a:rPr lang="ru-RU" sz="1400" b="1" spc="-5" dirty="0">
                <a:solidFill>
                  <a:srgbClr val="FF6363"/>
                </a:solidFill>
                <a:latin typeface="Segoe UI"/>
                <a:cs typeface="Segoe UI"/>
              </a:rPr>
              <a:t>быт</a:t>
            </a: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ь</a:t>
            </a:r>
            <a:r>
              <a:rPr lang="ru-RU" sz="1400" b="1" spc="-10" dirty="0">
                <a:solidFill>
                  <a:srgbClr val="FF6363"/>
                </a:solidFill>
                <a:latin typeface="Segoe UI"/>
                <a:cs typeface="Segoe UI"/>
              </a:rPr>
              <a:t> </a:t>
            </a: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п</a:t>
            </a:r>
            <a:r>
              <a:rPr lang="ru-RU" sz="1400" b="1" spc="5" dirty="0">
                <a:solidFill>
                  <a:srgbClr val="FF6363"/>
                </a:solidFill>
                <a:latin typeface="Segoe UI"/>
                <a:cs typeface="Segoe UI"/>
              </a:rPr>
              <a:t>р</a:t>
            </a:r>
            <a:r>
              <a:rPr lang="ru-RU" sz="1400" b="1" spc="-5" dirty="0">
                <a:solidFill>
                  <a:srgbClr val="FF6363"/>
                </a:solidFill>
                <a:latin typeface="Segoe UI"/>
                <a:cs typeface="Segoe UI"/>
              </a:rPr>
              <a:t>е</a:t>
            </a:r>
            <a:r>
              <a:rPr lang="ru-RU" sz="1400" b="1" spc="-10" dirty="0">
                <a:solidFill>
                  <a:srgbClr val="FF6363"/>
                </a:solidFill>
                <a:latin typeface="Segoe UI"/>
                <a:cs typeface="Segoe UI"/>
              </a:rPr>
              <a:t>д</a:t>
            </a:r>
            <a:r>
              <a:rPr lang="ru-RU" sz="1400" b="1" spc="5" dirty="0">
                <a:solidFill>
                  <a:srgbClr val="FF6363"/>
                </a:solidFill>
                <a:latin typeface="Segoe UI"/>
                <a:cs typeface="Segoe UI"/>
              </a:rPr>
              <a:t>о</a:t>
            </a:r>
            <a:r>
              <a:rPr lang="ru-RU" sz="1400" b="1" spc="-5" dirty="0">
                <a:solidFill>
                  <a:srgbClr val="FF6363"/>
                </a:solidFill>
                <a:latin typeface="Segoe UI"/>
                <a:cs typeface="Segoe UI"/>
              </a:rPr>
              <a:t>ст</a:t>
            </a: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ав</a:t>
            </a:r>
            <a:r>
              <a:rPr lang="ru-RU" sz="1400" b="1" spc="5" dirty="0">
                <a:solidFill>
                  <a:srgbClr val="FF6363"/>
                </a:solidFill>
                <a:latin typeface="Segoe UI"/>
                <a:cs typeface="Segoe UI"/>
              </a:rPr>
              <a:t>л</a:t>
            </a:r>
            <a:r>
              <a:rPr lang="ru-RU" sz="1400" b="1" spc="-5" dirty="0">
                <a:solidFill>
                  <a:srgbClr val="FF6363"/>
                </a:solidFill>
                <a:latin typeface="Segoe UI"/>
                <a:cs typeface="Segoe UI"/>
              </a:rPr>
              <a:t>е</a:t>
            </a: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ны</a:t>
            </a:r>
            <a:r>
              <a:rPr lang="ru-RU" sz="1400" b="1" spc="-30" dirty="0">
                <a:solidFill>
                  <a:srgbClr val="FF6363"/>
                </a:solidFill>
                <a:latin typeface="Segoe UI"/>
                <a:cs typeface="Segoe UI"/>
              </a:rPr>
              <a:t> </a:t>
            </a:r>
            <a:r>
              <a:rPr lang="ru-RU" sz="1400" b="1" spc="-5" dirty="0">
                <a:solidFill>
                  <a:srgbClr val="FF6363"/>
                </a:solidFill>
                <a:latin typeface="Segoe UI"/>
                <a:cs typeface="Segoe UI"/>
              </a:rPr>
              <a:t>к</a:t>
            </a:r>
            <a:r>
              <a:rPr lang="ru-RU" sz="1400" b="1" spc="5" dirty="0">
                <a:solidFill>
                  <a:srgbClr val="FF6363"/>
                </a:solidFill>
                <a:latin typeface="Segoe UI"/>
                <a:cs typeface="Segoe UI"/>
              </a:rPr>
              <a:t>р</a:t>
            </a:r>
            <a:r>
              <a:rPr lang="ru-RU" sz="1400" b="1" spc="-5" dirty="0">
                <a:solidFill>
                  <a:srgbClr val="FF6363"/>
                </a:solidFill>
                <a:latin typeface="Segoe UI"/>
                <a:cs typeface="Segoe UI"/>
              </a:rPr>
              <a:t>е</a:t>
            </a:r>
            <a:r>
              <a:rPr lang="ru-RU" sz="1400" b="1" spc="-10" dirty="0">
                <a:solidFill>
                  <a:srgbClr val="FF6363"/>
                </a:solidFill>
                <a:latin typeface="Segoe UI"/>
                <a:cs typeface="Segoe UI"/>
              </a:rPr>
              <a:t>д</a:t>
            </a:r>
            <a:r>
              <a:rPr lang="ru-RU" sz="1400" b="1" spc="-5" dirty="0">
                <a:solidFill>
                  <a:srgbClr val="FF6363"/>
                </a:solidFill>
                <a:latin typeface="Segoe UI"/>
                <a:cs typeface="Segoe UI"/>
              </a:rPr>
              <a:t>ит</a:t>
            </a:r>
            <a:r>
              <a:rPr lang="ru-RU" sz="1400" b="1" dirty="0">
                <a:solidFill>
                  <a:srgbClr val="FF6363"/>
                </a:solidFill>
                <a:latin typeface="Segoe UI"/>
                <a:cs typeface="Segoe UI"/>
              </a:rPr>
              <a:t>ы</a:t>
            </a:r>
            <a:endParaRPr lang="ru-RU" sz="1400" dirty="0">
              <a:latin typeface="Segoe UI"/>
              <a:cs typeface="Segoe UI"/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455676" y="3201910"/>
            <a:ext cx="6406719" cy="2439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4785" indent="-172085">
              <a:lnSpc>
                <a:spcPts val="1200"/>
              </a:lnSpc>
              <a:spcBef>
                <a:spcPts val="730"/>
              </a:spcBef>
              <a:buClr>
                <a:srgbClr val="C00000"/>
              </a:buClr>
              <a:buFont typeface="Wingdings"/>
              <a:buChar char=""/>
              <a:tabLst>
                <a:tab pos="185420" algn="l"/>
              </a:tabLst>
            </a:pP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Св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д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н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я</a:t>
            </a:r>
            <a:r>
              <a:rPr lang="ru-RU" sz="1100" spc="-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lang="ru-RU" sz="1100" spc="-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за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емщи</a:t>
            </a:r>
            <a:r>
              <a:rPr lang="ru-RU" sz="1100" spc="-25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е вн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есе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ны</a:t>
            </a:r>
            <a:r>
              <a:rPr lang="ru-RU" sz="1100" spc="-3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Ед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ный</a:t>
            </a:r>
            <a:r>
              <a:rPr lang="ru-RU" sz="1100" spc="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spc="-50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еес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тр</a:t>
            </a:r>
            <a:r>
              <a:rPr lang="ru-RU" sz="1100" spc="-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су</a:t>
            </a:r>
            <a:r>
              <a:rPr lang="ru-RU" sz="1100" spc="-25" dirty="0">
                <a:solidFill>
                  <a:srgbClr val="3E3E3E"/>
                </a:solidFill>
                <a:latin typeface="Segoe UI"/>
                <a:cs typeface="Segoe UI"/>
              </a:rPr>
              <a:t>б</a:t>
            </a:r>
            <a:r>
              <a:rPr lang="ru-RU" sz="1100" spc="-15" dirty="0">
                <a:solidFill>
                  <a:srgbClr val="3E3E3E"/>
                </a:solidFill>
                <a:latin typeface="Segoe UI"/>
                <a:cs typeface="Segoe UI"/>
              </a:rPr>
              <a:t>ъ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lang="ru-RU" sz="1100" spc="-2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ов</a:t>
            </a:r>
            <a:r>
              <a:rPr lang="ru-RU" sz="1100" spc="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МСП</a:t>
            </a:r>
            <a:endParaRPr lang="ru-RU" sz="1100" dirty="0">
              <a:latin typeface="Segoe UI"/>
              <a:cs typeface="Segoe UI"/>
            </a:endParaRPr>
          </a:p>
          <a:p>
            <a:pPr marL="184785" marR="702310" indent="-172085">
              <a:lnSpc>
                <a:spcPts val="1200"/>
              </a:lnSpc>
              <a:spcBef>
                <a:spcPts val="605"/>
              </a:spcBef>
              <a:buClr>
                <a:srgbClr val="C00000"/>
              </a:buClr>
              <a:buFont typeface="Wingdings"/>
              <a:buChar char=""/>
              <a:tabLst>
                <a:tab pos="185420" algn="l"/>
              </a:tabLst>
            </a:pP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За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емщи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lang="ru-RU" sz="1100" spc="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не</a:t>
            </a:r>
            <a:r>
              <a:rPr lang="ru-RU" sz="1100" spc="-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в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я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зан</a:t>
            </a:r>
            <a:r>
              <a:rPr lang="ru-RU" sz="1100" spc="-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пр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ям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lang="ru-RU" sz="1100" spc="-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ли</a:t>
            </a:r>
            <a:r>
              <a:rPr lang="ru-RU" sz="1100" spc="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spc="-10" dirty="0">
                <a:solidFill>
                  <a:srgbClr val="3E3E3E"/>
                </a:solidFill>
                <a:latin typeface="Segoe UI"/>
                <a:cs typeface="Segoe UI"/>
              </a:rPr>
              <a:t>ч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з 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lang="ru-RU" sz="1100" spc="-10" dirty="0">
                <a:solidFill>
                  <a:srgbClr val="3E3E3E"/>
                </a:solidFill>
                <a:latin typeface="Segoe UI"/>
                <a:cs typeface="Segoe UI"/>
              </a:rPr>
              <a:t>ч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д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lang="ru-RU" sz="1100" spc="-2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й</a:t>
            </a:r>
            <a:r>
              <a:rPr lang="ru-RU" sz="1100" spc="-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lang="ru-RU" sz="1100" spc="-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дол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й</a:t>
            </a:r>
            <a:r>
              <a:rPr lang="ru-RU" sz="1100" spc="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у</a:t>
            </a:r>
            <a:r>
              <a:rPr lang="ru-RU" sz="1100" spc="-10" dirty="0">
                <a:solidFill>
                  <a:srgbClr val="3E3E3E"/>
                </a:solidFill>
                <a:latin typeface="Segoe UI"/>
                <a:cs typeface="Segoe UI"/>
              </a:rPr>
              <a:t>ч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ти в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 ус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тавном</a:t>
            </a:r>
            <a:r>
              <a:rPr lang="ru-RU" sz="1100" spc="-3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кап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тале</a:t>
            </a:r>
            <a:r>
              <a:rPr lang="ru-RU" sz="1100" spc="-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бол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lang="ru-RU" sz="1100" spc="-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25%</a:t>
            </a:r>
            <a:r>
              <a:rPr lang="ru-RU" sz="1100" spc="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lang="ru-RU" sz="1100" spc="-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ны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м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lang="ru-RU" sz="1100" spc="-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ю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д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lang="ru-RU" sz="1100" spc="-10" dirty="0">
                <a:solidFill>
                  <a:srgbClr val="3E3E3E"/>
                </a:solidFill>
                <a:latin typeface="Segoe UI"/>
                <a:cs typeface="Segoe UI"/>
              </a:rPr>
              <a:t>ч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ес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им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lang="ru-RU" sz="1100" spc="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л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ца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ми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, не</a:t>
            </a:r>
            <a:r>
              <a:rPr lang="ru-RU" sz="1100" spc="-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spc="-20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тно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сящимис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я</a:t>
            </a:r>
            <a:r>
              <a:rPr lang="ru-RU" sz="1100" spc="-2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ка</a:t>
            </a:r>
            <a:r>
              <a:rPr lang="ru-RU" sz="1100" spc="-2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lang="ru-RU" sz="1100" spc="-30" dirty="0">
                <a:solidFill>
                  <a:srgbClr val="3E3E3E"/>
                </a:solidFill>
                <a:latin typeface="Segoe UI"/>
                <a:cs typeface="Segoe UI"/>
              </a:rPr>
              <a:t>г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ор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и</a:t>
            </a:r>
            <a:r>
              <a:rPr lang="ru-RU" sz="1100" spc="-10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су</a:t>
            </a:r>
            <a:r>
              <a:rPr lang="ru-RU" sz="1100" spc="-25" dirty="0">
                <a:solidFill>
                  <a:srgbClr val="3E3E3E"/>
                </a:solidFill>
                <a:latin typeface="Segoe UI"/>
                <a:cs typeface="Segoe UI"/>
              </a:rPr>
              <a:t>б</a:t>
            </a:r>
            <a:r>
              <a:rPr lang="ru-RU" sz="1100" spc="-15" dirty="0">
                <a:solidFill>
                  <a:srgbClr val="3E3E3E"/>
                </a:solidFill>
                <a:latin typeface="Segoe UI"/>
                <a:cs typeface="Segoe UI"/>
              </a:rPr>
              <a:t>ъ</a:t>
            </a:r>
            <a:r>
              <a:rPr lang="ru-RU" sz="1100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lang="ru-RU" sz="1100" spc="-25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ов</a:t>
            </a:r>
            <a:r>
              <a:rPr lang="ru-RU" sz="1100" spc="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lang="ru-RU" sz="1100" dirty="0" smtClean="0">
                <a:solidFill>
                  <a:srgbClr val="3E3E3E"/>
                </a:solidFill>
                <a:latin typeface="Segoe UI"/>
                <a:cs typeface="Segoe UI"/>
              </a:rPr>
              <a:t>МСП</a:t>
            </a:r>
          </a:p>
          <a:p>
            <a:pPr marL="184785" marR="702310" indent="-172085">
              <a:lnSpc>
                <a:spcPts val="1200"/>
              </a:lnSpc>
              <a:spcBef>
                <a:spcPts val="605"/>
              </a:spcBef>
              <a:buClr>
                <a:srgbClr val="C00000"/>
              </a:buClr>
              <a:buFont typeface="Wingdings"/>
              <a:buChar char=""/>
              <a:tabLst>
                <a:tab pos="185420" algn="l"/>
              </a:tabLst>
            </a:pPr>
            <a:r>
              <a:rPr lang="ru-RU" sz="1100" spc="5" dirty="0">
                <a:solidFill>
                  <a:srgbClr val="3E3E3E"/>
                </a:solidFill>
                <a:latin typeface="Segoe UI"/>
                <a:cs typeface="Segoe UI"/>
              </a:rPr>
              <a:t>Заемщик не относится к субъектам МСП, указанным в части 3 и 4 статьи 14 Федерального закона от 24.07.2007 № 209-ФЗ</a:t>
            </a:r>
          </a:p>
          <a:p>
            <a:pPr marL="184785" marR="5080" indent="-172085">
              <a:lnSpc>
                <a:spcPts val="1200"/>
              </a:lnSpc>
              <a:spcBef>
                <a:spcPts val="530"/>
              </a:spcBef>
              <a:buClr>
                <a:srgbClr val="C00000"/>
              </a:buClr>
              <a:buFont typeface="Wingdings"/>
              <a:buChar char=""/>
              <a:tabLst>
                <a:tab pos="185420" algn="l"/>
              </a:tabLst>
            </a:pPr>
            <a:r>
              <a:rPr lang="ru-RU" sz="1100" dirty="0" smtClean="0">
                <a:solidFill>
                  <a:srgbClr val="3E3E3E"/>
                </a:solidFill>
                <a:latin typeface="Segoe UI"/>
                <a:cs typeface="Segoe UI"/>
              </a:rPr>
              <a:t>Информация 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о кредите не была направлена банком в АО «Корпорация «МСП» для получения кредита Банка России под поручительство АО «Корпорация «МСП</a:t>
            </a:r>
            <a:r>
              <a:rPr lang="ru-RU" sz="1100" dirty="0" smtClean="0">
                <a:solidFill>
                  <a:srgbClr val="3E3E3E"/>
                </a:solidFill>
                <a:latin typeface="Segoe UI"/>
                <a:cs typeface="Segoe UI"/>
              </a:rPr>
              <a:t>»</a:t>
            </a:r>
          </a:p>
          <a:p>
            <a:pPr marL="184785" marR="5080" indent="-172085">
              <a:lnSpc>
                <a:spcPts val="1200"/>
              </a:lnSpc>
              <a:spcBef>
                <a:spcPts val="530"/>
              </a:spcBef>
              <a:buClr>
                <a:srgbClr val="C00000"/>
              </a:buClr>
              <a:buFont typeface="Wingdings"/>
              <a:buChar char=""/>
              <a:tabLst>
                <a:tab pos="185420" algn="l"/>
              </a:tabLst>
            </a:pP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Кредит не </a:t>
            </a:r>
            <a:r>
              <a:rPr lang="ru-RU" sz="1100" dirty="0" smtClean="0">
                <a:solidFill>
                  <a:srgbClr val="3E3E3E"/>
                </a:solidFill>
                <a:latin typeface="Segoe UI"/>
                <a:cs typeface="Segoe UI"/>
              </a:rPr>
              <a:t>предоставляется </a:t>
            </a:r>
            <a:r>
              <a:rPr lang="ru-RU" sz="1100" dirty="0">
                <a:solidFill>
                  <a:srgbClr val="3E3E3E"/>
                </a:solidFill>
                <a:latin typeface="Segoe UI"/>
                <a:cs typeface="Segoe UI"/>
              </a:rPr>
              <a:t>заемщику на строительство (создание) многоквартирного дома и (или) иного объекта недвижимости в соответствии с Федеральным законом «Об участии в долевом строительстве многоквартирных домов и иных объектов недвижимости и о внесении изменений в некоторые законодательные акты Российской Федерации"</a:t>
            </a:r>
            <a:endParaRPr lang="ru-RU" sz="1100" dirty="0" smtClean="0">
              <a:solidFill>
                <a:srgbClr val="3E3E3E"/>
              </a:solidFill>
              <a:latin typeface="Segoe UI"/>
              <a:cs typeface="Segoe UI"/>
            </a:endParaRPr>
          </a:p>
          <a:p>
            <a:pPr marL="184785" marR="5080" indent="-172085">
              <a:lnSpc>
                <a:spcPts val="1200"/>
              </a:lnSpc>
              <a:spcBef>
                <a:spcPts val="530"/>
              </a:spcBef>
              <a:buClr>
                <a:srgbClr val="C00000"/>
              </a:buClr>
              <a:buFont typeface="Wingdings"/>
              <a:buChar char=""/>
              <a:tabLst>
                <a:tab pos="185420" algn="l"/>
              </a:tabLst>
            </a:pPr>
            <a:endParaRPr lang="ru-RU" sz="1100" dirty="0">
              <a:solidFill>
                <a:srgbClr val="3E3E3E"/>
              </a:solidFill>
              <a:latin typeface="Segoe UI"/>
              <a:cs typeface="Segoe UI"/>
            </a:endParaRPr>
          </a:p>
        </p:txBody>
      </p:sp>
      <p:sp>
        <p:nvSpPr>
          <p:cNvPr id="111" name="object 8"/>
          <p:cNvSpPr txBox="1"/>
          <p:nvPr/>
        </p:nvSpPr>
        <p:spPr>
          <a:xfrm>
            <a:off x="4211028" y="1136591"/>
            <a:ext cx="1997494" cy="30777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>
              <a:lnSpc>
                <a:spcPts val="1000"/>
              </a:lnSpc>
            </a:pPr>
            <a:r>
              <a:rPr sz="1400" b="1" spc="-15" dirty="0">
                <a:solidFill>
                  <a:srgbClr val="0072BC"/>
                </a:solidFill>
                <a:latin typeface="Calibri"/>
                <a:cs typeface="Calibri"/>
              </a:rPr>
              <a:t>д</a:t>
            </a:r>
            <a:r>
              <a:rPr sz="1400" b="1" dirty="0">
                <a:solidFill>
                  <a:srgbClr val="0072BC"/>
                </a:solidFill>
                <a:latin typeface="Calibri"/>
                <a:cs typeface="Calibri"/>
              </a:rPr>
              <a:t>о</a:t>
            </a:r>
            <a:r>
              <a:rPr sz="1400" b="1" spc="-20" dirty="0">
                <a:solidFill>
                  <a:srgbClr val="0072BC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72BC"/>
                </a:solidFill>
                <a:latin typeface="Calibri"/>
                <a:cs typeface="Calibri"/>
              </a:rPr>
              <a:t>15/13,5</a:t>
            </a:r>
            <a:r>
              <a:rPr sz="1400" b="1" dirty="0">
                <a:solidFill>
                  <a:srgbClr val="0072BC"/>
                </a:solidFill>
                <a:latin typeface="Calibri"/>
                <a:cs typeface="Calibri"/>
              </a:rPr>
              <a:t>%</a:t>
            </a:r>
            <a:r>
              <a:rPr sz="1400" b="1" spc="25" dirty="0">
                <a:solidFill>
                  <a:srgbClr val="0072BC"/>
                </a:solidFill>
                <a:latin typeface="Calibri"/>
                <a:cs typeface="Calibri"/>
              </a:rPr>
              <a:t> </a:t>
            </a:r>
            <a:r>
              <a:rPr sz="1400" b="1" spc="-20" dirty="0">
                <a:solidFill>
                  <a:srgbClr val="0072BC"/>
                </a:solidFill>
                <a:latin typeface="Calibri"/>
                <a:cs typeface="Calibri"/>
              </a:rPr>
              <a:t>г</a:t>
            </a:r>
            <a:r>
              <a:rPr sz="1400" b="1" spc="-40" dirty="0">
                <a:solidFill>
                  <a:srgbClr val="0072BC"/>
                </a:solidFill>
                <a:latin typeface="Calibri"/>
                <a:cs typeface="Calibri"/>
              </a:rPr>
              <a:t>о</a:t>
            </a:r>
            <a:r>
              <a:rPr sz="1400" b="1" spc="-15" dirty="0">
                <a:solidFill>
                  <a:srgbClr val="0072BC"/>
                </a:solidFill>
                <a:latin typeface="Calibri"/>
                <a:cs typeface="Calibri"/>
              </a:rPr>
              <a:t>д</a:t>
            </a:r>
            <a:r>
              <a:rPr sz="1400" b="1" dirty="0">
                <a:solidFill>
                  <a:srgbClr val="0072BC"/>
                </a:solidFill>
                <a:latin typeface="Calibri"/>
                <a:cs typeface="Calibri"/>
              </a:rPr>
              <a:t>ов</a:t>
            </a:r>
            <a:r>
              <a:rPr sz="1400" b="1" spc="-5" dirty="0">
                <a:solidFill>
                  <a:srgbClr val="0072BC"/>
                </a:solidFill>
                <a:latin typeface="Calibri"/>
                <a:cs typeface="Calibri"/>
              </a:rPr>
              <a:t>ых</a:t>
            </a:r>
            <a:endParaRPr sz="1400" dirty="0">
              <a:solidFill>
                <a:srgbClr val="0072BC"/>
              </a:solidFill>
              <a:latin typeface="Calibri"/>
              <a:cs typeface="Calibri"/>
            </a:endParaRPr>
          </a:p>
          <a:p>
            <a:pPr marL="12700">
              <a:lnSpc>
                <a:spcPts val="1000"/>
              </a:lnSpc>
              <a:spcBef>
                <a:spcPts val="350"/>
              </a:spcBef>
            </a:pP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для</a:t>
            </a:r>
            <a:r>
              <a:rPr sz="1000" spc="10" dirty="0">
                <a:solidFill>
                  <a:srgbClr val="0072BC"/>
                </a:solidFill>
                <a:latin typeface="Calibri"/>
                <a:cs typeface="Calibri"/>
              </a:rPr>
              <a:t> </a:t>
            </a: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малы</a:t>
            </a:r>
            <a:r>
              <a:rPr sz="1000" spc="-5" dirty="0">
                <a:solidFill>
                  <a:srgbClr val="0072BC"/>
                </a:solidFill>
                <a:latin typeface="Calibri"/>
                <a:cs typeface="Calibri"/>
              </a:rPr>
              <a:t>х</a:t>
            </a: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/</a:t>
            </a:r>
            <a:r>
              <a:rPr sz="1000" spc="-5" dirty="0">
                <a:solidFill>
                  <a:srgbClr val="0072BC"/>
                </a:solidFill>
                <a:latin typeface="Calibri"/>
                <a:cs typeface="Calibri"/>
              </a:rPr>
              <a:t>с</a:t>
            </a:r>
            <a:r>
              <a:rPr sz="1000" spc="5" dirty="0">
                <a:solidFill>
                  <a:srgbClr val="0072BC"/>
                </a:solidFill>
                <a:latin typeface="Calibri"/>
                <a:cs typeface="Calibri"/>
              </a:rPr>
              <a:t>р</a:t>
            </a:r>
            <a:r>
              <a:rPr sz="1000" spc="-10" dirty="0">
                <a:solidFill>
                  <a:srgbClr val="0072BC"/>
                </a:solidFill>
                <a:latin typeface="Calibri"/>
                <a:cs typeface="Calibri"/>
              </a:rPr>
              <a:t>е</a:t>
            </a: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д</a:t>
            </a:r>
            <a:r>
              <a:rPr sz="1000" spc="-10" dirty="0">
                <a:solidFill>
                  <a:srgbClr val="0072BC"/>
                </a:solidFill>
                <a:latin typeface="Calibri"/>
                <a:cs typeface="Calibri"/>
              </a:rPr>
              <a:t>н</a:t>
            </a:r>
            <a:r>
              <a:rPr sz="1000" spc="-5" dirty="0">
                <a:solidFill>
                  <a:srgbClr val="0072BC"/>
                </a:solidFill>
                <a:latin typeface="Calibri"/>
                <a:cs typeface="Calibri"/>
              </a:rPr>
              <a:t>и</a:t>
            </a: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х </a:t>
            </a:r>
            <a:r>
              <a:rPr sz="1000" spc="-5" dirty="0">
                <a:solidFill>
                  <a:srgbClr val="0072BC"/>
                </a:solidFill>
                <a:latin typeface="Calibri"/>
                <a:cs typeface="Calibri"/>
              </a:rPr>
              <a:t>п</a:t>
            </a:r>
            <a:r>
              <a:rPr sz="1000" spc="5" dirty="0">
                <a:solidFill>
                  <a:srgbClr val="0072BC"/>
                </a:solidFill>
                <a:latin typeface="Calibri"/>
                <a:cs typeface="Calibri"/>
              </a:rPr>
              <a:t>р</a:t>
            </a:r>
            <a:r>
              <a:rPr sz="1000" spc="-10" dirty="0">
                <a:solidFill>
                  <a:srgbClr val="0072BC"/>
                </a:solidFill>
                <a:latin typeface="Calibri"/>
                <a:cs typeface="Calibri"/>
              </a:rPr>
              <a:t>е</a:t>
            </a: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д</a:t>
            </a:r>
            <a:r>
              <a:rPr sz="1000" spc="-5" dirty="0">
                <a:solidFill>
                  <a:srgbClr val="0072BC"/>
                </a:solidFill>
                <a:latin typeface="Calibri"/>
                <a:cs typeface="Calibri"/>
              </a:rPr>
              <a:t>п</a:t>
            </a:r>
            <a:r>
              <a:rPr sz="1000" spc="5" dirty="0">
                <a:solidFill>
                  <a:srgbClr val="0072BC"/>
                </a:solidFill>
                <a:latin typeface="Calibri"/>
                <a:cs typeface="Calibri"/>
              </a:rPr>
              <a:t>р</a:t>
            </a:r>
            <a:r>
              <a:rPr sz="1000" spc="-5" dirty="0">
                <a:solidFill>
                  <a:srgbClr val="0072BC"/>
                </a:solidFill>
                <a:latin typeface="Calibri"/>
                <a:cs typeface="Calibri"/>
              </a:rPr>
              <a:t>ия</a:t>
            </a: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т</a:t>
            </a:r>
            <a:r>
              <a:rPr sz="1000" spc="-5" dirty="0">
                <a:solidFill>
                  <a:srgbClr val="0072BC"/>
                </a:solidFill>
                <a:latin typeface="Calibri"/>
                <a:cs typeface="Calibri"/>
              </a:rPr>
              <a:t>и</a:t>
            </a: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й</a:t>
            </a:r>
          </a:p>
        </p:txBody>
      </p:sp>
      <p:sp>
        <p:nvSpPr>
          <p:cNvPr id="112" name="object 9"/>
          <p:cNvSpPr txBox="1"/>
          <p:nvPr/>
        </p:nvSpPr>
        <p:spPr>
          <a:xfrm>
            <a:off x="4211027" y="1659353"/>
            <a:ext cx="1997495" cy="29495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000"/>
              </a:lnSpc>
            </a:pPr>
            <a:r>
              <a:rPr sz="1400" b="1" spc="-15" dirty="0">
                <a:solidFill>
                  <a:srgbClr val="0072BC"/>
                </a:solidFill>
                <a:latin typeface="Calibri"/>
                <a:cs typeface="Calibri"/>
              </a:rPr>
              <a:t>д</a:t>
            </a:r>
            <a:r>
              <a:rPr sz="1400" b="1" dirty="0">
                <a:solidFill>
                  <a:srgbClr val="0072BC"/>
                </a:solidFill>
                <a:latin typeface="Calibri"/>
                <a:cs typeface="Calibri"/>
              </a:rPr>
              <a:t>о</a:t>
            </a:r>
            <a:r>
              <a:rPr sz="1400" b="1" spc="-20" dirty="0">
                <a:solidFill>
                  <a:srgbClr val="0072BC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72BC"/>
                </a:solidFill>
                <a:latin typeface="Calibri"/>
                <a:cs typeface="Calibri"/>
              </a:rPr>
              <a:t>30</a:t>
            </a:r>
            <a:r>
              <a:rPr sz="1400" b="1" dirty="0">
                <a:solidFill>
                  <a:srgbClr val="0072BC"/>
                </a:solidFill>
                <a:latin typeface="Calibri"/>
                <a:cs typeface="Calibri"/>
              </a:rPr>
              <a:t>0 </a:t>
            </a:r>
            <a:r>
              <a:rPr sz="1400" b="1" spc="-10" dirty="0">
                <a:solidFill>
                  <a:srgbClr val="0072BC"/>
                </a:solidFill>
                <a:latin typeface="Calibri"/>
                <a:cs typeface="Calibri"/>
              </a:rPr>
              <a:t>м</a:t>
            </a:r>
            <a:r>
              <a:rPr sz="1400" b="1" spc="5" dirty="0">
                <a:solidFill>
                  <a:srgbClr val="0072BC"/>
                </a:solidFill>
                <a:latin typeface="Calibri"/>
                <a:cs typeface="Calibri"/>
              </a:rPr>
              <a:t>л</a:t>
            </a:r>
            <a:r>
              <a:rPr sz="1400" b="1" dirty="0">
                <a:solidFill>
                  <a:srgbClr val="0072BC"/>
                </a:solidFill>
                <a:latin typeface="Calibri"/>
                <a:cs typeface="Calibri"/>
              </a:rPr>
              <a:t>н</a:t>
            </a:r>
            <a:r>
              <a:rPr sz="1400" b="1" spc="-5" dirty="0">
                <a:solidFill>
                  <a:srgbClr val="0072BC"/>
                </a:solidFill>
                <a:latin typeface="Calibri"/>
                <a:cs typeface="Calibri"/>
              </a:rPr>
              <a:t>/</a:t>
            </a:r>
            <a:r>
              <a:rPr sz="1400" b="1" dirty="0">
                <a:solidFill>
                  <a:srgbClr val="0072BC"/>
                </a:solidFill>
                <a:latin typeface="Calibri"/>
                <a:cs typeface="Calibri"/>
              </a:rPr>
              <a:t>1</a:t>
            </a:r>
            <a:r>
              <a:rPr sz="1400" b="1" spc="-10" dirty="0">
                <a:solidFill>
                  <a:srgbClr val="0072BC"/>
                </a:solidFill>
                <a:latin typeface="Calibri"/>
                <a:cs typeface="Calibri"/>
              </a:rPr>
              <a:t> м</a:t>
            </a:r>
            <a:r>
              <a:rPr sz="1400" b="1" spc="5" dirty="0">
                <a:solidFill>
                  <a:srgbClr val="0072BC"/>
                </a:solidFill>
                <a:latin typeface="Calibri"/>
                <a:cs typeface="Calibri"/>
              </a:rPr>
              <a:t>л</a:t>
            </a:r>
            <a:r>
              <a:rPr sz="1400" b="1" spc="-25" dirty="0">
                <a:solidFill>
                  <a:srgbClr val="0072BC"/>
                </a:solidFill>
                <a:latin typeface="Calibri"/>
                <a:cs typeface="Calibri"/>
              </a:rPr>
              <a:t>р</a:t>
            </a:r>
            <a:r>
              <a:rPr sz="1400" b="1" dirty="0">
                <a:solidFill>
                  <a:srgbClr val="0072BC"/>
                </a:solidFill>
                <a:latin typeface="Calibri"/>
                <a:cs typeface="Calibri"/>
              </a:rPr>
              <a:t>д</a:t>
            </a:r>
            <a:r>
              <a:rPr sz="1400" b="1" spc="-20" dirty="0">
                <a:solidFill>
                  <a:srgbClr val="0072BC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0072BC"/>
                </a:solidFill>
                <a:latin typeface="Calibri"/>
                <a:cs typeface="Calibri"/>
              </a:rPr>
              <a:t>ру</a:t>
            </a:r>
            <a:r>
              <a:rPr sz="1400" b="1" spc="-5" dirty="0">
                <a:solidFill>
                  <a:srgbClr val="0072BC"/>
                </a:solidFill>
                <a:latin typeface="Calibri"/>
                <a:cs typeface="Calibri"/>
              </a:rPr>
              <a:t>б</a:t>
            </a:r>
            <a:r>
              <a:rPr sz="1400" b="1" dirty="0">
                <a:solidFill>
                  <a:srgbClr val="0072BC"/>
                </a:solidFill>
                <a:latin typeface="Calibri"/>
                <a:cs typeface="Calibri"/>
              </a:rPr>
              <a:t>.</a:t>
            </a:r>
            <a:endParaRPr sz="1400" dirty="0">
              <a:solidFill>
                <a:srgbClr val="0072BC"/>
              </a:solidFill>
              <a:latin typeface="Calibri"/>
              <a:cs typeface="Calibri"/>
            </a:endParaRPr>
          </a:p>
          <a:p>
            <a:pPr marL="12700">
              <a:lnSpc>
                <a:spcPts val="1000"/>
              </a:lnSpc>
              <a:spcBef>
                <a:spcPts val="265"/>
              </a:spcBef>
            </a:pP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для</a:t>
            </a:r>
            <a:r>
              <a:rPr sz="1000" spc="10" dirty="0">
                <a:solidFill>
                  <a:srgbClr val="0072BC"/>
                </a:solidFill>
                <a:latin typeface="Calibri"/>
                <a:cs typeface="Calibri"/>
              </a:rPr>
              <a:t> </a:t>
            </a: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малы</a:t>
            </a:r>
            <a:r>
              <a:rPr sz="1000" spc="-5" dirty="0">
                <a:solidFill>
                  <a:srgbClr val="0072BC"/>
                </a:solidFill>
                <a:latin typeface="Calibri"/>
                <a:cs typeface="Calibri"/>
              </a:rPr>
              <a:t>х</a:t>
            </a: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/</a:t>
            </a:r>
            <a:r>
              <a:rPr sz="1000" spc="-5" dirty="0">
                <a:solidFill>
                  <a:srgbClr val="0072BC"/>
                </a:solidFill>
                <a:latin typeface="Calibri"/>
                <a:cs typeface="Calibri"/>
              </a:rPr>
              <a:t>с</a:t>
            </a:r>
            <a:r>
              <a:rPr sz="1000" spc="5" dirty="0">
                <a:solidFill>
                  <a:srgbClr val="0072BC"/>
                </a:solidFill>
                <a:latin typeface="Calibri"/>
                <a:cs typeface="Calibri"/>
              </a:rPr>
              <a:t>р</a:t>
            </a:r>
            <a:r>
              <a:rPr sz="1000" spc="-10" dirty="0">
                <a:solidFill>
                  <a:srgbClr val="0072BC"/>
                </a:solidFill>
                <a:latin typeface="Calibri"/>
                <a:cs typeface="Calibri"/>
              </a:rPr>
              <a:t>е</a:t>
            </a: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д</a:t>
            </a:r>
            <a:r>
              <a:rPr sz="1000" spc="-10" dirty="0">
                <a:solidFill>
                  <a:srgbClr val="0072BC"/>
                </a:solidFill>
                <a:latin typeface="Calibri"/>
                <a:cs typeface="Calibri"/>
              </a:rPr>
              <a:t>н</a:t>
            </a:r>
            <a:r>
              <a:rPr sz="1000" spc="-5" dirty="0">
                <a:solidFill>
                  <a:srgbClr val="0072BC"/>
                </a:solidFill>
                <a:latin typeface="Calibri"/>
                <a:cs typeface="Calibri"/>
              </a:rPr>
              <a:t>и</a:t>
            </a: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х </a:t>
            </a:r>
            <a:r>
              <a:rPr sz="1000" spc="-5" dirty="0">
                <a:solidFill>
                  <a:srgbClr val="0072BC"/>
                </a:solidFill>
                <a:latin typeface="Calibri"/>
                <a:cs typeface="Calibri"/>
              </a:rPr>
              <a:t>п</a:t>
            </a:r>
            <a:r>
              <a:rPr sz="1000" spc="5" dirty="0">
                <a:solidFill>
                  <a:srgbClr val="0072BC"/>
                </a:solidFill>
                <a:latin typeface="Calibri"/>
                <a:cs typeface="Calibri"/>
              </a:rPr>
              <a:t>р</a:t>
            </a:r>
            <a:r>
              <a:rPr sz="1000" spc="-10" dirty="0">
                <a:solidFill>
                  <a:srgbClr val="0072BC"/>
                </a:solidFill>
                <a:latin typeface="Calibri"/>
                <a:cs typeface="Calibri"/>
              </a:rPr>
              <a:t>е</a:t>
            </a: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д</a:t>
            </a:r>
            <a:r>
              <a:rPr sz="1000" spc="-5" dirty="0">
                <a:solidFill>
                  <a:srgbClr val="0072BC"/>
                </a:solidFill>
                <a:latin typeface="Calibri"/>
                <a:cs typeface="Calibri"/>
              </a:rPr>
              <a:t>п</a:t>
            </a:r>
            <a:r>
              <a:rPr sz="1000" spc="5" dirty="0">
                <a:solidFill>
                  <a:srgbClr val="0072BC"/>
                </a:solidFill>
                <a:latin typeface="Calibri"/>
                <a:cs typeface="Calibri"/>
              </a:rPr>
              <a:t>р</a:t>
            </a:r>
            <a:r>
              <a:rPr sz="1000" spc="-5" dirty="0">
                <a:solidFill>
                  <a:srgbClr val="0072BC"/>
                </a:solidFill>
                <a:latin typeface="Calibri"/>
                <a:cs typeface="Calibri"/>
              </a:rPr>
              <a:t>ия</a:t>
            </a: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т</a:t>
            </a:r>
            <a:r>
              <a:rPr sz="1000" spc="-5" dirty="0">
                <a:solidFill>
                  <a:srgbClr val="0072BC"/>
                </a:solidFill>
                <a:latin typeface="Calibri"/>
                <a:cs typeface="Calibri"/>
              </a:rPr>
              <a:t>и</a:t>
            </a:r>
            <a:r>
              <a:rPr sz="1000" dirty="0">
                <a:solidFill>
                  <a:srgbClr val="0072BC"/>
                </a:solidFill>
                <a:latin typeface="Calibri"/>
                <a:cs typeface="Calibri"/>
              </a:rPr>
              <a:t>й</a:t>
            </a:r>
          </a:p>
        </p:txBody>
      </p:sp>
      <p:sp>
        <p:nvSpPr>
          <p:cNvPr id="113" name="object 14"/>
          <p:cNvSpPr txBox="1"/>
          <p:nvPr/>
        </p:nvSpPr>
        <p:spPr>
          <a:xfrm>
            <a:off x="4211027" y="2273164"/>
            <a:ext cx="1075690" cy="12824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000"/>
              </a:lnSpc>
            </a:pPr>
            <a:r>
              <a:rPr sz="1400" b="1" spc="-15" dirty="0">
                <a:solidFill>
                  <a:srgbClr val="0072BC"/>
                </a:solidFill>
                <a:latin typeface="Calibri"/>
                <a:cs typeface="Calibri"/>
              </a:rPr>
              <a:t>д</a:t>
            </a:r>
            <a:r>
              <a:rPr sz="1400" b="1" dirty="0">
                <a:solidFill>
                  <a:srgbClr val="0072BC"/>
                </a:solidFill>
                <a:latin typeface="Calibri"/>
                <a:cs typeface="Calibri"/>
              </a:rPr>
              <a:t>о</a:t>
            </a:r>
            <a:r>
              <a:rPr sz="1400" b="1" spc="-20" dirty="0">
                <a:solidFill>
                  <a:srgbClr val="0072BC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72BC"/>
                </a:solidFill>
                <a:latin typeface="Calibri"/>
                <a:cs typeface="Calibri"/>
              </a:rPr>
              <a:t>30.12.2022</a:t>
            </a:r>
            <a:endParaRPr sz="1400" dirty="0">
              <a:solidFill>
                <a:srgbClr val="0072BC"/>
              </a:solidFill>
              <a:latin typeface="Calibri"/>
              <a:cs typeface="Calibri"/>
            </a:endParaRPr>
          </a:p>
        </p:txBody>
      </p:sp>
      <p:sp>
        <p:nvSpPr>
          <p:cNvPr id="114" name="object 11"/>
          <p:cNvSpPr/>
          <p:nvPr/>
        </p:nvSpPr>
        <p:spPr>
          <a:xfrm>
            <a:off x="455676" y="1042362"/>
            <a:ext cx="3650173" cy="485069"/>
          </a:xfrm>
          <a:custGeom>
            <a:avLst/>
            <a:gdLst/>
            <a:ahLst/>
            <a:cxnLst/>
            <a:rect l="l" t="t" r="r" b="b"/>
            <a:pathLst>
              <a:path w="3837940" h="350519">
                <a:moveTo>
                  <a:pt x="0" y="0"/>
                </a:moveTo>
                <a:lnTo>
                  <a:pt x="3837432" y="0"/>
                </a:lnTo>
                <a:lnTo>
                  <a:pt x="3837432" y="350520"/>
                </a:lnTo>
                <a:lnTo>
                  <a:pt x="0" y="35052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 anchor="ctr"/>
          <a:lstStyle/>
          <a:p>
            <a:endParaRPr/>
          </a:p>
        </p:txBody>
      </p:sp>
      <p:sp>
        <p:nvSpPr>
          <p:cNvPr id="115" name="object 11"/>
          <p:cNvSpPr/>
          <p:nvPr/>
        </p:nvSpPr>
        <p:spPr>
          <a:xfrm>
            <a:off x="455676" y="1575616"/>
            <a:ext cx="3650173" cy="485069"/>
          </a:xfrm>
          <a:custGeom>
            <a:avLst/>
            <a:gdLst/>
            <a:ahLst/>
            <a:cxnLst/>
            <a:rect l="l" t="t" r="r" b="b"/>
            <a:pathLst>
              <a:path w="3837940" h="350519">
                <a:moveTo>
                  <a:pt x="0" y="0"/>
                </a:moveTo>
                <a:lnTo>
                  <a:pt x="3837432" y="0"/>
                </a:lnTo>
                <a:lnTo>
                  <a:pt x="3837432" y="350520"/>
                </a:lnTo>
                <a:lnTo>
                  <a:pt x="0" y="35052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 anchor="ctr"/>
          <a:lstStyle/>
          <a:p>
            <a:endParaRPr/>
          </a:p>
        </p:txBody>
      </p:sp>
      <p:sp>
        <p:nvSpPr>
          <p:cNvPr id="116" name="object 12"/>
          <p:cNvSpPr txBox="1"/>
          <p:nvPr/>
        </p:nvSpPr>
        <p:spPr>
          <a:xfrm>
            <a:off x="534907" y="1701888"/>
            <a:ext cx="116840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5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умма</a:t>
            </a:r>
            <a:r>
              <a:rPr sz="1200" b="1" spc="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кр</a:t>
            </a:r>
            <a:r>
              <a:rPr sz="1200" b="1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ди</a:t>
            </a:r>
            <a:r>
              <a:rPr sz="1200" b="1" spc="-10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а</a:t>
            </a:r>
            <a:endParaRPr sz="1200" dirty="0">
              <a:latin typeface="Segoe UI"/>
              <a:cs typeface="Segoe UI"/>
            </a:endParaRPr>
          </a:p>
        </p:txBody>
      </p:sp>
      <p:sp>
        <p:nvSpPr>
          <p:cNvPr id="117" name="object 13"/>
          <p:cNvSpPr/>
          <p:nvPr/>
        </p:nvSpPr>
        <p:spPr>
          <a:xfrm>
            <a:off x="455676" y="2108869"/>
            <a:ext cx="3650173" cy="485069"/>
          </a:xfrm>
          <a:custGeom>
            <a:avLst/>
            <a:gdLst/>
            <a:ahLst/>
            <a:cxnLst/>
            <a:rect l="l" t="t" r="r" b="b"/>
            <a:pathLst>
              <a:path w="3837940" h="350519">
                <a:moveTo>
                  <a:pt x="0" y="0"/>
                </a:moveTo>
                <a:lnTo>
                  <a:pt x="3837432" y="0"/>
                </a:lnTo>
                <a:lnTo>
                  <a:pt x="3837432" y="350520"/>
                </a:lnTo>
                <a:lnTo>
                  <a:pt x="0" y="35052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5"/>
          <p:cNvSpPr txBox="1"/>
          <p:nvPr/>
        </p:nvSpPr>
        <p:spPr>
          <a:xfrm>
            <a:off x="534907" y="2252906"/>
            <a:ext cx="206883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5" dirty="0">
                <a:solidFill>
                  <a:srgbClr val="3E3E3E"/>
                </a:solidFill>
                <a:latin typeface="Segoe UI"/>
                <a:cs typeface="Segoe UI"/>
              </a:rPr>
              <a:t>С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1200" b="1" spc="-5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к</a:t>
            </a:r>
            <a:r>
              <a:rPr sz="1200" b="1" spc="1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д</a:t>
            </a:r>
            <a:r>
              <a:rPr sz="1200" b="1" spc="-5" dirty="0">
                <a:solidFill>
                  <a:srgbClr val="3E3E3E"/>
                </a:solidFill>
                <a:latin typeface="Segoe UI"/>
                <a:cs typeface="Segoe UI"/>
              </a:rPr>
              <a:t>е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йс</a:t>
            </a:r>
            <a:r>
              <a:rPr sz="1200" b="1" spc="-10" dirty="0">
                <a:solidFill>
                  <a:srgbClr val="3E3E3E"/>
                </a:solidFill>
                <a:latin typeface="Segoe UI"/>
                <a:cs typeface="Segoe UI"/>
              </a:rPr>
              <a:t>т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вия</a:t>
            </a:r>
            <a:r>
              <a:rPr sz="1200" b="1" spc="-5" dirty="0">
                <a:solidFill>
                  <a:srgbClr val="3E3E3E"/>
                </a:solidFill>
                <a:latin typeface="Segoe UI"/>
                <a:cs typeface="Segoe UI"/>
              </a:rPr>
              <a:t> </a:t>
            </a:r>
            <a:r>
              <a:rPr sz="1200" b="1" spc="5" dirty="0">
                <a:solidFill>
                  <a:srgbClr val="3E3E3E"/>
                </a:solidFill>
                <a:latin typeface="Segoe UI"/>
                <a:cs typeface="Segoe UI"/>
              </a:rPr>
              <a:t>П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1200" b="1" spc="-5" dirty="0">
                <a:solidFill>
                  <a:srgbClr val="3E3E3E"/>
                </a:solidFill>
                <a:latin typeface="Segoe UI"/>
                <a:cs typeface="Segoe UI"/>
              </a:rPr>
              <a:t>о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г</a:t>
            </a:r>
            <a:r>
              <a:rPr sz="1200" b="1" spc="-15" dirty="0">
                <a:solidFill>
                  <a:srgbClr val="3E3E3E"/>
                </a:solidFill>
                <a:latin typeface="Segoe UI"/>
                <a:cs typeface="Segoe UI"/>
              </a:rPr>
              <a:t>р</a:t>
            </a:r>
            <a:r>
              <a:rPr sz="1200" b="1" dirty="0">
                <a:solidFill>
                  <a:srgbClr val="3E3E3E"/>
                </a:solidFill>
                <a:latin typeface="Segoe UI"/>
                <a:cs typeface="Segoe UI"/>
              </a:rPr>
              <a:t>аммы</a:t>
            </a:r>
            <a:endParaRPr sz="1200" dirty="0">
              <a:latin typeface="Segoe UI"/>
              <a:cs typeface="Segoe UI"/>
            </a:endParaRPr>
          </a:p>
        </p:txBody>
      </p:sp>
      <p:sp>
        <p:nvSpPr>
          <p:cNvPr id="119" name="Прямоугольник 118"/>
          <p:cNvSpPr/>
          <p:nvPr/>
        </p:nvSpPr>
        <p:spPr>
          <a:xfrm>
            <a:off x="552160" y="1188934"/>
            <a:ext cx="357216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ru-RU" sz="1200" b="1" spc="-5" dirty="0">
                <a:solidFill>
                  <a:srgbClr val="3E3E3E"/>
                </a:solidFill>
                <a:latin typeface="Segoe UI"/>
                <a:cs typeface="Segoe UI"/>
              </a:rPr>
              <a:t>Процентная ставка для конечных заемщиков</a:t>
            </a:r>
          </a:p>
        </p:txBody>
      </p:sp>
      <p:sp>
        <p:nvSpPr>
          <p:cNvPr id="100" name="Прямоугольник 99"/>
          <p:cNvSpPr/>
          <p:nvPr/>
        </p:nvSpPr>
        <p:spPr>
          <a:xfrm>
            <a:off x="5022668" y="196156"/>
            <a:ext cx="414419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 рамках </a:t>
            </a:r>
            <a:r>
              <a:rPr lang="ru-RU" sz="1200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специализированного механизма ЦБ РФ</a:t>
            </a:r>
            <a:endParaRPr lang="ru-RU" sz="12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01" name="Прямая соединительная линия 100"/>
          <p:cNvCxnSpPr/>
          <p:nvPr/>
        </p:nvCxnSpPr>
        <p:spPr>
          <a:xfrm rot="5400000">
            <a:off x="4564703" y="338491"/>
            <a:ext cx="396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735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757995" y="1812909"/>
            <a:ext cx="6808596" cy="1080079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4757995" y="4160702"/>
            <a:ext cx="6808596" cy="2037597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4757995" y="2986806"/>
            <a:ext cx="6808596" cy="1080079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3487992" y="1812910"/>
            <a:ext cx="1270002" cy="1071132"/>
          </a:xfrm>
          <a:prstGeom prst="rect">
            <a:avLst/>
          </a:prstGeom>
          <a:solidFill>
            <a:srgbClr val="AFAF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>
            <a:off x="3487992" y="4160702"/>
            <a:ext cx="1270002" cy="2037597"/>
          </a:xfrm>
          <a:prstGeom prst="rect">
            <a:avLst/>
          </a:prstGeom>
          <a:solidFill>
            <a:srgbClr val="AFAF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Прямоугольник 68"/>
          <p:cNvSpPr/>
          <p:nvPr/>
        </p:nvSpPr>
        <p:spPr>
          <a:xfrm>
            <a:off x="3487992" y="2986804"/>
            <a:ext cx="1270002" cy="1080081"/>
          </a:xfrm>
          <a:prstGeom prst="rect">
            <a:avLst/>
          </a:prstGeom>
          <a:solidFill>
            <a:srgbClr val="AFAF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5" r="3908" b="1356"/>
          <a:stretch/>
        </p:blipFill>
        <p:spPr bwMode="auto">
          <a:xfrm>
            <a:off x="10716017" y="5613524"/>
            <a:ext cx="902493" cy="888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7" name="TextBox 66"/>
          <p:cNvSpPr txBox="1"/>
          <p:nvPr/>
        </p:nvSpPr>
        <p:spPr>
          <a:xfrm>
            <a:off x="10669324" y="4697804"/>
            <a:ext cx="103444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Более подробная информация доступна по ссылке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479246" y="2657653"/>
            <a:ext cx="2981709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285750" indent="-285750">
              <a:buClr>
                <a:srgbClr val="E30017"/>
              </a:buClr>
              <a:buFont typeface="Wingdings" panose="05000000000000000000" pitchFamily="2" charset="2"/>
              <a:buChar char="ü"/>
              <a:defRPr sz="1799">
                <a:solidFill>
                  <a:srgbClr val="0072B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sz="1200" b="1" dirty="0"/>
              <a:t>Автоматизированная система </a:t>
            </a:r>
            <a:r>
              <a:rPr lang="ru-RU" sz="1200" b="1" dirty="0" smtClean="0"/>
              <a:t>выдачи </a:t>
            </a:r>
            <a:r>
              <a:rPr lang="ru-RU" sz="1200" b="1" dirty="0"/>
              <a:t>электронных банковских гарантий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79246" y="3502398"/>
            <a:ext cx="2214793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285750" indent="-285750">
              <a:buClr>
                <a:srgbClr val="E30017"/>
              </a:buClr>
              <a:buFont typeface="Wingdings" panose="05000000000000000000" pitchFamily="2" charset="2"/>
              <a:buChar char="ü"/>
              <a:defRPr sz="1799">
                <a:solidFill>
                  <a:srgbClr val="0072B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sz="1200" b="1" dirty="0"/>
              <a:t>Оформление через интернет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479246" y="1997574"/>
            <a:ext cx="2443802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285750" indent="-285750">
              <a:buClr>
                <a:srgbClr val="E30017"/>
              </a:buClr>
              <a:buFont typeface="Wingdings" panose="05000000000000000000" pitchFamily="2" charset="2"/>
              <a:buChar char="ü"/>
              <a:defRPr sz="1799">
                <a:solidFill>
                  <a:srgbClr val="0072B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sz="1200" b="1" dirty="0"/>
              <a:t>Сокращенные сроки рассмотрения заявок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479245" y="4822556"/>
            <a:ext cx="2194623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>
              <a:defRPr sz="1799">
                <a:solidFill>
                  <a:srgbClr val="0072B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285750" indent="-285750">
              <a:buClr>
                <a:srgbClr val="E30017"/>
              </a:buClr>
              <a:buFont typeface="Wingdings" panose="05000000000000000000" pitchFamily="2" charset="2"/>
              <a:buChar char="ü"/>
            </a:pPr>
            <a:r>
              <a:rPr lang="ru-RU" sz="1200" b="1" dirty="0"/>
              <a:t>Открытие расчетного счета </a:t>
            </a:r>
            <a:r>
              <a:rPr lang="ru-RU" sz="1200" b="1" dirty="0" smtClean="0"/>
              <a:t>не </a:t>
            </a:r>
            <a:r>
              <a:rPr lang="ru-RU" sz="1200" b="1" dirty="0"/>
              <a:t>требуется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479246" y="5482633"/>
            <a:ext cx="2567358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285750" indent="-285750">
              <a:buClr>
                <a:srgbClr val="E30017"/>
              </a:buClr>
              <a:buFont typeface="Wingdings" panose="05000000000000000000" pitchFamily="2" charset="2"/>
              <a:buChar char="ü"/>
              <a:defRPr sz="1799">
                <a:solidFill>
                  <a:srgbClr val="0072B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sz="1200" b="1" dirty="0" smtClean="0"/>
              <a:t>Предварительное решение по </a:t>
            </a:r>
            <a:r>
              <a:rPr lang="ru-RU" sz="1200" b="1" dirty="0"/>
              <a:t>2 документам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79246" y="4162477"/>
            <a:ext cx="2214793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285750" indent="-285750">
              <a:buClr>
                <a:srgbClr val="E30017"/>
              </a:buClr>
              <a:buFont typeface="Wingdings" panose="05000000000000000000" pitchFamily="2" charset="2"/>
              <a:buChar char="ü"/>
              <a:defRPr sz="1799">
                <a:solidFill>
                  <a:srgbClr val="0072BC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sz="1200" b="1" dirty="0"/>
              <a:t>До 10 млн рублей — без обеспечения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3530929" y="2182240"/>
            <a:ext cx="932097" cy="276999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СУММА</a:t>
            </a:r>
            <a:endParaRPr lang="ru-RU" sz="1200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958051" y="2166852"/>
            <a:ext cx="1671349" cy="338554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до </a:t>
            </a:r>
            <a:r>
              <a:rPr lang="ru-RU" sz="1600" b="1" dirty="0" smtClean="0">
                <a:solidFill>
                  <a:srgbClr val="ED1B34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1</a:t>
            </a:r>
            <a:r>
              <a:rPr lang="ru-RU" sz="1200" dirty="0" smtClean="0">
                <a:solidFill>
                  <a:srgbClr val="ED1B34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млрд рублей</a:t>
            </a:r>
            <a:endParaRPr lang="ru-RU" sz="1200" dirty="0">
              <a:solidFill>
                <a:srgbClr val="ED1B34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548221" y="3253372"/>
            <a:ext cx="1209773" cy="461665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СРОК РАС-СМОТРЕНИЯ</a:t>
            </a:r>
            <a:endParaRPr lang="ru-RU" sz="1200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4958052" y="3172901"/>
            <a:ext cx="4300248" cy="707886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pPr defTabSz="1150702">
              <a:lnSpc>
                <a:spcPts val="1200"/>
              </a:lnSpc>
              <a:spcAft>
                <a:spcPts val="600"/>
              </a:spcAft>
              <a:buClr>
                <a:srgbClr val="ED1B34"/>
              </a:buClr>
            </a:pPr>
            <a:r>
              <a:rPr lang="ru-RU" sz="1200" dirty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гарантия до </a:t>
            </a:r>
            <a:r>
              <a:rPr lang="ru-RU" sz="120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5 </a:t>
            </a:r>
            <a:r>
              <a:rPr lang="ru-RU" sz="1200" dirty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млн </a:t>
            </a:r>
            <a:r>
              <a:rPr lang="ru-RU" sz="120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рублей  </a:t>
            </a:r>
            <a:r>
              <a:rPr lang="ru-RU" sz="1200" dirty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до </a:t>
            </a:r>
            <a:r>
              <a:rPr lang="ru-RU" sz="1600" b="1" dirty="0">
                <a:solidFill>
                  <a:srgbClr val="ED1B34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24</a:t>
            </a:r>
            <a:r>
              <a:rPr lang="ru-RU" sz="1200" dirty="0">
                <a:solidFill>
                  <a:srgbClr val="ED1B34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1200" dirty="0" smtClean="0">
                <a:solidFill>
                  <a:srgbClr val="ED1B34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часов</a:t>
            </a:r>
          </a:p>
          <a:p>
            <a:pPr defTabSz="1150702">
              <a:lnSpc>
                <a:spcPts val="1200"/>
              </a:lnSpc>
              <a:spcAft>
                <a:spcPts val="600"/>
              </a:spcAft>
              <a:buClr>
                <a:srgbClr val="ED1B34"/>
              </a:buClr>
            </a:pPr>
            <a:r>
              <a:rPr lang="ru-RU" sz="120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гарантия от </a:t>
            </a:r>
            <a:r>
              <a:rPr lang="en-US" sz="1200" dirty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5</a:t>
            </a:r>
            <a:r>
              <a:rPr lang="ru-RU" sz="1200" dirty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млн  до </a:t>
            </a:r>
            <a:r>
              <a:rPr lang="ru-RU" sz="120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100 </a:t>
            </a:r>
            <a:r>
              <a:rPr lang="ru-RU" sz="1200" dirty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млн </a:t>
            </a:r>
            <a:r>
              <a:rPr lang="ru-RU" sz="120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рублей</a:t>
            </a:r>
            <a:r>
              <a:rPr lang="ru-RU" sz="1200" dirty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120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до </a:t>
            </a:r>
            <a:r>
              <a:rPr lang="ru-RU" sz="1600" b="1" dirty="0">
                <a:solidFill>
                  <a:srgbClr val="ED1B34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2</a:t>
            </a:r>
            <a:r>
              <a:rPr lang="ru-RU" sz="1200" dirty="0">
                <a:solidFill>
                  <a:srgbClr val="ED1B34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рабочих дней</a:t>
            </a:r>
          </a:p>
          <a:p>
            <a:pPr defTabSz="1150702">
              <a:lnSpc>
                <a:spcPts val="1200"/>
              </a:lnSpc>
              <a:spcAft>
                <a:spcPts val="600"/>
              </a:spcAft>
              <a:buClr>
                <a:srgbClr val="ED1B34"/>
              </a:buClr>
            </a:pPr>
            <a:r>
              <a:rPr lang="ru-RU" sz="120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от 100 </a:t>
            </a:r>
            <a:r>
              <a:rPr lang="ru-RU" sz="1200" dirty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млн до 1 млрд </a:t>
            </a:r>
            <a:r>
              <a:rPr lang="ru-RU" sz="120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рублей</a:t>
            </a:r>
            <a:r>
              <a:rPr lang="ru-RU" sz="1200" dirty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120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до </a:t>
            </a:r>
            <a:r>
              <a:rPr lang="ru-RU" sz="1600" b="1" dirty="0">
                <a:solidFill>
                  <a:srgbClr val="ED1B34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5</a:t>
            </a:r>
            <a:r>
              <a:rPr lang="ru-RU" sz="1200" dirty="0">
                <a:solidFill>
                  <a:srgbClr val="ED1B34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рабочих дней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3542753" y="5025611"/>
            <a:ext cx="1215242" cy="276999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СТОИМОСТЬ</a:t>
            </a:r>
            <a:endParaRPr lang="ru-RU" sz="1200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4960001" y="4543915"/>
            <a:ext cx="4895199" cy="1169551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pPr defTabSz="1150702">
              <a:lnSpc>
                <a:spcPts val="1200"/>
              </a:lnSpc>
              <a:spcAft>
                <a:spcPts val="1200"/>
              </a:spcAft>
              <a:buClr>
                <a:srgbClr val="ED1B34"/>
              </a:buClr>
            </a:pPr>
            <a:r>
              <a:rPr lang="ru-RU" sz="1200" dirty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до </a:t>
            </a:r>
            <a:r>
              <a:rPr lang="en-US" sz="1200" dirty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5</a:t>
            </a:r>
            <a:r>
              <a:rPr lang="ru-RU" sz="1200" dirty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млн рублей — </a:t>
            </a:r>
            <a:r>
              <a:rPr lang="ru-RU" sz="1600" b="1" dirty="0">
                <a:solidFill>
                  <a:srgbClr val="ED1B34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4%</a:t>
            </a:r>
            <a:r>
              <a:rPr lang="ru-RU" sz="1600" dirty="0">
                <a:solidFill>
                  <a:srgbClr val="ED1B34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1200" dirty="0">
                <a:solidFill>
                  <a:srgbClr val="ED1B34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годовых, но не менее 999 рублей</a:t>
            </a:r>
          </a:p>
          <a:p>
            <a:pPr defTabSz="1150702">
              <a:lnSpc>
                <a:spcPts val="1200"/>
              </a:lnSpc>
              <a:spcAft>
                <a:spcPts val="1200"/>
              </a:spcAft>
              <a:buClr>
                <a:srgbClr val="ED1B34"/>
              </a:buClr>
            </a:pPr>
            <a:r>
              <a:rPr lang="ru-RU" sz="1200" dirty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до 5 млн рублей включительно для самозанятых — </a:t>
            </a:r>
            <a:r>
              <a:rPr lang="ru-RU" sz="1600" b="1" dirty="0">
                <a:solidFill>
                  <a:srgbClr val="ED1B34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2%</a:t>
            </a:r>
            <a:r>
              <a:rPr lang="ru-RU" sz="1200" dirty="0">
                <a:solidFill>
                  <a:srgbClr val="ED1B34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годовых</a:t>
            </a:r>
          </a:p>
          <a:p>
            <a:pPr defTabSz="1150702">
              <a:lnSpc>
                <a:spcPts val="1200"/>
              </a:lnSpc>
              <a:spcAft>
                <a:spcPts val="1200"/>
              </a:spcAft>
              <a:buClr>
                <a:srgbClr val="ED1B34"/>
              </a:buClr>
            </a:pPr>
            <a:r>
              <a:rPr lang="ru-RU" sz="1200" dirty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от </a:t>
            </a:r>
            <a:r>
              <a:rPr lang="en-US" sz="1200" dirty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5</a:t>
            </a:r>
            <a:r>
              <a:rPr lang="ru-RU" sz="1200" dirty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млн </a:t>
            </a:r>
            <a:r>
              <a:rPr lang="ru-RU" sz="120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до 50 млн рублей — </a:t>
            </a:r>
            <a:r>
              <a:rPr lang="ru-RU" sz="1600" b="1" dirty="0">
                <a:solidFill>
                  <a:srgbClr val="ED1B34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3%</a:t>
            </a:r>
            <a:r>
              <a:rPr lang="ru-RU" sz="1200" dirty="0">
                <a:solidFill>
                  <a:srgbClr val="ED1B34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годовых</a:t>
            </a:r>
          </a:p>
          <a:p>
            <a:pPr defTabSz="1150702">
              <a:lnSpc>
                <a:spcPts val="1200"/>
              </a:lnSpc>
              <a:spcAft>
                <a:spcPts val="1200"/>
              </a:spcAft>
              <a:buClr>
                <a:srgbClr val="ED1B34"/>
              </a:buClr>
            </a:pPr>
            <a:r>
              <a:rPr lang="ru-RU" sz="120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от 50 млн до 1 млрд рублей — </a:t>
            </a:r>
            <a:r>
              <a:rPr lang="ru-RU" sz="1200" dirty="0">
                <a:solidFill>
                  <a:srgbClr val="ED1B34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от </a:t>
            </a:r>
            <a:r>
              <a:rPr lang="ru-RU" sz="1600" b="1" dirty="0">
                <a:solidFill>
                  <a:srgbClr val="ED1B34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2%</a:t>
            </a:r>
            <a:r>
              <a:rPr lang="ru-RU" sz="1200" dirty="0">
                <a:solidFill>
                  <a:srgbClr val="ED1B34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до </a:t>
            </a:r>
            <a:r>
              <a:rPr lang="en-US" sz="1600" b="1" dirty="0">
                <a:solidFill>
                  <a:srgbClr val="ED1B34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3%</a:t>
            </a:r>
            <a:r>
              <a:rPr lang="en-US" sz="1200" dirty="0">
                <a:solidFill>
                  <a:srgbClr val="ED1B34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1200" dirty="0">
                <a:solidFill>
                  <a:srgbClr val="ED1B34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годовых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1735034" y="6456373"/>
            <a:ext cx="318539" cy="399841"/>
          </a:xfrm>
          <a:prstGeom prst="rect">
            <a:avLst/>
          </a:prstGeom>
          <a:solidFill>
            <a:srgbClr val="AFAF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99"/>
          </a:p>
        </p:txBody>
      </p:sp>
      <p:sp>
        <p:nvSpPr>
          <p:cNvPr id="2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665222" y="6437333"/>
            <a:ext cx="468451" cy="364935"/>
          </a:xfrm>
        </p:spPr>
        <p:txBody>
          <a:bodyPr/>
          <a:lstStyle/>
          <a:p>
            <a:pPr algn="ctr"/>
            <a:r>
              <a:rPr lang="ru-RU" sz="1599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  <a:endParaRPr lang="ru-RU" sz="1599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0" y="1785"/>
            <a:ext cx="12185650" cy="719625"/>
          </a:xfrm>
          <a:prstGeom prst="rect">
            <a:avLst/>
          </a:prstGeom>
          <a:solidFill>
            <a:srgbClr val="4B91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99"/>
          </a:p>
        </p:txBody>
      </p:sp>
      <p:grpSp>
        <p:nvGrpSpPr>
          <p:cNvPr id="29" name="Группа 28"/>
          <p:cNvGrpSpPr>
            <a:grpSpLocks noChangeAspect="1"/>
          </p:cNvGrpSpPr>
          <p:nvPr/>
        </p:nvGrpSpPr>
        <p:grpSpPr>
          <a:xfrm>
            <a:off x="10488485" y="210097"/>
            <a:ext cx="1439250" cy="303000"/>
            <a:chOff x="471310" y="-27283"/>
            <a:chExt cx="2892336" cy="608913"/>
          </a:xfrm>
        </p:grpSpPr>
        <p:grpSp>
          <p:nvGrpSpPr>
            <p:cNvPr id="30" name="Группа 29">
              <a:extLst>
                <a:ext uri="{FF2B5EF4-FFF2-40B4-BE49-F238E27FC236}">
                  <a16:creationId xmlns:a16="http://schemas.microsoft.com/office/drawing/2014/main" xmlns="" id="{D2F09074-7E25-47FF-BFB3-5077D58EBFAB}"/>
                </a:ext>
              </a:extLst>
            </p:cNvPr>
            <p:cNvGrpSpPr/>
            <p:nvPr/>
          </p:nvGrpSpPr>
          <p:grpSpPr>
            <a:xfrm>
              <a:off x="471310" y="96007"/>
              <a:ext cx="1883308" cy="255154"/>
              <a:chOff x="4829174" y="3270291"/>
              <a:chExt cx="1649752" cy="223511"/>
            </a:xfrm>
            <a:solidFill>
              <a:schemeClr val="bg1"/>
            </a:solidFill>
          </p:grpSpPr>
          <p:sp>
            <p:nvSpPr>
              <p:cNvPr id="38" name="Полилиния: фигура 60">
                <a:extLst>
                  <a:ext uri="{FF2B5EF4-FFF2-40B4-BE49-F238E27FC236}">
                    <a16:creationId xmlns:a16="http://schemas.microsoft.com/office/drawing/2014/main" xmlns="" id="{D48941FC-8EB9-4F9F-9B53-C88F2A37CA31}"/>
                  </a:ext>
                </a:extLst>
              </p:cNvPr>
              <p:cNvSpPr/>
              <p:nvPr/>
            </p:nvSpPr>
            <p:spPr>
              <a:xfrm>
                <a:off x="4829174" y="3273101"/>
                <a:ext cx="254970" cy="216927"/>
              </a:xfrm>
              <a:custGeom>
                <a:avLst/>
                <a:gdLst>
                  <a:gd name="connsiteX0" fmla="*/ 184145 w 254970"/>
                  <a:gd name="connsiteY0" fmla="*/ 0 h 216928"/>
                  <a:gd name="connsiteX1" fmla="*/ 127485 w 254970"/>
                  <a:gd name="connsiteY1" fmla="*/ 130533 h 216928"/>
                  <a:gd name="connsiteX2" fmla="*/ 69881 w 254970"/>
                  <a:gd name="connsiteY2" fmla="*/ 0 h 216928"/>
                  <a:gd name="connsiteX3" fmla="*/ 0 w 254970"/>
                  <a:gd name="connsiteY3" fmla="*/ 0 h 216928"/>
                  <a:gd name="connsiteX4" fmla="*/ 0 w 254970"/>
                  <a:gd name="connsiteY4" fmla="*/ 216929 h 216928"/>
                  <a:gd name="connsiteX5" fmla="*/ 50050 w 254970"/>
                  <a:gd name="connsiteY5" fmla="*/ 216929 h 216928"/>
                  <a:gd name="connsiteX6" fmla="*/ 50050 w 254970"/>
                  <a:gd name="connsiteY6" fmla="*/ 64797 h 216928"/>
                  <a:gd name="connsiteX7" fmla="*/ 116153 w 254970"/>
                  <a:gd name="connsiteY7" fmla="*/ 216929 h 216928"/>
                  <a:gd name="connsiteX8" fmla="*/ 137873 w 254970"/>
                  <a:gd name="connsiteY8" fmla="*/ 216929 h 216928"/>
                  <a:gd name="connsiteX9" fmla="*/ 203976 w 254970"/>
                  <a:gd name="connsiteY9" fmla="*/ 64797 h 216928"/>
                  <a:gd name="connsiteX10" fmla="*/ 203976 w 254970"/>
                  <a:gd name="connsiteY10" fmla="*/ 216929 h 216928"/>
                  <a:gd name="connsiteX11" fmla="*/ 254970 w 254970"/>
                  <a:gd name="connsiteY11" fmla="*/ 216929 h 216928"/>
                  <a:gd name="connsiteX12" fmla="*/ 254970 w 254970"/>
                  <a:gd name="connsiteY12" fmla="*/ 0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54970" h="216928">
                    <a:moveTo>
                      <a:pt x="184145" y="0"/>
                    </a:moveTo>
                    <a:lnTo>
                      <a:pt x="127485" y="130533"/>
                    </a:lnTo>
                    <a:lnTo>
                      <a:pt x="69881" y="0"/>
                    </a:lnTo>
                    <a:lnTo>
                      <a:pt x="0" y="0"/>
                    </a:lnTo>
                    <a:lnTo>
                      <a:pt x="0" y="216929"/>
                    </a:lnTo>
                    <a:lnTo>
                      <a:pt x="50050" y="216929"/>
                    </a:lnTo>
                    <a:lnTo>
                      <a:pt x="50050" y="64797"/>
                    </a:lnTo>
                    <a:lnTo>
                      <a:pt x="116153" y="216929"/>
                    </a:lnTo>
                    <a:lnTo>
                      <a:pt x="137873" y="216929"/>
                    </a:lnTo>
                    <a:lnTo>
                      <a:pt x="203976" y="64797"/>
                    </a:lnTo>
                    <a:lnTo>
                      <a:pt x="203976" y="216929"/>
                    </a:lnTo>
                    <a:lnTo>
                      <a:pt x="254970" y="216929"/>
                    </a:lnTo>
                    <a:lnTo>
                      <a:pt x="254970" y="0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39" name="Полилиния: фигура 61">
                <a:extLst>
                  <a:ext uri="{FF2B5EF4-FFF2-40B4-BE49-F238E27FC236}">
                    <a16:creationId xmlns:a16="http://schemas.microsoft.com/office/drawing/2014/main" xmlns="" id="{C25B6F3B-F1C1-409C-9C89-F567F8D7E626}"/>
                  </a:ext>
                </a:extLst>
              </p:cNvPr>
              <p:cNvSpPr/>
              <p:nvPr/>
            </p:nvSpPr>
            <p:spPr>
              <a:xfrm>
                <a:off x="5116251" y="3270291"/>
                <a:ext cx="222862" cy="223502"/>
              </a:xfrm>
              <a:custGeom>
                <a:avLst/>
                <a:gdLst>
                  <a:gd name="connsiteX0" fmla="*/ 0 w 222862"/>
                  <a:gd name="connsiteY0" fmla="*/ 111751 h 223502"/>
                  <a:gd name="connsiteX1" fmla="*/ 124652 w 222862"/>
                  <a:gd name="connsiteY1" fmla="*/ 0 h 223502"/>
                  <a:gd name="connsiteX2" fmla="*/ 222863 w 222862"/>
                  <a:gd name="connsiteY2" fmla="*/ 52589 h 223502"/>
                  <a:gd name="connsiteX3" fmla="*/ 180368 w 222862"/>
                  <a:gd name="connsiteY3" fmla="*/ 72310 h 223502"/>
                  <a:gd name="connsiteX4" fmla="*/ 124652 w 222862"/>
                  <a:gd name="connsiteY4" fmla="*/ 40381 h 223502"/>
                  <a:gd name="connsiteX5" fmla="*/ 50994 w 222862"/>
                  <a:gd name="connsiteY5" fmla="*/ 111751 h 223502"/>
                  <a:gd name="connsiteX6" fmla="*/ 124652 w 222862"/>
                  <a:gd name="connsiteY6" fmla="*/ 182182 h 223502"/>
                  <a:gd name="connsiteX7" fmla="*/ 180368 w 222862"/>
                  <a:gd name="connsiteY7" fmla="*/ 151193 h 223502"/>
                  <a:gd name="connsiteX8" fmla="*/ 222863 w 222862"/>
                  <a:gd name="connsiteY8" fmla="*/ 169974 h 223502"/>
                  <a:gd name="connsiteX9" fmla="*/ 124652 w 222862"/>
                  <a:gd name="connsiteY9" fmla="*/ 223502 h 223502"/>
                  <a:gd name="connsiteX10" fmla="*/ 0 w 222862"/>
                  <a:gd name="connsiteY10" fmla="*/ 111751 h 2235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2862" h="223502">
                    <a:moveTo>
                      <a:pt x="0" y="111751"/>
                    </a:moveTo>
                    <a:cubicBezTo>
                      <a:pt x="0" y="45076"/>
                      <a:pt x="54771" y="0"/>
                      <a:pt x="124652" y="0"/>
                    </a:cubicBezTo>
                    <a:cubicBezTo>
                      <a:pt x="176591" y="0"/>
                      <a:pt x="206809" y="25355"/>
                      <a:pt x="222863" y="52589"/>
                    </a:cubicBezTo>
                    <a:lnTo>
                      <a:pt x="180368" y="72310"/>
                    </a:lnTo>
                    <a:cubicBezTo>
                      <a:pt x="170925" y="54467"/>
                      <a:pt x="149205" y="40381"/>
                      <a:pt x="124652" y="40381"/>
                    </a:cubicBezTo>
                    <a:cubicBezTo>
                      <a:pt x="82157" y="40381"/>
                      <a:pt x="50994" y="70431"/>
                      <a:pt x="50994" y="111751"/>
                    </a:cubicBezTo>
                    <a:cubicBezTo>
                      <a:pt x="50994" y="152132"/>
                      <a:pt x="82157" y="182182"/>
                      <a:pt x="124652" y="182182"/>
                    </a:cubicBezTo>
                    <a:cubicBezTo>
                      <a:pt x="149205" y="182182"/>
                      <a:pt x="170925" y="169035"/>
                      <a:pt x="180368" y="151193"/>
                    </a:cubicBezTo>
                    <a:lnTo>
                      <a:pt x="222863" y="169974"/>
                    </a:lnTo>
                    <a:cubicBezTo>
                      <a:pt x="206809" y="197208"/>
                      <a:pt x="176591" y="223502"/>
                      <a:pt x="124652" y="223502"/>
                    </a:cubicBezTo>
                    <a:cubicBezTo>
                      <a:pt x="54771" y="223502"/>
                      <a:pt x="0" y="177487"/>
                      <a:pt x="0" y="111751"/>
                    </a:cubicBez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40" name="Полилиния: фигура 62">
                <a:extLst>
                  <a:ext uri="{FF2B5EF4-FFF2-40B4-BE49-F238E27FC236}">
                    <a16:creationId xmlns:a16="http://schemas.microsoft.com/office/drawing/2014/main" xmlns="" id="{A5941BD5-2DA8-4726-9354-30AA696E0F6B}"/>
                  </a:ext>
                </a:extLst>
              </p:cNvPr>
              <p:cNvSpPr/>
              <p:nvPr/>
            </p:nvSpPr>
            <p:spPr>
              <a:xfrm>
                <a:off x="5366499" y="3273113"/>
                <a:ext cx="211530" cy="216928"/>
              </a:xfrm>
              <a:custGeom>
                <a:avLst/>
                <a:gdLst>
                  <a:gd name="connsiteX0" fmla="*/ 160537 w 211530"/>
                  <a:gd name="connsiteY0" fmla="*/ 216929 h 216928"/>
                  <a:gd name="connsiteX1" fmla="*/ 160537 w 211530"/>
                  <a:gd name="connsiteY1" fmla="*/ 41320 h 216928"/>
                  <a:gd name="connsiteX2" fmla="*/ 50050 w 211530"/>
                  <a:gd name="connsiteY2" fmla="*/ 41320 h 216928"/>
                  <a:gd name="connsiteX3" fmla="*/ 50050 w 211530"/>
                  <a:gd name="connsiteY3" fmla="*/ 216929 h 216928"/>
                  <a:gd name="connsiteX4" fmla="*/ 0 w 211530"/>
                  <a:gd name="connsiteY4" fmla="*/ 216929 h 216928"/>
                  <a:gd name="connsiteX5" fmla="*/ 0 w 211530"/>
                  <a:gd name="connsiteY5" fmla="*/ 0 h 216928"/>
                  <a:gd name="connsiteX6" fmla="*/ 211531 w 211530"/>
                  <a:gd name="connsiteY6" fmla="*/ 0 h 216928"/>
                  <a:gd name="connsiteX7" fmla="*/ 211531 w 211530"/>
                  <a:gd name="connsiteY7" fmla="*/ 216929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1530" h="216928">
                    <a:moveTo>
                      <a:pt x="160537" y="216929"/>
                    </a:moveTo>
                    <a:lnTo>
                      <a:pt x="160537" y="41320"/>
                    </a:lnTo>
                    <a:lnTo>
                      <a:pt x="50050" y="41320"/>
                    </a:lnTo>
                    <a:lnTo>
                      <a:pt x="50050" y="216929"/>
                    </a:lnTo>
                    <a:lnTo>
                      <a:pt x="0" y="216929"/>
                    </a:lnTo>
                    <a:lnTo>
                      <a:pt x="0" y="0"/>
                    </a:lnTo>
                    <a:lnTo>
                      <a:pt x="211531" y="0"/>
                    </a:lnTo>
                    <a:lnTo>
                      <a:pt x="211531" y="216929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41" name="Полилиния: фигура 63">
                <a:extLst>
                  <a:ext uri="{FF2B5EF4-FFF2-40B4-BE49-F238E27FC236}">
                    <a16:creationId xmlns:a16="http://schemas.microsoft.com/office/drawing/2014/main" xmlns="" id="{ABC7DA9B-726F-44AF-AEAA-75CDC184B77F}"/>
                  </a:ext>
                </a:extLst>
              </p:cNvPr>
              <p:cNvSpPr/>
              <p:nvPr/>
            </p:nvSpPr>
            <p:spPr>
              <a:xfrm>
                <a:off x="5707407" y="3273117"/>
                <a:ext cx="188866" cy="216928"/>
              </a:xfrm>
              <a:custGeom>
                <a:avLst/>
                <a:gdLst>
                  <a:gd name="connsiteX0" fmla="*/ 50050 w 188866"/>
                  <a:gd name="connsiteY0" fmla="*/ 119264 h 216928"/>
                  <a:gd name="connsiteX1" fmla="*/ 50050 w 188866"/>
                  <a:gd name="connsiteY1" fmla="*/ 175609 h 216928"/>
                  <a:gd name="connsiteX2" fmla="*/ 104821 w 188866"/>
                  <a:gd name="connsiteY2" fmla="*/ 175609 h 216928"/>
                  <a:gd name="connsiteX3" fmla="*/ 137873 w 188866"/>
                  <a:gd name="connsiteY3" fmla="*/ 147436 h 216928"/>
                  <a:gd name="connsiteX4" fmla="*/ 104821 w 188866"/>
                  <a:gd name="connsiteY4" fmla="*/ 119264 h 216928"/>
                  <a:gd name="connsiteX5" fmla="*/ 50050 w 188866"/>
                  <a:gd name="connsiteY5" fmla="*/ 119264 h 216928"/>
                  <a:gd name="connsiteX6" fmla="*/ 171869 w 188866"/>
                  <a:gd name="connsiteY6" fmla="*/ 0 h 216928"/>
                  <a:gd name="connsiteX7" fmla="*/ 171869 w 188866"/>
                  <a:gd name="connsiteY7" fmla="*/ 41320 h 216928"/>
                  <a:gd name="connsiteX8" fmla="*/ 50050 w 188866"/>
                  <a:gd name="connsiteY8" fmla="*/ 41320 h 216928"/>
                  <a:gd name="connsiteX9" fmla="*/ 50050 w 188866"/>
                  <a:gd name="connsiteY9" fmla="*/ 78883 h 216928"/>
                  <a:gd name="connsiteX10" fmla="*/ 111431 w 188866"/>
                  <a:gd name="connsiteY10" fmla="*/ 78883 h 216928"/>
                  <a:gd name="connsiteX11" fmla="*/ 188867 w 188866"/>
                  <a:gd name="connsiteY11" fmla="*/ 147436 h 216928"/>
                  <a:gd name="connsiteX12" fmla="*/ 111431 w 188866"/>
                  <a:gd name="connsiteY12" fmla="*/ 216929 h 216928"/>
                  <a:gd name="connsiteX13" fmla="*/ 0 w 188866"/>
                  <a:gd name="connsiteY13" fmla="*/ 216929 h 216928"/>
                  <a:gd name="connsiteX14" fmla="*/ 0 w 188866"/>
                  <a:gd name="connsiteY14" fmla="*/ 0 h 216928"/>
                  <a:gd name="connsiteX15" fmla="*/ 171869 w 188866"/>
                  <a:gd name="connsiteY15" fmla="*/ 0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88866" h="216928">
                    <a:moveTo>
                      <a:pt x="50050" y="119264"/>
                    </a:moveTo>
                    <a:lnTo>
                      <a:pt x="50050" y="175609"/>
                    </a:lnTo>
                    <a:lnTo>
                      <a:pt x="104821" y="175609"/>
                    </a:lnTo>
                    <a:cubicBezTo>
                      <a:pt x="123708" y="175609"/>
                      <a:pt x="137873" y="165279"/>
                      <a:pt x="137873" y="147436"/>
                    </a:cubicBezTo>
                    <a:cubicBezTo>
                      <a:pt x="137873" y="130533"/>
                      <a:pt x="123708" y="119264"/>
                      <a:pt x="104821" y="119264"/>
                    </a:cubicBezTo>
                    <a:lnTo>
                      <a:pt x="50050" y="119264"/>
                    </a:lnTo>
                    <a:close/>
                    <a:moveTo>
                      <a:pt x="171869" y="0"/>
                    </a:moveTo>
                    <a:lnTo>
                      <a:pt x="171869" y="41320"/>
                    </a:lnTo>
                    <a:lnTo>
                      <a:pt x="50050" y="41320"/>
                    </a:lnTo>
                    <a:lnTo>
                      <a:pt x="50050" y="78883"/>
                    </a:lnTo>
                    <a:lnTo>
                      <a:pt x="111431" y="78883"/>
                    </a:lnTo>
                    <a:cubicBezTo>
                      <a:pt x="161481" y="78883"/>
                      <a:pt x="188867" y="110812"/>
                      <a:pt x="188867" y="147436"/>
                    </a:cubicBezTo>
                    <a:cubicBezTo>
                      <a:pt x="188867" y="185000"/>
                      <a:pt x="161481" y="216929"/>
                      <a:pt x="111431" y="216929"/>
                    </a:cubicBezTo>
                    <a:lnTo>
                      <a:pt x="0" y="216929"/>
                    </a:lnTo>
                    <a:lnTo>
                      <a:pt x="0" y="0"/>
                    </a:lnTo>
                    <a:lnTo>
                      <a:pt x="171869" y="0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42" name="Полилиния: фигура 64">
                <a:extLst>
                  <a:ext uri="{FF2B5EF4-FFF2-40B4-BE49-F238E27FC236}">
                    <a16:creationId xmlns:a16="http://schemas.microsoft.com/office/drawing/2014/main" xmlns="" id="{EF8C3860-6598-4CA0-85C6-A93885CE466C}"/>
                  </a:ext>
                </a:extLst>
              </p:cNvPr>
              <p:cNvSpPr/>
              <p:nvPr/>
            </p:nvSpPr>
            <p:spPr>
              <a:xfrm>
                <a:off x="5912328" y="3329463"/>
                <a:ext cx="157703" cy="164339"/>
              </a:xfrm>
              <a:custGeom>
                <a:avLst/>
                <a:gdLst>
                  <a:gd name="connsiteX0" fmla="*/ 113320 w 157703"/>
                  <a:gd name="connsiteY0" fmla="*/ 122081 h 164339"/>
                  <a:gd name="connsiteX1" fmla="*/ 113320 w 157703"/>
                  <a:gd name="connsiteY1" fmla="*/ 103299 h 164339"/>
                  <a:gd name="connsiteX2" fmla="*/ 77435 w 157703"/>
                  <a:gd name="connsiteY2" fmla="*/ 89213 h 164339"/>
                  <a:gd name="connsiteX3" fmla="*/ 45328 w 157703"/>
                  <a:gd name="connsiteY3" fmla="*/ 112690 h 164339"/>
                  <a:gd name="connsiteX4" fmla="*/ 77435 w 157703"/>
                  <a:gd name="connsiteY4" fmla="*/ 136167 h 164339"/>
                  <a:gd name="connsiteX5" fmla="*/ 113320 w 157703"/>
                  <a:gd name="connsiteY5" fmla="*/ 122081 h 164339"/>
                  <a:gd name="connsiteX6" fmla="*/ 113320 w 157703"/>
                  <a:gd name="connsiteY6" fmla="*/ 160583 h 164339"/>
                  <a:gd name="connsiteX7" fmla="*/ 113320 w 157703"/>
                  <a:gd name="connsiteY7" fmla="*/ 143680 h 164339"/>
                  <a:gd name="connsiteX8" fmla="*/ 59493 w 157703"/>
                  <a:gd name="connsiteY8" fmla="*/ 164340 h 164339"/>
                  <a:gd name="connsiteX9" fmla="*/ 0 w 157703"/>
                  <a:gd name="connsiteY9" fmla="*/ 111751 h 164339"/>
                  <a:gd name="connsiteX10" fmla="*/ 59493 w 157703"/>
                  <a:gd name="connsiteY10" fmla="*/ 61980 h 164339"/>
                  <a:gd name="connsiteX11" fmla="*/ 113320 w 157703"/>
                  <a:gd name="connsiteY11" fmla="*/ 80761 h 164339"/>
                  <a:gd name="connsiteX12" fmla="*/ 113320 w 157703"/>
                  <a:gd name="connsiteY12" fmla="*/ 60101 h 164339"/>
                  <a:gd name="connsiteX13" fmla="*/ 75547 w 157703"/>
                  <a:gd name="connsiteY13" fmla="*/ 33807 h 164339"/>
                  <a:gd name="connsiteX14" fmla="*/ 26441 w 157703"/>
                  <a:gd name="connsiteY14" fmla="*/ 51650 h 164339"/>
                  <a:gd name="connsiteX15" fmla="*/ 9443 w 157703"/>
                  <a:gd name="connsiteY15" fmla="*/ 24416 h 164339"/>
                  <a:gd name="connsiteX16" fmla="*/ 84046 w 157703"/>
                  <a:gd name="connsiteY16" fmla="*/ 0 h 164339"/>
                  <a:gd name="connsiteX17" fmla="*/ 157704 w 157703"/>
                  <a:gd name="connsiteY17" fmla="*/ 59162 h 164339"/>
                  <a:gd name="connsiteX18" fmla="*/ 157704 w 157703"/>
                  <a:gd name="connsiteY18" fmla="*/ 160583 h 164339"/>
                  <a:gd name="connsiteX19" fmla="*/ 113320 w 157703"/>
                  <a:gd name="connsiteY19" fmla="*/ 160583 h 164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57703" h="164339">
                    <a:moveTo>
                      <a:pt x="113320" y="122081"/>
                    </a:moveTo>
                    <a:lnTo>
                      <a:pt x="113320" y="103299"/>
                    </a:lnTo>
                    <a:cubicBezTo>
                      <a:pt x="105765" y="93908"/>
                      <a:pt x="91600" y="89213"/>
                      <a:pt x="77435" y="89213"/>
                    </a:cubicBezTo>
                    <a:cubicBezTo>
                      <a:pt x="59493" y="89213"/>
                      <a:pt x="45328" y="97665"/>
                      <a:pt x="45328" y="112690"/>
                    </a:cubicBezTo>
                    <a:cubicBezTo>
                      <a:pt x="45328" y="127715"/>
                      <a:pt x="59493" y="136167"/>
                      <a:pt x="77435" y="136167"/>
                    </a:cubicBezTo>
                    <a:cubicBezTo>
                      <a:pt x="91600" y="136167"/>
                      <a:pt x="105765" y="131472"/>
                      <a:pt x="113320" y="122081"/>
                    </a:cubicBezTo>
                    <a:close/>
                    <a:moveTo>
                      <a:pt x="113320" y="160583"/>
                    </a:moveTo>
                    <a:lnTo>
                      <a:pt x="113320" y="143680"/>
                    </a:lnTo>
                    <a:cubicBezTo>
                      <a:pt x="101988" y="156827"/>
                      <a:pt x="81213" y="164340"/>
                      <a:pt x="59493" y="164340"/>
                    </a:cubicBezTo>
                    <a:cubicBezTo>
                      <a:pt x="32107" y="164340"/>
                      <a:pt x="0" y="147436"/>
                      <a:pt x="0" y="111751"/>
                    </a:cubicBezTo>
                    <a:cubicBezTo>
                      <a:pt x="0" y="76066"/>
                      <a:pt x="32107" y="61980"/>
                      <a:pt x="59493" y="61980"/>
                    </a:cubicBezTo>
                    <a:cubicBezTo>
                      <a:pt x="82157" y="61980"/>
                      <a:pt x="101988" y="68553"/>
                      <a:pt x="113320" y="80761"/>
                    </a:cubicBezTo>
                    <a:lnTo>
                      <a:pt x="113320" y="60101"/>
                    </a:lnTo>
                    <a:cubicBezTo>
                      <a:pt x="113320" y="44137"/>
                      <a:pt x="98211" y="33807"/>
                      <a:pt x="75547" y="33807"/>
                    </a:cubicBezTo>
                    <a:cubicBezTo>
                      <a:pt x="57604" y="33807"/>
                      <a:pt x="40606" y="39442"/>
                      <a:pt x="26441" y="51650"/>
                    </a:cubicBezTo>
                    <a:lnTo>
                      <a:pt x="9443" y="24416"/>
                    </a:lnTo>
                    <a:cubicBezTo>
                      <a:pt x="30219" y="7513"/>
                      <a:pt x="56660" y="0"/>
                      <a:pt x="84046" y="0"/>
                    </a:cubicBezTo>
                    <a:cubicBezTo>
                      <a:pt x="122764" y="0"/>
                      <a:pt x="157704" y="14086"/>
                      <a:pt x="157704" y="59162"/>
                    </a:cubicBezTo>
                    <a:lnTo>
                      <a:pt x="157704" y="160583"/>
                    </a:lnTo>
                    <a:lnTo>
                      <a:pt x="113320" y="160583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43" name="Полилиния: фигура 65">
                <a:extLst>
                  <a:ext uri="{FF2B5EF4-FFF2-40B4-BE49-F238E27FC236}">
                    <a16:creationId xmlns:a16="http://schemas.microsoft.com/office/drawing/2014/main" xmlns="" id="{8838ABF2-34BB-4C2F-B6E7-44B148577E02}"/>
                  </a:ext>
                </a:extLst>
              </p:cNvPr>
              <p:cNvSpPr/>
              <p:nvPr/>
            </p:nvSpPr>
            <p:spPr>
              <a:xfrm>
                <a:off x="6111587" y="3333210"/>
                <a:ext cx="159592" cy="156827"/>
              </a:xfrm>
              <a:custGeom>
                <a:avLst/>
                <a:gdLst>
                  <a:gd name="connsiteX0" fmla="*/ 0 w 159592"/>
                  <a:gd name="connsiteY0" fmla="*/ 156827 h 156827"/>
                  <a:gd name="connsiteX1" fmla="*/ 0 w 159592"/>
                  <a:gd name="connsiteY1" fmla="*/ 0 h 156827"/>
                  <a:gd name="connsiteX2" fmla="*/ 44384 w 159592"/>
                  <a:gd name="connsiteY2" fmla="*/ 0 h 156827"/>
                  <a:gd name="connsiteX3" fmla="*/ 44384 w 159592"/>
                  <a:gd name="connsiteY3" fmla="*/ 58223 h 156827"/>
                  <a:gd name="connsiteX4" fmla="*/ 115209 w 159592"/>
                  <a:gd name="connsiteY4" fmla="*/ 58223 h 156827"/>
                  <a:gd name="connsiteX5" fmla="*/ 115209 w 159592"/>
                  <a:gd name="connsiteY5" fmla="*/ 0 h 156827"/>
                  <a:gd name="connsiteX6" fmla="*/ 159593 w 159592"/>
                  <a:gd name="connsiteY6" fmla="*/ 0 h 156827"/>
                  <a:gd name="connsiteX7" fmla="*/ 159593 w 159592"/>
                  <a:gd name="connsiteY7" fmla="*/ 156827 h 156827"/>
                  <a:gd name="connsiteX8" fmla="*/ 115209 w 159592"/>
                  <a:gd name="connsiteY8" fmla="*/ 156827 h 156827"/>
                  <a:gd name="connsiteX9" fmla="*/ 115209 w 159592"/>
                  <a:gd name="connsiteY9" fmla="*/ 93908 h 156827"/>
                  <a:gd name="connsiteX10" fmla="*/ 44384 w 159592"/>
                  <a:gd name="connsiteY10" fmla="*/ 93908 h 156827"/>
                  <a:gd name="connsiteX11" fmla="*/ 44384 w 159592"/>
                  <a:gd name="connsiteY11" fmla="*/ 156827 h 15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9592" h="156827">
                    <a:moveTo>
                      <a:pt x="0" y="156827"/>
                    </a:moveTo>
                    <a:lnTo>
                      <a:pt x="0" y="0"/>
                    </a:lnTo>
                    <a:lnTo>
                      <a:pt x="44384" y="0"/>
                    </a:lnTo>
                    <a:lnTo>
                      <a:pt x="44384" y="58223"/>
                    </a:lnTo>
                    <a:lnTo>
                      <a:pt x="115209" y="58223"/>
                    </a:lnTo>
                    <a:lnTo>
                      <a:pt x="115209" y="0"/>
                    </a:lnTo>
                    <a:lnTo>
                      <a:pt x="159593" y="0"/>
                    </a:lnTo>
                    <a:lnTo>
                      <a:pt x="159593" y="156827"/>
                    </a:lnTo>
                    <a:lnTo>
                      <a:pt x="115209" y="156827"/>
                    </a:lnTo>
                    <a:lnTo>
                      <a:pt x="115209" y="93908"/>
                    </a:lnTo>
                    <a:lnTo>
                      <a:pt x="44384" y="93908"/>
                    </a:lnTo>
                    <a:lnTo>
                      <a:pt x="44384" y="156827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44" name="Полилиния: фигура 66">
                <a:extLst>
                  <a:ext uri="{FF2B5EF4-FFF2-40B4-BE49-F238E27FC236}">
                    <a16:creationId xmlns:a16="http://schemas.microsoft.com/office/drawing/2014/main" xmlns="" id="{A740F2A1-DA9F-4D04-9F8A-7C1C87595940}"/>
                  </a:ext>
                </a:extLst>
              </p:cNvPr>
              <p:cNvSpPr/>
              <p:nvPr/>
            </p:nvSpPr>
            <p:spPr>
              <a:xfrm>
                <a:off x="6312724" y="3333213"/>
                <a:ext cx="166202" cy="156827"/>
              </a:xfrm>
              <a:custGeom>
                <a:avLst/>
                <a:gdLst>
                  <a:gd name="connsiteX0" fmla="*/ 110487 w 166202"/>
                  <a:gd name="connsiteY0" fmla="*/ 156827 h 156827"/>
                  <a:gd name="connsiteX1" fmla="*/ 65159 w 166202"/>
                  <a:gd name="connsiteY1" fmla="*/ 95787 h 156827"/>
                  <a:gd name="connsiteX2" fmla="*/ 44384 w 166202"/>
                  <a:gd name="connsiteY2" fmla="*/ 116446 h 156827"/>
                  <a:gd name="connsiteX3" fmla="*/ 44384 w 166202"/>
                  <a:gd name="connsiteY3" fmla="*/ 156827 h 156827"/>
                  <a:gd name="connsiteX4" fmla="*/ 0 w 166202"/>
                  <a:gd name="connsiteY4" fmla="*/ 156827 h 156827"/>
                  <a:gd name="connsiteX5" fmla="*/ 0 w 166202"/>
                  <a:gd name="connsiteY5" fmla="*/ 0 h 156827"/>
                  <a:gd name="connsiteX6" fmla="*/ 44384 w 166202"/>
                  <a:gd name="connsiteY6" fmla="*/ 0 h 156827"/>
                  <a:gd name="connsiteX7" fmla="*/ 44384 w 166202"/>
                  <a:gd name="connsiteY7" fmla="*/ 69492 h 156827"/>
                  <a:gd name="connsiteX8" fmla="*/ 109543 w 166202"/>
                  <a:gd name="connsiteY8" fmla="*/ 0 h 156827"/>
                  <a:gd name="connsiteX9" fmla="*/ 164314 w 166202"/>
                  <a:gd name="connsiteY9" fmla="*/ 0 h 156827"/>
                  <a:gd name="connsiteX10" fmla="*/ 97266 w 166202"/>
                  <a:gd name="connsiteY10" fmla="*/ 70431 h 156827"/>
                  <a:gd name="connsiteX11" fmla="*/ 166203 w 166202"/>
                  <a:gd name="connsiteY11" fmla="*/ 156827 h 15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6202" h="156827">
                    <a:moveTo>
                      <a:pt x="110487" y="156827"/>
                    </a:moveTo>
                    <a:lnTo>
                      <a:pt x="65159" y="95787"/>
                    </a:lnTo>
                    <a:lnTo>
                      <a:pt x="44384" y="116446"/>
                    </a:lnTo>
                    <a:lnTo>
                      <a:pt x="44384" y="156827"/>
                    </a:lnTo>
                    <a:lnTo>
                      <a:pt x="0" y="156827"/>
                    </a:lnTo>
                    <a:lnTo>
                      <a:pt x="0" y="0"/>
                    </a:lnTo>
                    <a:lnTo>
                      <a:pt x="44384" y="0"/>
                    </a:lnTo>
                    <a:lnTo>
                      <a:pt x="44384" y="69492"/>
                    </a:lnTo>
                    <a:lnTo>
                      <a:pt x="109543" y="0"/>
                    </a:lnTo>
                    <a:lnTo>
                      <a:pt x="164314" y="0"/>
                    </a:lnTo>
                    <a:lnTo>
                      <a:pt x="97266" y="70431"/>
                    </a:lnTo>
                    <a:lnTo>
                      <a:pt x="166203" y="156827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</p:grpSp>
        <p:grpSp>
          <p:nvGrpSpPr>
            <p:cNvPr id="31" name="Группа 30"/>
            <p:cNvGrpSpPr/>
            <p:nvPr/>
          </p:nvGrpSpPr>
          <p:grpSpPr>
            <a:xfrm>
              <a:off x="2406360" y="-27283"/>
              <a:ext cx="957286" cy="608913"/>
              <a:chOff x="2406360" y="-27283"/>
              <a:chExt cx="957286" cy="608913"/>
            </a:xfrm>
          </p:grpSpPr>
          <p:sp>
            <p:nvSpPr>
              <p:cNvPr id="32" name="Полилиния: фигура 52">
                <a:extLst>
                  <a:ext uri="{FF2B5EF4-FFF2-40B4-BE49-F238E27FC236}">
                    <a16:creationId xmlns:a16="http://schemas.microsoft.com/office/drawing/2014/main" xmlns="" id="{929AE324-84AF-47DC-A92A-2FE390440574}"/>
                  </a:ext>
                </a:extLst>
              </p:cNvPr>
              <p:cNvSpPr/>
              <p:nvPr/>
            </p:nvSpPr>
            <p:spPr>
              <a:xfrm>
                <a:off x="2406360" y="164610"/>
                <a:ext cx="260884" cy="417019"/>
              </a:xfrm>
              <a:custGeom>
                <a:avLst/>
                <a:gdLst>
                  <a:gd name="connsiteX0" fmla="*/ 0 w 228528"/>
                  <a:gd name="connsiteY0" fmla="*/ 365304 h 365303"/>
                  <a:gd name="connsiteX1" fmla="*/ 228529 w 228528"/>
                  <a:gd name="connsiteY1" fmla="*/ 365304 h 365303"/>
                  <a:gd name="connsiteX2" fmla="*/ 84046 w 228528"/>
                  <a:gd name="connsiteY2" fmla="*/ 0 h 365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8528" h="365303">
                    <a:moveTo>
                      <a:pt x="0" y="365304"/>
                    </a:moveTo>
                    <a:lnTo>
                      <a:pt x="228529" y="365304"/>
                    </a:lnTo>
                    <a:lnTo>
                      <a:pt x="84046" y="0"/>
                    </a:lnTo>
                    <a:close/>
                  </a:path>
                </a:pathLst>
              </a:custGeom>
              <a:solidFill>
                <a:schemeClr val="bg1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33" name="Полилиния: фигура 53">
                <a:extLst>
                  <a:ext uri="{FF2B5EF4-FFF2-40B4-BE49-F238E27FC236}">
                    <a16:creationId xmlns:a16="http://schemas.microsoft.com/office/drawing/2014/main" xmlns="" id="{0BCFCA76-32B6-4674-9FA0-C37DF3E37F2F}"/>
                  </a:ext>
                </a:extLst>
              </p:cNvPr>
              <p:cNvSpPr/>
              <p:nvPr/>
            </p:nvSpPr>
            <p:spPr>
              <a:xfrm>
                <a:off x="2426840" y="-27283"/>
                <a:ext cx="336348" cy="608913"/>
              </a:xfrm>
              <a:custGeom>
                <a:avLst/>
                <a:gdLst>
                  <a:gd name="connsiteX0" fmla="*/ 0 w 294632"/>
                  <a:gd name="connsiteY0" fmla="*/ 0 h 533400"/>
                  <a:gd name="connsiteX1" fmla="*/ 66103 w 294632"/>
                  <a:gd name="connsiteY1" fmla="*/ 168096 h 533400"/>
                  <a:gd name="connsiteX2" fmla="*/ 210587 w 294632"/>
                  <a:gd name="connsiteY2" fmla="*/ 533400 h 533400"/>
                  <a:gd name="connsiteX3" fmla="*/ 294632 w 294632"/>
                  <a:gd name="connsiteY3" fmla="*/ 168096 h 533400"/>
                  <a:gd name="connsiteX4" fmla="*/ 228529 w 294632"/>
                  <a:gd name="connsiteY4" fmla="*/ 0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4632" h="533400">
                    <a:moveTo>
                      <a:pt x="0" y="0"/>
                    </a:moveTo>
                    <a:lnTo>
                      <a:pt x="66103" y="168096"/>
                    </a:lnTo>
                    <a:lnTo>
                      <a:pt x="210587" y="533400"/>
                    </a:lnTo>
                    <a:lnTo>
                      <a:pt x="294632" y="168096"/>
                    </a:lnTo>
                    <a:lnTo>
                      <a:pt x="228529" y="0"/>
                    </a:lnTo>
                    <a:close/>
                  </a:path>
                </a:pathLst>
              </a:custGeom>
              <a:solidFill>
                <a:srgbClr val="B8B9BA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34" name="Полилиния: фигура 54">
                <a:extLst>
                  <a:ext uri="{FF2B5EF4-FFF2-40B4-BE49-F238E27FC236}">
                    <a16:creationId xmlns:a16="http://schemas.microsoft.com/office/drawing/2014/main" xmlns="" id="{E9E6C676-2B08-44A6-BDA5-4546D35201F2}"/>
                  </a:ext>
                </a:extLst>
              </p:cNvPr>
              <p:cNvSpPr/>
              <p:nvPr/>
            </p:nvSpPr>
            <p:spPr>
              <a:xfrm>
                <a:off x="2706053" y="164610"/>
                <a:ext cx="260884" cy="417019"/>
              </a:xfrm>
              <a:custGeom>
                <a:avLst/>
                <a:gdLst>
                  <a:gd name="connsiteX0" fmla="*/ 0 w 228528"/>
                  <a:gd name="connsiteY0" fmla="*/ 365304 h 365303"/>
                  <a:gd name="connsiteX1" fmla="*/ 84990 w 228528"/>
                  <a:gd name="connsiteY1" fmla="*/ 0 h 365303"/>
                  <a:gd name="connsiteX2" fmla="*/ 228529 w 228528"/>
                  <a:gd name="connsiteY2" fmla="*/ 365304 h 365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8528" h="365303">
                    <a:moveTo>
                      <a:pt x="0" y="365304"/>
                    </a:moveTo>
                    <a:lnTo>
                      <a:pt x="84990" y="0"/>
                    </a:lnTo>
                    <a:lnTo>
                      <a:pt x="228529" y="365304"/>
                    </a:lnTo>
                    <a:close/>
                  </a:path>
                </a:pathLst>
              </a:custGeom>
              <a:solidFill>
                <a:srgbClr val="7FCAFF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35" name="Полилиния: фигура 55">
                <a:extLst>
                  <a:ext uri="{FF2B5EF4-FFF2-40B4-BE49-F238E27FC236}">
                    <a16:creationId xmlns:a16="http://schemas.microsoft.com/office/drawing/2014/main" xmlns="" id="{69787FAB-7C43-4ACA-B03C-9B2B39BA0220}"/>
                  </a:ext>
                </a:extLst>
              </p:cNvPr>
              <p:cNvSpPr/>
              <p:nvPr/>
            </p:nvSpPr>
            <p:spPr>
              <a:xfrm>
                <a:off x="2726534" y="-27283"/>
                <a:ext cx="337425" cy="608913"/>
              </a:xfrm>
              <a:custGeom>
                <a:avLst/>
                <a:gdLst>
                  <a:gd name="connsiteX0" fmla="*/ 295577 w 295576"/>
                  <a:gd name="connsiteY0" fmla="*/ 168096 h 533400"/>
                  <a:gd name="connsiteX1" fmla="*/ 210587 w 295576"/>
                  <a:gd name="connsiteY1" fmla="*/ 533400 h 533400"/>
                  <a:gd name="connsiteX2" fmla="*/ 67048 w 295576"/>
                  <a:gd name="connsiteY2" fmla="*/ 168096 h 533400"/>
                  <a:gd name="connsiteX3" fmla="*/ 0 w 295576"/>
                  <a:gd name="connsiteY3" fmla="*/ 0 h 533400"/>
                  <a:gd name="connsiteX4" fmla="*/ 228529 w 295576"/>
                  <a:gd name="connsiteY4" fmla="*/ 0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5576" h="533400">
                    <a:moveTo>
                      <a:pt x="295577" y="168096"/>
                    </a:moveTo>
                    <a:lnTo>
                      <a:pt x="210587" y="533400"/>
                    </a:lnTo>
                    <a:lnTo>
                      <a:pt x="67048" y="168096"/>
                    </a:lnTo>
                    <a:lnTo>
                      <a:pt x="0" y="0"/>
                    </a:lnTo>
                    <a:lnTo>
                      <a:pt x="228529" y="0"/>
                    </a:lnTo>
                    <a:close/>
                  </a:path>
                </a:pathLst>
              </a:custGeom>
              <a:solidFill>
                <a:srgbClr val="0071BD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36" name="Полилиния: фигура 56">
                <a:extLst>
                  <a:ext uri="{FF2B5EF4-FFF2-40B4-BE49-F238E27FC236}">
                    <a16:creationId xmlns:a16="http://schemas.microsoft.com/office/drawing/2014/main" xmlns="" id="{334FD48A-74DC-4258-8F86-7C2D563A322F}"/>
                  </a:ext>
                </a:extLst>
              </p:cNvPr>
              <p:cNvSpPr/>
              <p:nvPr/>
            </p:nvSpPr>
            <p:spPr>
              <a:xfrm>
                <a:off x="3006824" y="164610"/>
                <a:ext cx="260884" cy="417019"/>
              </a:xfrm>
              <a:custGeom>
                <a:avLst/>
                <a:gdLst>
                  <a:gd name="connsiteX0" fmla="*/ 0 w 228528"/>
                  <a:gd name="connsiteY0" fmla="*/ 365304 h 365303"/>
                  <a:gd name="connsiteX1" fmla="*/ 84046 w 228528"/>
                  <a:gd name="connsiteY1" fmla="*/ 0 h 365303"/>
                  <a:gd name="connsiteX2" fmla="*/ 228529 w 228528"/>
                  <a:gd name="connsiteY2" fmla="*/ 365304 h 365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8528" h="365303">
                    <a:moveTo>
                      <a:pt x="0" y="365304"/>
                    </a:moveTo>
                    <a:lnTo>
                      <a:pt x="84046" y="0"/>
                    </a:lnTo>
                    <a:lnTo>
                      <a:pt x="228529" y="365304"/>
                    </a:lnTo>
                    <a:close/>
                  </a:path>
                </a:pathLst>
              </a:custGeom>
              <a:solidFill>
                <a:srgbClr val="FF6E6E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37" name="Полилиния: фигура 57">
                <a:extLst>
                  <a:ext uri="{FF2B5EF4-FFF2-40B4-BE49-F238E27FC236}">
                    <a16:creationId xmlns:a16="http://schemas.microsoft.com/office/drawing/2014/main" xmlns="" id="{5D9111EF-7867-4F92-A347-E8BDB223A46F}"/>
                  </a:ext>
                </a:extLst>
              </p:cNvPr>
              <p:cNvSpPr/>
              <p:nvPr/>
            </p:nvSpPr>
            <p:spPr>
              <a:xfrm>
                <a:off x="3027298" y="-27283"/>
                <a:ext cx="336348" cy="608913"/>
              </a:xfrm>
              <a:custGeom>
                <a:avLst/>
                <a:gdLst>
                  <a:gd name="connsiteX0" fmla="*/ 294632 w 294632"/>
                  <a:gd name="connsiteY0" fmla="*/ 168096 h 533400"/>
                  <a:gd name="connsiteX1" fmla="*/ 210587 w 294632"/>
                  <a:gd name="connsiteY1" fmla="*/ 533400 h 533400"/>
                  <a:gd name="connsiteX2" fmla="*/ 66103 w 294632"/>
                  <a:gd name="connsiteY2" fmla="*/ 168096 h 533400"/>
                  <a:gd name="connsiteX3" fmla="*/ 0 w 294632"/>
                  <a:gd name="connsiteY3" fmla="*/ 0 h 533400"/>
                  <a:gd name="connsiteX4" fmla="*/ 228529 w 294632"/>
                  <a:gd name="connsiteY4" fmla="*/ 0 h 533400"/>
                  <a:gd name="connsiteX5" fmla="*/ 294632 w 294632"/>
                  <a:gd name="connsiteY5" fmla="*/ 168096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94632" h="533400">
                    <a:moveTo>
                      <a:pt x="294632" y="168096"/>
                    </a:moveTo>
                    <a:lnTo>
                      <a:pt x="210587" y="533400"/>
                    </a:lnTo>
                    <a:lnTo>
                      <a:pt x="66103" y="168096"/>
                    </a:lnTo>
                    <a:lnTo>
                      <a:pt x="0" y="0"/>
                    </a:lnTo>
                    <a:lnTo>
                      <a:pt x="228529" y="0"/>
                    </a:lnTo>
                    <a:lnTo>
                      <a:pt x="294632" y="168096"/>
                    </a:lnTo>
                    <a:close/>
                  </a:path>
                </a:pathLst>
              </a:custGeom>
              <a:solidFill>
                <a:srgbClr val="E30017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</p:grpSp>
      </p:grpSp>
      <p:sp>
        <p:nvSpPr>
          <p:cNvPr id="45" name="Прямоугольник 44"/>
          <p:cNvSpPr/>
          <p:nvPr/>
        </p:nvSpPr>
        <p:spPr>
          <a:xfrm>
            <a:off x="168097" y="100124"/>
            <a:ext cx="5932340" cy="461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399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Гарантийная поддержка субъектов </a:t>
            </a:r>
            <a:r>
              <a:rPr lang="ru-RU" sz="2399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МСП</a:t>
            </a:r>
            <a:endParaRPr lang="ru-RU" sz="2399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266789" y="114205"/>
            <a:ext cx="26161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гарантии в рамках федеральных законов №44-ФЗ и №223-ФЗ</a:t>
            </a: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 rot="5400000">
            <a:off x="5928184" y="361280"/>
            <a:ext cx="396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775297" y="1106193"/>
            <a:ext cx="2147751" cy="369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99" dirty="0">
                <a:solidFill>
                  <a:srgbClr val="ED1B34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Меры </a:t>
            </a:r>
            <a:r>
              <a:rPr lang="ru-RU" sz="1799" dirty="0" smtClean="0">
                <a:solidFill>
                  <a:srgbClr val="ED1B34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поддержки</a:t>
            </a:r>
            <a:endParaRPr lang="ru-RU" sz="1799" dirty="0">
              <a:solidFill>
                <a:srgbClr val="ED1B34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3384583" y="1808393"/>
            <a:ext cx="0" cy="4389906"/>
          </a:xfrm>
          <a:prstGeom prst="line">
            <a:avLst/>
          </a:prstGeom>
          <a:ln w="12700">
            <a:solidFill>
              <a:srgbClr val="0072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838797" y="1550505"/>
            <a:ext cx="10727794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147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355600" y="862788"/>
            <a:ext cx="11203657" cy="4843821"/>
            <a:chOff x="355600" y="862788"/>
            <a:chExt cx="11203657" cy="4843821"/>
          </a:xfrm>
        </p:grpSpPr>
        <p:grpSp>
          <p:nvGrpSpPr>
            <p:cNvPr id="4" name="Группа 3"/>
            <p:cNvGrpSpPr/>
            <p:nvPr/>
          </p:nvGrpSpPr>
          <p:grpSpPr>
            <a:xfrm>
              <a:off x="585956" y="862788"/>
              <a:ext cx="10973301" cy="4843821"/>
              <a:chOff x="585956" y="991072"/>
              <a:chExt cx="10973301" cy="4843821"/>
            </a:xfrm>
          </p:grpSpPr>
          <p:pic>
            <p:nvPicPr>
              <p:cNvPr id="23" name="Picture 3"/>
              <p:cNvPicPr>
                <a:picLocks noChangeAspect="1" noChangeArrowheads="1"/>
              </p:cNvPicPr>
              <p:nvPr/>
            </p:nvPicPr>
            <p:blipFill rotWithShape="1"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8798" t="10288" r="18256" b="39868"/>
              <a:stretch/>
            </p:blipFill>
            <p:spPr bwMode="auto">
              <a:xfrm>
                <a:off x="585956" y="1059111"/>
                <a:ext cx="10705982" cy="47322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" name="Прямоугольник 1"/>
              <p:cNvSpPr/>
              <p:nvPr/>
            </p:nvSpPr>
            <p:spPr>
              <a:xfrm>
                <a:off x="10559132" y="991072"/>
                <a:ext cx="1000125" cy="164782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6" name="Прямоугольник 25"/>
              <p:cNvSpPr/>
              <p:nvPr/>
            </p:nvSpPr>
            <p:spPr>
              <a:xfrm>
                <a:off x="10894575" y="4818704"/>
                <a:ext cx="436648" cy="101618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7" name="Прямоугольник 6"/>
            <p:cNvSpPr/>
            <p:nvPr/>
          </p:nvSpPr>
          <p:spPr>
            <a:xfrm>
              <a:off x="355600" y="930827"/>
              <a:ext cx="10861365" cy="8217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29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8" b="2735"/>
          <a:stretch/>
        </p:blipFill>
        <p:spPr bwMode="auto">
          <a:xfrm>
            <a:off x="10694003" y="5588275"/>
            <a:ext cx="947933" cy="93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11735034" y="6456373"/>
            <a:ext cx="318539" cy="399841"/>
          </a:xfrm>
          <a:prstGeom prst="rect">
            <a:avLst/>
          </a:prstGeom>
          <a:solidFill>
            <a:srgbClr val="AFAF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99"/>
          </a:p>
        </p:txBody>
      </p:sp>
      <p:sp>
        <p:nvSpPr>
          <p:cNvPr id="1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665222" y="6437333"/>
            <a:ext cx="468451" cy="364935"/>
          </a:xfrm>
        </p:spPr>
        <p:txBody>
          <a:bodyPr/>
          <a:lstStyle/>
          <a:p>
            <a:pPr algn="ctr"/>
            <a:r>
              <a:rPr lang="ru-RU" sz="1599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6</a:t>
            </a:r>
            <a:endParaRPr lang="ru-RU" sz="1599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0" y="1785"/>
            <a:ext cx="12185650" cy="719625"/>
          </a:xfrm>
          <a:prstGeom prst="rect">
            <a:avLst/>
          </a:prstGeom>
          <a:solidFill>
            <a:srgbClr val="4B91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99"/>
          </a:p>
        </p:txBody>
      </p:sp>
      <p:grpSp>
        <p:nvGrpSpPr>
          <p:cNvPr id="20" name="Группа 19"/>
          <p:cNvGrpSpPr>
            <a:grpSpLocks noChangeAspect="1"/>
          </p:cNvGrpSpPr>
          <p:nvPr/>
        </p:nvGrpSpPr>
        <p:grpSpPr>
          <a:xfrm>
            <a:off x="10488485" y="210097"/>
            <a:ext cx="1439250" cy="303000"/>
            <a:chOff x="471310" y="-27283"/>
            <a:chExt cx="2892336" cy="608913"/>
          </a:xfrm>
        </p:grpSpPr>
        <p:grpSp>
          <p:nvGrpSpPr>
            <p:cNvPr id="21" name="Группа 20">
              <a:extLst>
                <a:ext uri="{FF2B5EF4-FFF2-40B4-BE49-F238E27FC236}">
                  <a16:creationId xmlns:a16="http://schemas.microsoft.com/office/drawing/2014/main" xmlns="" id="{D2F09074-7E25-47FF-BFB3-5077D58EBFAB}"/>
                </a:ext>
              </a:extLst>
            </p:cNvPr>
            <p:cNvGrpSpPr/>
            <p:nvPr/>
          </p:nvGrpSpPr>
          <p:grpSpPr>
            <a:xfrm>
              <a:off x="471310" y="96007"/>
              <a:ext cx="1883308" cy="255154"/>
              <a:chOff x="4829174" y="3270291"/>
              <a:chExt cx="1649752" cy="223511"/>
            </a:xfrm>
            <a:solidFill>
              <a:schemeClr val="bg1"/>
            </a:solidFill>
          </p:grpSpPr>
          <p:sp>
            <p:nvSpPr>
              <p:cNvPr id="34" name="Полилиния: фигура 60">
                <a:extLst>
                  <a:ext uri="{FF2B5EF4-FFF2-40B4-BE49-F238E27FC236}">
                    <a16:creationId xmlns:a16="http://schemas.microsoft.com/office/drawing/2014/main" xmlns="" id="{D48941FC-8EB9-4F9F-9B53-C88F2A37CA31}"/>
                  </a:ext>
                </a:extLst>
              </p:cNvPr>
              <p:cNvSpPr/>
              <p:nvPr/>
            </p:nvSpPr>
            <p:spPr>
              <a:xfrm>
                <a:off x="4829174" y="3273101"/>
                <a:ext cx="254970" cy="216927"/>
              </a:xfrm>
              <a:custGeom>
                <a:avLst/>
                <a:gdLst>
                  <a:gd name="connsiteX0" fmla="*/ 184145 w 254970"/>
                  <a:gd name="connsiteY0" fmla="*/ 0 h 216928"/>
                  <a:gd name="connsiteX1" fmla="*/ 127485 w 254970"/>
                  <a:gd name="connsiteY1" fmla="*/ 130533 h 216928"/>
                  <a:gd name="connsiteX2" fmla="*/ 69881 w 254970"/>
                  <a:gd name="connsiteY2" fmla="*/ 0 h 216928"/>
                  <a:gd name="connsiteX3" fmla="*/ 0 w 254970"/>
                  <a:gd name="connsiteY3" fmla="*/ 0 h 216928"/>
                  <a:gd name="connsiteX4" fmla="*/ 0 w 254970"/>
                  <a:gd name="connsiteY4" fmla="*/ 216929 h 216928"/>
                  <a:gd name="connsiteX5" fmla="*/ 50050 w 254970"/>
                  <a:gd name="connsiteY5" fmla="*/ 216929 h 216928"/>
                  <a:gd name="connsiteX6" fmla="*/ 50050 w 254970"/>
                  <a:gd name="connsiteY6" fmla="*/ 64797 h 216928"/>
                  <a:gd name="connsiteX7" fmla="*/ 116153 w 254970"/>
                  <a:gd name="connsiteY7" fmla="*/ 216929 h 216928"/>
                  <a:gd name="connsiteX8" fmla="*/ 137873 w 254970"/>
                  <a:gd name="connsiteY8" fmla="*/ 216929 h 216928"/>
                  <a:gd name="connsiteX9" fmla="*/ 203976 w 254970"/>
                  <a:gd name="connsiteY9" fmla="*/ 64797 h 216928"/>
                  <a:gd name="connsiteX10" fmla="*/ 203976 w 254970"/>
                  <a:gd name="connsiteY10" fmla="*/ 216929 h 216928"/>
                  <a:gd name="connsiteX11" fmla="*/ 254970 w 254970"/>
                  <a:gd name="connsiteY11" fmla="*/ 216929 h 216928"/>
                  <a:gd name="connsiteX12" fmla="*/ 254970 w 254970"/>
                  <a:gd name="connsiteY12" fmla="*/ 0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54970" h="216928">
                    <a:moveTo>
                      <a:pt x="184145" y="0"/>
                    </a:moveTo>
                    <a:lnTo>
                      <a:pt x="127485" y="130533"/>
                    </a:lnTo>
                    <a:lnTo>
                      <a:pt x="69881" y="0"/>
                    </a:lnTo>
                    <a:lnTo>
                      <a:pt x="0" y="0"/>
                    </a:lnTo>
                    <a:lnTo>
                      <a:pt x="0" y="216929"/>
                    </a:lnTo>
                    <a:lnTo>
                      <a:pt x="50050" y="216929"/>
                    </a:lnTo>
                    <a:lnTo>
                      <a:pt x="50050" y="64797"/>
                    </a:lnTo>
                    <a:lnTo>
                      <a:pt x="116153" y="216929"/>
                    </a:lnTo>
                    <a:lnTo>
                      <a:pt x="137873" y="216929"/>
                    </a:lnTo>
                    <a:lnTo>
                      <a:pt x="203976" y="64797"/>
                    </a:lnTo>
                    <a:lnTo>
                      <a:pt x="203976" y="216929"/>
                    </a:lnTo>
                    <a:lnTo>
                      <a:pt x="254970" y="216929"/>
                    </a:lnTo>
                    <a:lnTo>
                      <a:pt x="254970" y="0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35" name="Полилиния: фигура 61">
                <a:extLst>
                  <a:ext uri="{FF2B5EF4-FFF2-40B4-BE49-F238E27FC236}">
                    <a16:creationId xmlns:a16="http://schemas.microsoft.com/office/drawing/2014/main" xmlns="" id="{C25B6F3B-F1C1-409C-9C89-F567F8D7E626}"/>
                  </a:ext>
                </a:extLst>
              </p:cNvPr>
              <p:cNvSpPr/>
              <p:nvPr/>
            </p:nvSpPr>
            <p:spPr>
              <a:xfrm>
                <a:off x="5116251" y="3270291"/>
                <a:ext cx="222862" cy="223502"/>
              </a:xfrm>
              <a:custGeom>
                <a:avLst/>
                <a:gdLst>
                  <a:gd name="connsiteX0" fmla="*/ 0 w 222862"/>
                  <a:gd name="connsiteY0" fmla="*/ 111751 h 223502"/>
                  <a:gd name="connsiteX1" fmla="*/ 124652 w 222862"/>
                  <a:gd name="connsiteY1" fmla="*/ 0 h 223502"/>
                  <a:gd name="connsiteX2" fmla="*/ 222863 w 222862"/>
                  <a:gd name="connsiteY2" fmla="*/ 52589 h 223502"/>
                  <a:gd name="connsiteX3" fmla="*/ 180368 w 222862"/>
                  <a:gd name="connsiteY3" fmla="*/ 72310 h 223502"/>
                  <a:gd name="connsiteX4" fmla="*/ 124652 w 222862"/>
                  <a:gd name="connsiteY4" fmla="*/ 40381 h 223502"/>
                  <a:gd name="connsiteX5" fmla="*/ 50994 w 222862"/>
                  <a:gd name="connsiteY5" fmla="*/ 111751 h 223502"/>
                  <a:gd name="connsiteX6" fmla="*/ 124652 w 222862"/>
                  <a:gd name="connsiteY6" fmla="*/ 182182 h 223502"/>
                  <a:gd name="connsiteX7" fmla="*/ 180368 w 222862"/>
                  <a:gd name="connsiteY7" fmla="*/ 151193 h 223502"/>
                  <a:gd name="connsiteX8" fmla="*/ 222863 w 222862"/>
                  <a:gd name="connsiteY8" fmla="*/ 169974 h 223502"/>
                  <a:gd name="connsiteX9" fmla="*/ 124652 w 222862"/>
                  <a:gd name="connsiteY9" fmla="*/ 223502 h 223502"/>
                  <a:gd name="connsiteX10" fmla="*/ 0 w 222862"/>
                  <a:gd name="connsiteY10" fmla="*/ 111751 h 2235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2862" h="223502">
                    <a:moveTo>
                      <a:pt x="0" y="111751"/>
                    </a:moveTo>
                    <a:cubicBezTo>
                      <a:pt x="0" y="45076"/>
                      <a:pt x="54771" y="0"/>
                      <a:pt x="124652" y="0"/>
                    </a:cubicBezTo>
                    <a:cubicBezTo>
                      <a:pt x="176591" y="0"/>
                      <a:pt x="206809" y="25355"/>
                      <a:pt x="222863" y="52589"/>
                    </a:cubicBezTo>
                    <a:lnTo>
                      <a:pt x="180368" y="72310"/>
                    </a:lnTo>
                    <a:cubicBezTo>
                      <a:pt x="170925" y="54467"/>
                      <a:pt x="149205" y="40381"/>
                      <a:pt x="124652" y="40381"/>
                    </a:cubicBezTo>
                    <a:cubicBezTo>
                      <a:pt x="82157" y="40381"/>
                      <a:pt x="50994" y="70431"/>
                      <a:pt x="50994" y="111751"/>
                    </a:cubicBezTo>
                    <a:cubicBezTo>
                      <a:pt x="50994" y="152132"/>
                      <a:pt x="82157" y="182182"/>
                      <a:pt x="124652" y="182182"/>
                    </a:cubicBezTo>
                    <a:cubicBezTo>
                      <a:pt x="149205" y="182182"/>
                      <a:pt x="170925" y="169035"/>
                      <a:pt x="180368" y="151193"/>
                    </a:cubicBezTo>
                    <a:lnTo>
                      <a:pt x="222863" y="169974"/>
                    </a:lnTo>
                    <a:cubicBezTo>
                      <a:pt x="206809" y="197208"/>
                      <a:pt x="176591" y="223502"/>
                      <a:pt x="124652" y="223502"/>
                    </a:cubicBezTo>
                    <a:cubicBezTo>
                      <a:pt x="54771" y="223502"/>
                      <a:pt x="0" y="177487"/>
                      <a:pt x="0" y="111751"/>
                    </a:cubicBez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36" name="Полилиния: фигура 62">
                <a:extLst>
                  <a:ext uri="{FF2B5EF4-FFF2-40B4-BE49-F238E27FC236}">
                    <a16:creationId xmlns:a16="http://schemas.microsoft.com/office/drawing/2014/main" xmlns="" id="{A5941BD5-2DA8-4726-9354-30AA696E0F6B}"/>
                  </a:ext>
                </a:extLst>
              </p:cNvPr>
              <p:cNvSpPr/>
              <p:nvPr/>
            </p:nvSpPr>
            <p:spPr>
              <a:xfrm>
                <a:off x="5366499" y="3273113"/>
                <a:ext cx="211530" cy="216928"/>
              </a:xfrm>
              <a:custGeom>
                <a:avLst/>
                <a:gdLst>
                  <a:gd name="connsiteX0" fmla="*/ 160537 w 211530"/>
                  <a:gd name="connsiteY0" fmla="*/ 216929 h 216928"/>
                  <a:gd name="connsiteX1" fmla="*/ 160537 w 211530"/>
                  <a:gd name="connsiteY1" fmla="*/ 41320 h 216928"/>
                  <a:gd name="connsiteX2" fmla="*/ 50050 w 211530"/>
                  <a:gd name="connsiteY2" fmla="*/ 41320 h 216928"/>
                  <a:gd name="connsiteX3" fmla="*/ 50050 w 211530"/>
                  <a:gd name="connsiteY3" fmla="*/ 216929 h 216928"/>
                  <a:gd name="connsiteX4" fmla="*/ 0 w 211530"/>
                  <a:gd name="connsiteY4" fmla="*/ 216929 h 216928"/>
                  <a:gd name="connsiteX5" fmla="*/ 0 w 211530"/>
                  <a:gd name="connsiteY5" fmla="*/ 0 h 216928"/>
                  <a:gd name="connsiteX6" fmla="*/ 211531 w 211530"/>
                  <a:gd name="connsiteY6" fmla="*/ 0 h 216928"/>
                  <a:gd name="connsiteX7" fmla="*/ 211531 w 211530"/>
                  <a:gd name="connsiteY7" fmla="*/ 216929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1530" h="216928">
                    <a:moveTo>
                      <a:pt x="160537" y="216929"/>
                    </a:moveTo>
                    <a:lnTo>
                      <a:pt x="160537" y="41320"/>
                    </a:lnTo>
                    <a:lnTo>
                      <a:pt x="50050" y="41320"/>
                    </a:lnTo>
                    <a:lnTo>
                      <a:pt x="50050" y="216929"/>
                    </a:lnTo>
                    <a:lnTo>
                      <a:pt x="0" y="216929"/>
                    </a:lnTo>
                    <a:lnTo>
                      <a:pt x="0" y="0"/>
                    </a:lnTo>
                    <a:lnTo>
                      <a:pt x="211531" y="0"/>
                    </a:lnTo>
                    <a:lnTo>
                      <a:pt x="211531" y="216929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37" name="Полилиния: фигура 63">
                <a:extLst>
                  <a:ext uri="{FF2B5EF4-FFF2-40B4-BE49-F238E27FC236}">
                    <a16:creationId xmlns:a16="http://schemas.microsoft.com/office/drawing/2014/main" xmlns="" id="{ABC7DA9B-726F-44AF-AEAA-75CDC184B77F}"/>
                  </a:ext>
                </a:extLst>
              </p:cNvPr>
              <p:cNvSpPr/>
              <p:nvPr/>
            </p:nvSpPr>
            <p:spPr>
              <a:xfrm>
                <a:off x="5707407" y="3273117"/>
                <a:ext cx="188866" cy="216928"/>
              </a:xfrm>
              <a:custGeom>
                <a:avLst/>
                <a:gdLst>
                  <a:gd name="connsiteX0" fmla="*/ 50050 w 188866"/>
                  <a:gd name="connsiteY0" fmla="*/ 119264 h 216928"/>
                  <a:gd name="connsiteX1" fmla="*/ 50050 w 188866"/>
                  <a:gd name="connsiteY1" fmla="*/ 175609 h 216928"/>
                  <a:gd name="connsiteX2" fmla="*/ 104821 w 188866"/>
                  <a:gd name="connsiteY2" fmla="*/ 175609 h 216928"/>
                  <a:gd name="connsiteX3" fmla="*/ 137873 w 188866"/>
                  <a:gd name="connsiteY3" fmla="*/ 147436 h 216928"/>
                  <a:gd name="connsiteX4" fmla="*/ 104821 w 188866"/>
                  <a:gd name="connsiteY4" fmla="*/ 119264 h 216928"/>
                  <a:gd name="connsiteX5" fmla="*/ 50050 w 188866"/>
                  <a:gd name="connsiteY5" fmla="*/ 119264 h 216928"/>
                  <a:gd name="connsiteX6" fmla="*/ 171869 w 188866"/>
                  <a:gd name="connsiteY6" fmla="*/ 0 h 216928"/>
                  <a:gd name="connsiteX7" fmla="*/ 171869 w 188866"/>
                  <a:gd name="connsiteY7" fmla="*/ 41320 h 216928"/>
                  <a:gd name="connsiteX8" fmla="*/ 50050 w 188866"/>
                  <a:gd name="connsiteY8" fmla="*/ 41320 h 216928"/>
                  <a:gd name="connsiteX9" fmla="*/ 50050 w 188866"/>
                  <a:gd name="connsiteY9" fmla="*/ 78883 h 216928"/>
                  <a:gd name="connsiteX10" fmla="*/ 111431 w 188866"/>
                  <a:gd name="connsiteY10" fmla="*/ 78883 h 216928"/>
                  <a:gd name="connsiteX11" fmla="*/ 188867 w 188866"/>
                  <a:gd name="connsiteY11" fmla="*/ 147436 h 216928"/>
                  <a:gd name="connsiteX12" fmla="*/ 111431 w 188866"/>
                  <a:gd name="connsiteY12" fmla="*/ 216929 h 216928"/>
                  <a:gd name="connsiteX13" fmla="*/ 0 w 188866"/>
                  <a:gd name="connsiteY13" fmla="*/ 216929 h 216928"/>
                  <a:gd name="connsiteX14" fmla="*/ 0 w 188866"/>
                  <a:gd name="connsiteY14" fmla="*/ 0 h 216928"/>
                  <a:gd name="connsiteX15" fmla="*/ 171869 w 188866"/>
                  <a:gd name="connsiteY15" fmla="*/ 0 h 216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88866" h="216928">
                    <a:moveTo>
                      <a:pt x="50050" y="119264"/>
                    </a:moveTo>
                    <a:lnTo>
                      <a:pt x="50050" y="175609"/>
                    </a:lnTo>
                    <a:lnTo>
                      <a:pt x="104821" y="175609"/>
                    </a:lnTo>
                    <a:cubicBezTo>
                      <a:pt x="123708" y="175609"/>
                      <a:pt x="137873" y="165279"/>
                      <a:pt x="137873" y="147436"/>
                    </a:cubicBezTo>
                    <a:cubicBezTo>
                      <a:pt x="137873" y="130533"/>
                      <a:pt x="123708" y="119264"/>
                      <a:pt x="104821" y="119264"/>
                    </a:cubicBezTo>
                    <a:lnTo>
                      <a:pt x="50050" y="119264"/>
                    </a:lnTo>
                    <a:close/>
                    <a:moveTo>
                      <a:pt x="171869" y="0"/>
                    </a:moveTo>
                    <a:lnTo>
                      <a:pt x="171869" y="41320"/>
                    </a:lnTo>
                    <a:lnTo>
                      <a:pt x="50050" y="41320"/>
                    </a:lnTo>
                    <a:lnTo>
                      <a:pt x="50050" y="78883"/>
                    </a:lnTo>
                    <a:lnTo>
                      <a:pt x="111431" y="78883"/>
                    </a:lnTo>
                    <a:cubicBezTo>
                      <a:pt x="161481" y="78883"/>
                      <a:pt x="188867" y="110812"/>
                      <a:pt x="188867" y="147436"/>
                    </a:cubicBezTo>
                    <a:cubicBezTo>
                      <a:pt x="188867" y="185000"/>
                      <a:pt x="161481" y="216929"/>
                      <a:pt x="111431" y="216929"/>
                    </a:cubicBezTo>
                    <a:lnTo>
                      <a:pt x="0" y="216929"/>
                    </a:lnTo>
                    <a:lnTo>
                      <a:pt x="0" y="0"/>
                    </a:lnTo>
                    <a:lnTo>
                      <a:pt x="171869" y="0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38" name="Полилиния: фигура 64">
                <a:extLst>
                  <a:ext uri="{FF2B5EF4-FFF2-40B4-BE49-F238E27FC236}">
                    <a16:creationId xmlns:a16="http://schemas.microsoft.com/office/drawing/2014/main" xmlns="" id="{EF8C3860-6598-4CA0-85C6-A93885CE466C}"/>
                  </a:ext>
                </a:extLst>
              </p:cNvPr>
              <p:cNvSpPr/>
              <p:nvPr/>
            </p:nvSpPr>
            <p:spPr>
              <a:xfrm>
                <a:off x="5912328" y="3329463"/>
                <a:ext cx="157703" cy="164339"/>
              </a:xfrm>
              <a:custGeom>
                <a:avLst/>
                <a:gdLst>
                  <a:gd name="connsiteX0" fmla="*/ 113320 w 157703"/>
                  <a:gd name="connsiteY0" fmla="*/ 122081 h 164339"/>
                  <a:gd name="connsiteX1" fmla="*/ 113320 w 157703"/>
                  <a:gd name="connsiteY1" fmla="*/ 103299 h 164339"/>
                  <a:gd name="connsiteX2" fmla="*/ 77435 w 157703"/>
                  <a:gd name="connsiteY2" fmla="*/ 89213 h 164339"/>
                  <a:gd name="connsiteX3" fmla="*/ 45328 w 157703"/>
                  <a:gd name="connsiteY3" fmla="*/ 112690 h 164339"/>
                  <a:gd name="connsiteX4" fmla="*/ 77435 w 157703"/>
                  <a:gd name="connsiteY4" fmla="*/ 136167 h 164339"/>
                  <a:gd name="connsiteX5" fmla="*/ 113320 w 157703"/>
                  <a:gd name="connsiteY5" fmla="*/ 122081 h 164339"/>
                  <a:gd name="connsiteX6" fmla="*/ 113320 w 157703"/>
                  <a:gd name="connsiteY6" fmla="*/ 160583 h 164339"/>
                  <a:gd name="connsiteX7" fmla="*/ 113320 w 157703"/>
                  <a:gd name="connsiteY7" fmla="*/ 143680 h 164339"/>
                  <a:gd name="connsiteX8" fmla="*/ 59493 w 157703"/>
                  <a:gd name="connsiteY8" fmla="*/ 164340 h 164339"/>
                  <a:gd name="connsiteX9" fmla="*/ 0 w 157703"/>
                  <a:gd name="connsiteY9" fmla="*/ 111751 h 164339"/>
                  <a:gd name="connsiteX10" fmla="*/ 59493 w 157703"/>
                  <a:gd name="connsiteY10" fmla="*/ 61980 h 164339"/>
                  <a:gd name="connsiteX11" fmla="*/ 113320 w 157703"/>
                  <a:gd name="connsiteY11" fmla="*/ 80761 h 164339"/>
                  <a:gd name="connsiteX12" fmla="*/ 113320 w 157703"/>
                  <a:gd name="connsiteY12" fmla="*/ 60101 h 164339"/>
                  <a:gd name="connsiteX13" fmla="*/ 75547 w 157703"/>
                  <a:gd name="connsiteY13" fmla="*/ 33807 h 164339"/>
                  <a:gd name="connsiteX14" fmla="*/ 26441 w 157703"/>
                  <a:gd name="connsiteY14" fmla="*/ 51650 h 164339"/>
                  <a:gd name="connsiteX15" fmla="*/ 9443 w 157703"/>
                  <a:gd name="connsiteY15" fmla="*/ 24416 h 164339"/>
                  <a:gd name="connsiteX16" fmla="*/ 84046 w 157703"/>
                  <a:gd name="connsiteY16" fmla="*/ 0 h 164339"/>
                  <a:gd name="connsiteX17" fmla="*/ 157704 w 157703"/>
                  <a:gd name="connsiteY17" fmla="*/ 59162 h 164339"/>
                  <a:gd name="connsiteX18" fmla="*/ 157704 w 157703"/>
                  <a:gd name="connsiteY18" fmla="*/ 160583 h 164339"/>
                  <a:gd name="connsiteX19" fmla="*/ 113320 w 157703"/>
                  <a:gd name="connsiteY19" fmla="*/ 160583 h 164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57703" h="164339">
                    <a:moveTo>
                      <a:pt x="113320" y="122081"/>
                    </a:moveTo>
                    <a:lnTo>
                      <a:pt x="113320" y="103299"/>
                    </a:lnTo>
                    <a:cubicBezTo>
                      <a:pt x="105765" y="93908"/>
                      <a:pt x="91600" y="89213"/>
                      <a:pt x="77435" y="89213"/>
                    </a:cubicBezTo>
                    <a:cubicBezTo>
                      <a:pt x="59493" y="89213"/>
                      <a:pt x="45328" y="97665"/>
                      <a:pt x="45328" y="112690"/>
                    </a:cubicBezTo>
                    <a:cubicBezTo>
                      <a:pt x="45328" y="127715"/>
                      <a:pt x="59493" y="136167"/>
                      <a:pt x="77435" y="136167"/>
                    </a:cubicBezTo>
                    <a:cubicBezTo>
                      <a:pt x="91600" y="136167"/>
                      <a:pt x="105765" y="131472"/>
                      <a:pt x="113320" y="122081"/>
                    </a:cubicBezTo>
                    <a:close/>
                    <a:moveTo>
                      <a:pt x="113320" y="160583"/>
                    </a:moveTo>
                    <a:lnTo>
                      <a:pt x="113320" y="143680"/>
                    </a:lnTo>
                    <a:cubicBezTo>
                      <a:pt x="101988" y="156827"/>
                      <a:pt x="81213" y="164340"/>
                      <a:pt x="59493" y="164340"/>
                    </a:cubicBezTo>
                    <a:cubicBezTo>
                      <a:pt x="32107" y="164340"/>
                      <a:pt x="0" y="147436"/>
                      <a:pt x="0" y="111751"/>
                    </a:cubicBezTo>
                    <a:cubicBezTo>
                      <a:pt x="0" y="76066"/>
                      <a:pt x="32107" y="61980"/>
                      <a:pt x="59493" y="61980"/>
                    </a:cubicBezTo>
                    <a:cubicBezTo>
                      <a:pt x="82157" y="61980"/>
                      <a:pt x="101988" y="68553"/>
                      <a:pt x="113320" y="80761"/>
                    </a:cubicBezTo>
                    <a:lnTo>
                      <a:pt x="113320" y="60101"/>
                    </a:lnTo>
                    <a:cubicBezTo>
                      <a:pt x="113320" y="44137"/>
                      <a:pt x="98211" y="33807"/>
                      <a:pt x="75547" y="33807"/>
                    </a:cubicBezTo>
                    <a:cubicBezTo>
                      <a:pt x="57604" y="33807"/>
                      <a:pt x="40606" y="39442"/>
                      <a:pt x="26441" y="51650"/>
                    </a:cubicBezTo>
                    <a:lnTo>
                      <a:pt x="9443" y="24416"/>
                    </a:lnTo>
                    <a:cubicBezTo>
                      <a:pt x="30219" y="7513"/>
                      <a:pt x="56660" y="0"/>
                      <a:pt x="84046" y="0"/>
                    </a:cubicBezTo>
                    <a:cubicBezTo>
                      <a:pt x="122764" y="0"/>
                      <a:pt x="157704" y="14086"/>
                      <a:pt x="157704" y="59162"/>
                    </a:cubicBezTo>
                    <a:lnTo>
                      <a:pt x="157704" y="160583"/>
                    </a:lnTo>
                    <a:lnTo>
                      <a:pt x="113320" y="160583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39" name="Полилиния: фигура 65">
                <a:extLst>
                  <a:ext uri="{FF2B5EF4-FFF2-40B4-BE49-F238E27FC236}">
                    <a16:creationId xmlns:a16="http://schemas.microsoft.com/office/drawing/2014/main" xmlns="" id="{8838ABF2-34BB-4C2F-B6E7-44B148577E02}"/>
                  </a:ext>
                </a:extLst>
              </p:cNvPr>
              <p:cNvSpPr/>
              <p:nvPr/>
            </p:nvSpPr>
            <p:spPr>
              <a:xfrm>
                <a:off x="6111587" y="3333210"/>
                <a:ext cx="159592" cy="156827"/>
              </a:xfrm>
              <a:custGeom>
                <a:avLst/>
                <a:gdLst>
                  <a:gd name="connsiteX0" fmla="*/ 0 w 159592"/>
                  <a:gd name="connsiteY0" fmla="*/ 156827 h 156827"/>
                  <a:gd name="connsiteX1" fmla="*/ 0 w 159592"/>
                  <a:gd name="connsiteY1" fmla="*/ 0 h 156827"/>
                  <a:gd name="connsiteX2" fmla="*/ 44384 w 159592"/>
                  <a:gd name="connsiteY2" fmla="*/ 0 h 156827"/>
                  <a:gd name="connsiteX3" fmla="*/ 44384 w 159592"/>
                  <a:gd name="connsiteY3" fmla="*/ 58223 h 156827"/>
                  <a:gd name="connsiteX4" fmla="*/ 115209 w 159592"/>
                  <a:gd name="connsiteY4" fmla="*/ 58223 h 156827"/>
                  <a:gd name="connsiteX5" fmla="*/ 115209 w 159592"/>
                  <a:gd name="connsiteY5" fmla="*/ 0 h 156827"/>
                  <a:gd name="connsiteX6" fmla="*/ 159593 w 159592"/>
                  <a:gd name="connsiteY6" fmla="*/ 0 h 156827"/>
                  <a:gd name="connsiteX7" fmla="*/ 159593 w 159592"/>
                  <a:gd name="connsiteY7" fmla="*/ 156827 h 156827"/>
                  <a:gd name="connsiteX8" fmla="*/ 115209 w 159592"/>
                  <a:gd name="connsiteY8" fmla="*/ 156827 h 156827"/>
                  <a:gd name="connsiteX9" fmla="*/ 115209 w 159592"/>
                  <a:gd name="connsiteY9" fmla="*/ 93908 h 156827"/>
                  <a:gd name="connsiteX10" fmla="*/ 44384 w 159592"/>
                  <a:gd name="connsiteY10" fmla="*/ 93908 h 156827"/>
                  <a:gd name="connsiteX11" fmla="*/ 44384 w 159592"/>
                  <a:gd name="connsiteY11" fmla="*/ 156827 h 15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9592" h="156827">
                    <a:moveTo>
                      <a:pt x="0" y="156827"/>
                    </a:moveTo>
                    <a:lnTo>
                      <a:pt x="0" y="0"/>
                    </a:lnTo>
                    <a:lnTo>
                      <a:pt x="44384" y="0"/>
                    </a:lnTo>
                    <a:lnTo>
                      <a:pt x="44384" y="58223"/>
                    </a:lnTo>
                    <a:lnTo>
                      <a:pt x="115209" y="58223"/>
                    </a:lnTo>
                    <a:lnTo>
                      <a:pt x="115209" y="0"/>
                    </a:lnTo>
                    <a:lnTo>
                      <a:pt x="159593" y="0"/>
                    </a:lnTo>
                    <a:lnTo>
                      <a:pt x="159593" y="156827"/>
                    </a:lnTo>
                    <a:lnTo>
                      <a:pt x="115209" y="156827"/>
                    </a:lnTo>
                    <a:lnTo>
                      <a:pt x="115209" y="93908"/>
                    </a:lnTo>
                    <a:lnTo>
                      <a:pt x="44384" y="93908"/>
                    </a:lnTo>
                    <a:lnTo>
                      <a:pt x="44384" y="156827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  <p:sp>
            <p:nvSpPr>
              <p:cNvPr id="40" name="Полилиния: фигура 66">
                <a:extLst>
                  <a:ext uri="{FF2B5EF4-FFF2-40B4-BE49-F238E27FC236}">
                    <a16:creationId xmlns:a16="http://schemas.microsoft.com/office/drawing/2014/main" xmlns="" id="{A740F2A1-DA9F-4D04-9F8A-7C1C87595940}"/>
                  </a:ext>
                </a:extLst>
              </p:cNvPr>
              <p:cNvSpPr/>
              <p:nvPr/>
            </p:nvSpPr>
            <p:spPr>
              <a:xfrm>
                <a:off x="6312724" y="3333213"/>
                <a:ext cx="166202" cy="156827"/>
              </a:xfrm>
              <a:custGeom>
                <a:avLst/>
                <a:gdLst>
                  <a:gd name="connsiteX0" fmla="*/ 110487 w 166202"/>
                  <a:gd name="connsiteY0" fmla="*/ 156827 h 156827"/>
                  <a:gd name="connsiteX1" fmla="*/ 65159 w 166202"/>
                  <a:gd name="connsiteY1" fmla="*/ 95787 h 156827"/>
                  <a:gd name="connsiteX2" fmla="*/ 44384 w 166202"/>
                  <a:gd name="connsiteY2" fmla="*/ 116446 h 156827"/>
                  <a:gd name="connsiteX3" fmla="*/ 44384 w 166202"/>
                  <a:gd name="connsiteY3" fmla="*/ 156827 h 156827"/>
                  <a:gd name="connsiteX4" fmla="*/ 0 w 166202"/>
                  <a:gd name="connsiteY4" fmla="*/ 156827 h 156827"/>
                  <a:gd name="connsiteX5" fmla="*/ 0 w 166202"/>
                  <a:gd name="connsiteY5" fmla="*/ 0 h 156827"/>
                  <a:gd name="connsiteX6" fmla="*/ 44384 w 166202"/>
                  <a:gd name="connsiteY6" fmla="*/ 0 h 156827"/>
                  <a:gd name="connsiteX7" fmla="*/ 44384 w 166202"/>
                  <a:gd name="connsiteY7" fmla="*/ 69492 h 156827"/>
                  <a:gd name="connsiteX8" fmla="*/ 109543 w 166202"/>
                  <a:gd name="connsiteY8" fmla="*/ 0 h 156827"/>
                  <a:gd name="connsiteX9" fmla="*/ 164314 w 166202"/>
                  <a:gd name="connsiteY9" fmla="*/ 0 h 156827"/>
                  <a:gd name="connsiteX10" fmla="*/ 97266 w 166202"/>
                  <a:gd name="connsiteY10" fmla="*/ 70431 h 156827"/>
                  <a:gd name="connsiteX11" fmla="*/ 166203 w 166202"/>
                  <a:gd name="connsiteY11" fmla="*/ 156827 h 15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6202" h="156827">
                    <a:moveTo>
                      <a:pt x="110487" y="156827"/>
                    </a:moveTo>
                    <a:lnTo>
                      <a:pt x="65159" y="95787"/>
                    </a:lnTo>
                    <a:lnTo>
                      <a:pt x="44384" y="116446"/>
                    </a:lnTo>
                    <a:lnTo>
                      <a:pt x="44384" y="156827"/>
                    </a:lnTo>
                    <a:lnTo>
                      <a:pt x="0" y="156827"/>
                    </a:lnTo>
                    <a:lnTo>
                      <a:pt x="0" y="0"/>
                    </a:lnTo>
                    <a:lnTo>
                      <a:pt x="44384" y="0"/>
                    </a:lnTo>
                    <a:lnTo>
                      <a:pt x="44384" y="69492"/>
                    </a:lnTo>
                    <a:lnTo>
                      <a:pt x="109543" y="0"/>
                    </a:lnTo>
                    <a:lnTo>
                      <a:pt x="164314" y="0"/>
                    </a:lnTo>
                    <a:lnTo>
                      <a:pt x="97266" y="70431"/>
                    </a:lnTo>
                    <a:lnTo>
                      <a:pt x="166203" y="156827"/>
                    </a:lnTo>
                    <a:close/>
                  </a:path>
                </a:pathLst>
              </a:custGeom>
              <a:grpFill/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>
                  <a:solidFill>
                    <a:srgbClr val="50504F"/>
                  </a:solidFill>
                </a:endParaRPr>
              </a:p>
            </p:txBody>
          </p:sp>
        </p:grpSp>
        <p:grpSp>
          <p:nvGrpSpPr>
            <p:cNvPr id="22" name="Группа 21"/>
            <p:cNvGrpSpPr/>
            <p:nvPr/>
          </p:nvGrpSpPr>
          <p:grpSpPr>
            <a:xfrm>
              <a:off x="2406360" y="-27283"/>
              <a:ext cx="957286" cy="608913"/>
              <a:chOff x="2406360" y="-27283"/>
              <a:chExt cx="957286" cy="608913"/>
            </a:xfrm>
          </p:grpSpPr>
          <p:sp>
            <p:nvSpPr>
              <p:cNvPr id="25" name="Полилиния: фигура 52">
                <a:extLst>
                  <a:ext uri="{FF2B5EF4-FFF2-40B4-BE49-F238E27FC236}">
                    <a16:creationId xmlns:a16="http://schemas.microsoft.com/office/drawing/2014/main" xmlns="" id="{929AE324-84AF-47DC-A92A-2FE390440574}"/>
                  </a:ext>
                </a:extLst>
              </p:cNvPr>
              <p:cNvSpPr/>
              <p:nvPr/>
            </p:nvSpPr>
            <p:spPr>
              <a:xfrm>
                <a:off x="2406360" y="164610"/>
                <a:ext cx="260884" cy="417019"/>
              </a:xfrm>
              <a:custGeom>
                <a:avLst/>
                <a:gdLst>
                  <a:gd name="connsiteX0" fmla="*/ 0 w 228528"/>
                  <a:gd name="connsiteY0" fmla="*/ 365304 h 365303"/>
                  <a:gd name="connsiteX1" fmla="*/ 228529 w 228528"/>
                  <a:gd name="connsiteY1" fmla="*/ 365304 h 365303"/>
                  <a:gd name="connsiteX2" fmla="*/ 84046 w 228528"/>
                  <a:gd name="connsiteY2" fmla="*/ 0 h 365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8528" h="365303">
                    <a:moveTo>
                      <a:pt x="0" y="365304"/>
                    </a:moveTo>
                    <a:lnTo>
                      <a:pt x="228529" y="365304"/>
                    </a:lnTo>
                    <a:lnTo>
                      <a:pt x="84046" y="0"/>
                    </a:lnTo>
                    <a:close/>
                  </a:path>
                </a:pathLst>
              </a:custGeom>
              <a:solidFill>
                <a:schemeClr val="bg1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28" name="Полилиния: фигура 53">
                <a:extLst>
                  <a:ext uri="{FF2B5EF4-FFF2-40B4-BE49-F238E27FC236}">
                    <a16:creationId xmlns:a16="http://schemas.microsoft.com/office/drawing/2014/main" xmlns="" id="{0BCFCA76-32B6-4674-9FA0-C37DF3E37F2F}"/>
                  </a:ext>
                </a:extLst>
              </p:cNvPr>
              <p:cNvSpPr/>
              <p:nvPr/>
            </p:nvSpPr>
            <p:spPr>
              <a:xfrm>
                <a:off x="2426840" y="-27283"/>
                <a:ext cx="336348" cy="608913"/>
              </a:xfrm>
              <a:custGeom>
                <a:avLst/>
                <a:gdLst>
                  <a:gd name="connsiteX0" fmla="*/ 0 w 294632"/>
                  <a:gd name="connsiteY0" fmla="*/ 0 h 533400"/>
                  <a:gd name="connsiteX1" fmla="*/ 66103 w 294632"/>
                  <a:gd name="connsiteY1" fmla="*/ 168096 h 533400"/>
                  <a:gd name="connsiteX2" fmla="*/ 210587 w 294632"/>
                  <a:gd name="connsiteY2" fmla="*/ 533400 h 533400"/>
                  <a:gd name="connsiteX3" fmla="*/ 294632 w 294632"/>
                  <a:gd name="connsiteY3" fmla="*/ 168096 h 533400"/>
                  <a:gd name="connsiteX4" fmla="*/ 228529 w 294632"/>
                  <a:gd name="connsiteY4" fmla="*/ 0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4632" h="533400">
                    <a:moveTo>
                      <a:pt x="0" y="0"/>
                    </a:moveTo>
                    <a:lnTo>
                      <a:pt x="66103" y="168096"/>
                    </a:lnTo>
                    <a:lnTo>
                      <a:pt x="210587" y="533400"/>
                    </a:lnTo>
                    <a:lnTo>
                      <a:pt x="294632" y="168096"/>
                    </a:lnTo>
                    <a:lnTo>
                      <a:pt x="228529" y="0"/>
                    </a:lnTo>
                    <a:close/>
                  </a:path>
                </a:pathLst>
              </a:custGeom>
              <a:solidFill>
                <a:srgbClr val="B8B9BA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30" name="Полилиния: фигура 54">
                <a:extLst>
                  <a:ext uri="{FF2B5EF4-FFF2-40B4-BE49-F238E27FC236}">
                    <a16:creationId xmlns:a16="http://schemas.microsoft.com/office/drawing/2014/main" xmlns="" id="{E9E6C676-2B08-44A6-BDA5-4546D35201F2}"/>
                  </a:ext>
                </a:extLst>
              </p:cNvPr>
              <p:cNvSpPr/>
              <p:nvPr/>
            </p:nvSpPr>
            <p:spPr>
              <a:xfrm>
                <a:off x="2706053" y="164610"/>
                <a:ext cx="260884" cy="417019"/>
              </a:xfrm>
              <a:custGeom>
                <a:avLst/>
                <a:gdLst>
                  <a:gd name="connsiteX0" fmla="*/ 0 w 228528"/>
                  <a:gd name="connsiteY0" fmla="*/ 365304 h 365303"/>
                  <a:gd name="connsiteX1" fmla="*/ 84990 w 228528"/>
                  <a:gd name="connsiteY1" fmla="*/ 0 h 365303"/>
                  <a:gd name="connsiteX2" fmla="*/ 228529 w 228528"/>
                  <a:gd name="connsiteY2" fmla="*/ 365304 h 365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8528" h="365303">
                    <a:moveTo>
                      <a:pt x="0" y="365304"/>
                    </a:moveTo>
                    <a:lnTo>
                      <a:pt x="84990" y="0"/>
                    </a:lnTo>
                    <a:lnTo>
                      <a:pt x="228529" y="365304"/>
                    </a:lnTo>
                    <a:close/>
                  </a:path>
                </a:pathLst>
              </a:custGeom>
              <a:solidFill>
                <a:srgbClr val="7FCAFF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31" name="Полилиния: фигура 55">
                <a:extLst>
                  <a:ext uri="{FF2B5EF4-FFF2-40B4-BE49-F238E27FC236}">
                    <a16:creationId xmlns:a16="http://schemas.microsoft.com/office/drawing/2014/main" xmlns="" id="{69787FAB-7C43-4ACA-B03C-9B2B39BA0220}"/>
                  </a:ext>
                </a:extLst>
              </p:cNvPr>
              <p:cNvSpPr/>
              <p:nvPr/>
            </p:nvSpPr>
            <p:spPr>
              <a:xfrm>
                <a:off x="2726534" y="-27283"/>
                <a:ext cx="337425" cy="608913"/>
              </a:xfrm>
              <a:custGeom>
                <a:avLst/>
                <a:gdLst>
                  <a:gd name="connsiteX0" fmla="*/ 295577 w 295576"/>
                  <a:gd name="connsiteY0" fmla="*/ 168096 h 533400"/>
                  <a:gd name="connsiteX1" fmla="*/ 210587 w 295576"/>
                  <a:gd name="connsiteY1" fmla="*/ 533400 h 533400"/>
                  <a:gd name="connsiteX2" fmla="*/ 67048 w 295576"/>
                  <a:gd name="connsiteY2" fmla="*/ 168096 h 533400"/>
                  <a:gd name="connsiteX3" fmla="*/ 0 w 295576"/>
                  <a:gd name="connsiteY3" fmla="*/ 0 h 533400"/>
                  <a:gd name="connsiteX4" fmla="*/ 228529 w 295576"/>
                  <a:gd name="connsiteY4" fmla="*/ 0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5576" h="533400">
                    <a:moveTo>
                      <a:pt x="295577" y="168096"/>
                    </a:moveTo>
                    <a:lnTo>
                      <a:pt x="210587" y="533400"/>
                    </a:lnTo>
                    <a:lnTo>
                      <a:pt x="67048" y="168096"/>
                    </a:lnTo>
                    <a:lnTo>
                      <a:pt x="0" y="0"/>
                    </a:lnTo>
                    <a:lnTo>
                      <a:pt x="228529" y="0"/>
                    </a:lnTo>
                    <a:close/>
                  </a:path>
                </a:pathLst>
              </a:custGeom>
              <a:solidFill>
                <a:srgbClr val="0071BD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32" name="Полилиния: фигура 56">
                <a:extLst>
                  <a:ext uri="{FF2B5EF4-FFF2-40B4-BE49-F238E27FC236}">
                    <a16:creationId xmlns:a16="http://schemas.microsoft.com/office/drawing/2014/main" xmlns="" id="{334FD48A-74DC-4258-8F86-7C2D563A322F}"/>
                  </a:ext>
                </a:extLst>
              </p:cNvPr>
              <p:cNvSpPr/>
              <p:nvPr/>
            </p:nvSpPr>
            <p:spPr>
              <a:xfrm>
                <a:off x="3006824" y="164610"/>
                <a:ext cx="260884" cy="417019"/>
              </a:xfrm>
              <a:custGeom>
                <a:avLst/>
                <a:gdLst>
                  <a:gd name="connsiteX0" fmla="*/ 0 w 228528"/>
                  <a:gd name="connsiteY0" fmla="*/ 365304 h 365303"/>
                  <a:gd name="connsiteX1" fmla="*/ 84046 w 228528"/>
                  <a:gd name="connsiteY1" fmla="*/ 0 h 365303"/>
                  <a:gd name="connsiteX2" fmla="*/ 228529 w 228528"/>
                  <a:gd name="connsiteY2" fmla="*/ 365304 h 365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8528" h="365303">
                    <a:moveTo>
                      <a:pt x="0" y="365304"/>
                    </a:moveTo>
                    <a:lnTo>
                      <a:pt x="84046" y="0"/>
                    </a:lnTo>
                    <a:lnTo>
                      <a:pt x="228529" y="365304"/>
                    </a:lnTo>
                    <a:close/>
                  </a:path>
                </a:pathLst>
              </a:custGeom>
              <a:solidFill>
                <a:srgbClr val="FF6E6E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  <p:sp>
            <p:nvSpPr>
              <p:cNvPr id="33" name="Полилиния: фигура 57">
                <a:extLst>
                  <a:ext uri="{FF2B5EF4-FFF2-40B4-BE49-F238E27FC236}">
                    <a16:creationId xmlns:a16="http://schemas.microsoft.com/office/drawing/2014/main" xmlns="" id="{5D9111EF-7867-4F92-A347-E8BDB223A46F}"/>
                  </a:ext>
                </a:extLst>
              </p:cNvPr>
              <p:cNvSpPr/>
              <p:nvPr/>
            </p:nvSpPr>
            <p:spPr>
              <a:xfrm>
                <a:off x="3027298" y="-27283"/>
                <a:ext cx="336348" cy="608913"/>
              </a:xfrm>
              <a:custGeom>
                <a:avLst/>
                <a:gdLst>
                  <a:gd name="connsiteX0" fmla="*/ 294632 w 294632"/>
                  <a:gd name="connsiteY0" fmla="*/ 168096 h 533400"/>
                  <a:gd name="connsiteX1" fmla="*/ 210587 w 294632"/>
                  <a:gd name="connsiteY1" fmla="*/ 533400 h 533400"/>
                  <a:gd name="connsiteX2" fmla="*/ 66103 w 294632"/>
                  <a:gd name="connsiteY2" fmla="*/ 168096 h 533400"/>
                  <a:gd name="connsiteX3" fmla="*/ 0 w 294632"/>
                  <a:gd name="connsiteY3" fmla="*/ 0 h 533400"/>
                  <a:gd name="connsiteX4" fmla="*/ 228529 w 294632"/>
                  <a:gd name="connsiteY4" fmla="*/ 0 h 533400"/>
                  <a:gd name="connsiteX5" fmla="*/ 294632 w 294632"/>
                  <a:gd name="connsiteY5" fmla="*/ 168096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94632" h="533400">
                    <a:moveTo>
                      <a:pt x="294632" y="168096"/>
                    </a:moveTo>
                    <a:lnTo>
                      <a:pt x="210587" y="533400"/>
                    </a:lnTo>
                    <a:lnTo>
                      <a:pt x="66103" y="168096"/>
                    </a:lnTo>
                    <a:lnTo>
                      <a:pt x="0" y="0"/>
                    </a:lnTo>
                    <a:lnTo>
                      <a:pt x="228529" y="0"/>
                    </a:lnTo>
                    <a:lnTo>
                      <a:pt x="294632" y="168096"/>
                    </a:lnTo>
                    <a:close/>
                  </a:path>
                </a:pathLst>
              </a:custGeom>
              <a:solidFill>
                <a:srgbClr val="E30017"/>
              </a:solidFill>
              <a:ln w="94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sz="1799"/>
              </a:p>
            </p:txBody>
          </p:sp>
        </p:grpSp>
      </p:grpSp>
      <p:sp>
        <p:nvSpPr>
          <p:cNvPr id="41" name="Прямоугольник 40"/>
          <p:cNvSpPr/>
          <p:nvPr/>
        </p:nvSpPr>
        <p:spPr>
          <a:xfrm>
            <a:off x="168096" y="100124"/>
            <a:ext cx="10088159" cy="461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399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Портал АИС НГС </a:t>
            </a:r>
            <a:r>
              <a:rPr lang="ru-RU" sz="2399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 </a:t>
            </a:r>
            <a:r>
              <a:rPr lang="en-US" sz="2399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smbfin.ru</a:t>
            </a:r>
            <a:endParaRPr lang="ru-RU" sz="2399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65200" y="5834893"/>
            <a:ext cx="8175004" cy="523131"/>
          </a:xfrm>
          <a:prstGeom prst="rect">
            <a:avLst/>
          </a:prstGeom>
          <a:noFill/>
        </p:spPr>
        <p:txBody>
          <a:bodyPr wrap="square" lIns="91349" tIns="45676" rIns="91349" bIns="45676" rtlCol="0">
            <a:spAutoFit/>
          </a:bodyPr>
          <a:lstStyle/>
          <a:p>
            <a:pPr>
              <a:defRPr/>
            </a:pPr>
            <a:r>
              <a:rPr lang="ru-RU" sz="1400" kern="0" dirty="0" smtClean="0">
                <a:solidFill>
                  <a:srgbClr val="4D4D4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Консультации </a:t>
            </a:r>
            <a:r>
              <a:rPr lang="ru-RU" sz="1400" kern="0" dirty="0">
                <a:solidFill>
                  <a:srgbClr val="4D4D4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и техническая поддержка:  </a:t>
            </a:r>
          </a:p>
          <a:p>
            <a:pPr>
              <a:defRPr/>
            </a:pPr>
            <a:r>
              <a:rPr lang="ru-RU" sz="1400" kern="0" dirty="0">
                <a:solidFill>
                  <a:srgbClr val="4D4D4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тел. </a:t>
            </a:r>
            <a:r>
              <a:rPr lang="ru-RU" sz="1400" b="1" kern="0" dirty="0">
                <a:solidFill>
                  <a:srgbClr val="ED1B34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8 800 30 20 100, </a:t>
            </a:r>
            <a:r>
              <a:rPr lang="ru-RU" sz="1400" kern="0" dirty="0" smtClean="0">
                <a:solidFill>
                  <a:srgbClr val="4D4D4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электронный </a:t>
            </a:r>
            <a:r>
              <a:rPr lang="ru-RU" sz="1400" kern="0" dirty="0">
                <a:solidFill>
                  <a:srgbClr val="4D4D4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адрес: </a:t>
            </a:r>
            <a:r>
              <a:rPr lang="en-US" sz="1400" b="1" kern="0" dirty="0">
                <a:solidFill>
                  <a:srgbClr val="ED1B34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msbsupport@mspbank.ru</a:t>
            </a:r>
            <a:endParaRPr lang="ru-RU" sz="1400" b="1" kern="0" dirty="0">
              <a:solidFill>
                <a:srgbClr val="ED1B34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1220916" y="1106193"/>
            <a:ext cx="6031903" cy="369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99" dirty="0" smtClean="0">
                <a:solidFill>
                  <a:srgbClr val="0071B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шагов </a:t>
            </a:r>
            <a:r>
              <a:rPr lang="ru-RU" sz="1799" dirty="0">
                <a:solidFill>
                  <a:srgbClr val="0071B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до получения кредита через портал АИС </a:t>
            </a:r>
            <a:r>
              <a:rPr lang="ru-RU" sz="1799" dirty="0" smtClean="0">
                <a:solidFill>
                  <a:srgbClr val="0071B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НГС</a:t>
            </a:r>
            <a:endParaRPr lang="ru-RU" sz="1799" dirty="0">
              <a:solidFill>
                <a:srgbClr val="0071BD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1330036" y="1550505"/>
            <a:ext cx="9977586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742269" y="1028504"/>
            <a:ext cx="62709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>
                <a:solidFill>
                  <a:srgbClr val="FF6E6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  <a:endParaRPr lang="ru-RU" sz="6000" b="1" dirty="0">
              <a:solidFill>
                <a:srgbClr val="FF6E6E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0660975" y="5390259"/>
            <a:ext cx="12025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Портал АИС НСГ:</a:t>
            </a:r>
            <a:endParaRPr lang="ru-RU" sz="1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46" name="Picture 2" descr="http://qrcoder.ru/code/?https%3A%2F%2Fwww.youtube.com%2Fwatch%3Fv%3DtZOI_yoRkFE%26list%3DPLwaTnG1YZVNHfWZN3An74wuOiLkNTPPvb%26index%3D1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5931" y="5588795"/>
            <a:ext cx="935479" cy="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Box 46"/>
          <p:cNvSpPr txBox="1"/>
          <p:nvPr/>
        </p:nvSpPr>
        <p:spPr>
          <a:xfrm>
            <a:off x="9632275" y="5295009"/>
            <a:ext cx="9509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Регистрация </a:t>
            </a:r>
          </a:p>
          <a:p>
            <a:r>
              <a:rPr lang="ru-RU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на АИС НГС:</a:t>
            </a:r>
            <a:endParaRPr lang="ru-RU" sz="1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98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611" y="2157413"/>
            <a:ext cx="4181008" cy="139541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21545" y="3751106"/>
            <a:ext cx="517918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300" dirty="0" smtClean="0">
                <a:solidFill>
                  <a:srgbClr val="0071BD"/>
                </a:solidFill>
                <a:latin typeface="Golos UI"/>
                <a:ea typeface="Golos Text VF DemiBold" pitchFamily="2" charset="0"/>
                <a:cs typeface="Golos UI Medium" panose="020B0604020202020204" pitchFamily="34" charset="-52"/>
              </a:rPr>
              <a:t>Спасибо за внимание!</a:t>
            </a:r>
            <a:endParaRPr lang="ru-RU" sz="3300" dirty="0">
              <a:solidFill>
                <a:srgbClr val="0071BD"/>
              </a:solidFill>
              <a:latin typeface="Golos UI"/>
              <a:ea typeface="Golos Text VF DemiBold" pitchFamily="2" charset="0"/>
              <a:cs typeface="Golos UI Medium" panose="020B0604020202020204" pitchFamily="34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5286" y="4615693"/>
            <a:ext cx="5246889" cy="1169462"/>
          </a:xfrm>
          <a:prstGeom prst="rect">
            <a:avLst/>
          </a:prstGeom>
          <a:noFill/>
        </p:spPr>
        <p:txBody>
          <a:bodyPr wrap="square" lIns="91349" tIns="45676" rIns="91349" bIns="45676" rtlCol="0">
            <a:spAutoFit/>
          </a:bodyPr>
          <a:lstStyle/>
          <a:p>
            <a:pPr>
              <a:defRPr/>
            </a:pPr>
            <a:r>
              <a:rPr lang="ru-RU" sz="1400" kern="0" dirty="0" smtClean="0">
                <a:solidFill>
                  <a:srgbClr val="4D4D4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Консультации </a:t>
            </a:r>
            <a:r>
              <a:rPr lang="ru-RU" sz="1400" kern="0" dirty="0">
                <a:solidFill>
                  <a:srgbClr val="4D4D4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и техническая поддержка:  </a:t>
            </a:r>
          </a:p>
          <a:p>
            <a:pPr>
              <a:defRPr/>
            </a:pPr>
            <a:r>
              <a:rPr lang="ru-RU" sz="1400" kern="0" dirty="0">
                <a:solidFill>
                  <a:srgbClr val="4D4D4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тел. </a:t>
            </a:r>
            <a:r>
              <a:rPr lang="ru-RU" sz="1400" b="1" kern="0" dirty="0">
                <a:solidFill>
                  <a:srgbClr val="ED1B34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8 800 30 20 100, </a:t>
            </a:r>
            <a:r>
              <a:rPr lang="ru-RU" sz="1400" kern="0" dirty="0" smtClean="0">
                <a:solidFill>
                  <a:srgbClr val="4D4D4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электронный </a:t>
            </a:r>
            <a:r>
              <a:rPr lang="ru-RU" sz="1400" kern="0" dirty="0">
                <a:solidFill>
                  <a:srgbClr val="4D4D4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адрес: </a:t>
            </a:r>
            <a:r>
              <a:rPr lang="en-US" sz="1400" b="1" kern="0" dirty="0" smtClean="0">
                <a:solidFill>
                  <a:srgbClr val="ED1B34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msbsupport@mspbank.ru</a:t>
            </a:r>
            <a:endParaRPr lang="ru-RU" sz="1400" b="1" kern="0" dirty="0" smtClean="0">
              <a:solidFill>
                <a:srgbClr val="ED1B34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/>
            </a:pPr>
            <a:endParaRPr lang="ru-RU" sz="1400" b="1" kern="0" dirty="0">
              <a:solidFill>
                <a:srgbClr val="ED1B34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/>
            </a:pPr>
            <a:r>
              <a:rPr lang="en-US" sz="1400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www.mspbank.ru</a:t>
            </a:r>
            <a:endParaRPr lang="ru-RU" sz="1400" b="1" kern="0" dirty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12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</TotalTime>
  <Words>951</Words>
  <Application>Microsoft Office PowerPoint</Application>
  <PresentationFormat>Широкоэкранный</PresentationFormat>
  <Paragraphs>137</Paragraphs>
  <Slides>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7</vt:i4>
      </vt:variant>
    </vt:vector>
  </HeadingPairs>
  <TitlesOfParts>
    <vt:vector size="19" baseType="lpstr">
      <vt:lpstr>Arial</vt:lpstr>
      <vt:lpstr>Calibri</vt:lpstr>
      <vt:lpstr>Calibri Light</vt:lpstr>
      <vt:lpstr>Golos Text VF DemiBold</vt:lpstr>
      <vt:lpstr>Golos UI</vt:lpstr>
      <vt:lpstr>Golos UI Medium</vt:lpstr>
      <vt:lpstr>Segoe UI</vt:lpstr>
      <vt:lpstr>Wingdings</vt:lpstr>
      <vt:lpstr>Тема Office</vt:lpstr>
      <vt:lpstr>2_Тема Office</vt:lpstr>
      <vt:lpstr>Office Theme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Дзыгарь Вадим Борисович</dc:creator>
  <cp:lastModifiedBy>Маринов Виталий Борисович</cp:lastModifiedBy>
  <cp:revision>138</cp:revision>
  <dcterms:created xsi:type="dcterms:W3CDTF">2021-08-25T11:49:59Z</dcterms:created>
  <dcterms:modified xsi:type="dcterms:W3CDTF">2022-03-22T06:50:18Z</dcterms:modified>
</cp:coreProperties>
</file>