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61" r:id="rId2"/>
    <p:sldId id="2147375212" r:id="rId3"/>
    <p:sldId id="2147375213" r:id="rId4"/>
    <p:sldId id="2147375211" r:id="rId5"/>
  </p:sldIdLst>
  <p:sldSz cx="9144000" cy="5143500" type="screen16x9"/>
  <p:notesSz cx="6797675" cy="9928225"/>
  <p:embeddedFontLst>
    <p:embeddedFont>
      <p:font typeface="Tahoma" pitchFamily="34" charset="0"/>
      <p:regular r:id="rId8"/>
      <p:bold r:id="rId9"/>
    </p:embeddedFont>
    <p:embeddedFont>
      <p:font typeface="DIN Pro Light" charset="0"/>
      <p:regular r:id="rId10"/>
      <p:italic r:id="rId11"/>
    </p:embeddedFont>
    <p:embeddedFont>
      <p:font typeface="Verdana" pitchFamily="34" charset="0"/>
      <p:regular r:id="rId12"/>
      <p:bold r:id="rId13"/>
      <p:italic r:id="rId14"/>
      <p:boldItalic r:id="rId15"/>
    </p:embeddedFont>
    <p:embeddedFont>
      <p:font typeface="Segoe UI" pitchFamily="34" charset="0"/>
      <p:regular r:id="rId16"/>
      <p:bold r:id="rId17"/>
      <p:italic r:id="rId18"/>
      <p:boldItalic r:id="rId19"/>
    </p:embeddedFont>
    <p:embeddedFont>
      <p:font typeface="DIN Pro Bold" charset="0"/>
      <p:bold r:id="rId20"/>
      <p:italic r:id="rId21"/>
      <p:boldItalic r:id="rId22"/>
    </p:embeddedFont>
    <p:embeddedFont>
      <p:font typeface="Calibri" pitchFamily="34" charset="0"/>
      <p:regular r:id="rId23"/>
      <p:bold r:id="rId24"/>
      <p:italic r:id="rId25"/>
      <p:boldItalic r:id="rId26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4" userDrawn="1">
          <p15:clr>
            <a:srgbClr val="A4A3A4"/>
          </p15:clr>
        </p15:guide>
        <p15:guide id="2" pos="555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ser" lastIdx="1" clrIdx="0">
    <p:extLst>
      <p:ext uri="{19B8F6BF-5375-455C-9EA6-DF929625EA0E}">
        <p15:presenceInfo xmlns:p15="http://schemas.microsoft.com/office/powerpoint/2012/main" xmlns="" userId="User" providerId="None"/>
      </p:ext>
    </p:extLst>
  </p:cmAuthor>
  <p:cmAuthor id="2" name="Татьяна Союзнова" initials="ТС" lastIdx="1" clrIdx="1">
    <p:extLst>
      <p:ext uri="{19B8F6BF-5375-455C-9EA6-DF929625EA0E}">
        <p15:presenceInfo xmlns:p15="http://schemas.microsoft.com/office/powerpoint/2012/main" xmlns="" userId="a35f88d4b307f96f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5395D"/>
    <a:srgbClr val="044D98"/>
    <a:srgbClr val="DCE6F2"/>
    <a:srgbClr val="94A7BE"/>
    <a:srgbClr val="C6238A"/>
    <a:srgbClr val="6B3791"/>
    <a:srgbClr val="20497E"/>
    <a:srgbClr val="2C429B"/>
    <a:srgbClr val="69329F"/>
    <a:srgbClr val="61349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687" autoAdjust="0"/>
    <p:restoredTop sz="94520" autoAdjust="0"/>
  </p:normalViewPr>
  <p:slideViewPr>
    <p:cSldViewPr showGuides="1">
      <p:cViewPr>
        <p:scale>
          <a:sx n="80" d="100"/>
          <a:sy n="80" d="100"/>
        </p:scale>
        <p:origin x="-1891" y="720"/>
      </p:cViewPr>
      <p:guideLst>
        <p:guide orient="horz" pos="2164"/>
        <p:guide pos="55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font" Target="fonts/font6.fntdata"/><Relationship Id="rId18" Type="http://schemas.openxmlformats.org/officeDocument/2006/relationships/font" Target="fonts/font11.fntdata"/><Relationship Id="rId26" Type="http://schemas.openxmlformats.org/officeDocument/2006/relationships/font" Target="fonts/font19.fntdata"/><Relationship Id="rId3" Type="http://schemas.openxmlformats.org/officeDocument/2006/relationships/slide" Target="slides/slide2.xml"/><Relationship Id="rId21" Type="http://schemas.openxmlformats.org/officeDocument/2006/relationships/font" Target="fonts/font14.fntdata"/><Relationship Id="rId7" Type="http://schemas.openxmlformats.org/officeDocument/2006/relationships/handoutMaster" Target="handoutMasters/handoutMaster1.xml"/><Relationship Id="rId12" Type="http://schemas.openxmlformats.org/officeDocument/2006/relationships/font" Target="fonts/font5.fntdata"/><Relationship Id="rId17" Type="http://schemas.openxmlformats.org/officeDocument/2006/relationships/font" Target="fonts/font10.fntdata"/><Relationship Id="rId25" Type="http://schemas.openxmlformats.org/officeDocument/2006/relationships/font" Target="fonts/font18.fntdata"/><Relationship Id="rId2" Type="http://schemas.openxmlformats.org/officeDocument/2006/relationships/slide" Target="slides/slide1.xml"/><Relationship Id="rId16" Type="http://schemas.openxmlformats.org/officeDocument/2006/relationships/font" Target="fonts/font9.fntdata"/><Relationship Id="rId20" Type="http://schemas.openxmlformats.org/officeDocument/2006/relationships/font" Target="fonts/font13.fntdata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4.fntdata"/><Relationship Id="rId24" Type="http://schemas.openxmlformats.org/officeDocument/2006/relationships/font" Target="fonts/font17.fntdata"/><Relationship Id="rId5" Type="http://schemas.openxmlformats.org/officeDocument/2006/relationships/slide" Target="slides/slide4.xml"/><Relationship Id="rId15" Type="http://schemas.openxmlformats.org/officeDocument/2006/relationships/font" Target="fonts/font8.fntdata"/><Relationship Id="rId23" Type="http://schemas.openxmlformats.org/officeDocument/2006/relationships/font" Target="fonts/font16.fntdata"/><Relationship Id="rId28" Type="http://schemas.openxmlformats.org/officeDocument/2006/relationships/presProps" Target="presProps.xml"/><Relationship Id="rId10" Type="http://schemas.openxmlformats.org/officeDocument/2006/relationships/font" Target="fonts/font3.fntdata"/><Relationship Id="rId19" Type="http://schemas.openxmlformats.org/officeDocument/2006/relationships/font" Target="fonts/font12.fntdata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font" Target="fonts/font2.fntdata"/><Relationship Id="rId14" Type="http://schemas.openxmlformats.org/officeDocument/2006/relationships/font" Target="fonts/font7.fntdata"/><Relationship Id="rId22" Type="http://schemas.openxmlformats.org/officeDocument/2006/relationships/font" Target="fonts/font15.fntdata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8ADBC6-38FD-194C-8989-0544A98450B2}" type="doc">
      <dgm:prSet loTypeId="urn:microsoft.com/office/officeart/2005/8/layout/arrow2" loCatId="" qsTypeId="urn:microsoft.com/office/officeart/2005/8/quickstyle/simple1" qsCatId="simple" csTypeId="urn:microsoft.com/office/officeart/2005/8/colors/accent5_1" csCatId="accent5" phldr="1"/>
      <dgm:spPr/>
    </dgm:pt>
    <dgm:pt modelId="{99DC99F7-91E6-164B-A4F7-2C75673E50E4}">
      <dgm:prSet phldrT="[Текст]"/>
      <dgm:spPr/>
      <dgm:t>
        <a:bodyPr/>
        <a:lstStyle/>
        <a:p>
          <a:r>
            <a:rPr lang="en-US"/>
            <a:t>  </a:t>
          </a:r>
          <a:endParaRPr lang="ru-RU" dirty="0"/>
        </a:p>
      </dgm:t>
    </dgm:pt>
    <dgm:pt modelId="{A780C8AF-F2ED-834E-98E4-E3291C900C26}" type="sibTrans" cxnId="{B5170960-F534-494C-9460-AC9B0A433188}">
      <dgm:prSet/>
      <dgm:spPr/>
      <dgm:t>
        <a:bodyPr/>
        <a:lstStyle/>
        <a:p>
          <a:endParaRPr lang="ru-RU"/>
        </a:p>
      </dgm:t>
    </dgm:pt>
    <dgm:pt modelId="{1CE0222B-D8F7-1740-ADB6-B961F4E4A67A}" type="parTrans" cxnId="{B5170960-F534-494C-9460-AC9B0A433188}">
      <dgm:prSet/>
      <dgm:spPr/>
      <dgm:t>
        <a:bodyPr/>
        <a:lstStyle/>
        <a:p>
          <a:endParaRPr lang="ru-RU"/>
        </a:p>
      </dgm:t>
    </dgm:pt>
    <dgm:pt modelId="{71748F4F-D584-EB40-9D77-34F471E297AB}" type="pres">
      <dgm:prSet presAssocID="{418ADBC6-38FD-194C-8989-0544A98450B2}" presName="arrowDiagram" presStyleCnt="0">
        <dgm:presLayoutVars>
          <dgm:chMax val="5"/>
          <dgm:dir/>
          <dgm:resizeHandles val="exact"/>
        </dgm:presLayoutVars>
      </dgm:prSet>
      <dgm:spPr/>
    </dgm:pt>
    <dgm:pt modelId="{372F2520-1E55-A941-BCD2-FDF1F2F7AF4E}" type="pres">
      <dgm:prSet presAssocID="{418ADBC6-38FD-194C-8989-0544A98450B2}" presName="arrow" presStyleLbl="bgShp" presStyleIdx="0" presStyleCnt="1" custAng="7627941" custScaleX="110053" custScaleY="100000"/>
      <dgm:spPr>
        <a:gradFill flip="none" rotWithShape="1">
          <a:gsLst>
            <a:gs pos="0">
              <a:srgbClr val="20497E"/>
            </a:gs>
            <a:gs pos="50000">
              <a:srgbClr val="6B3791"/>
            </a:gs>
            <a:gs pos="100000">
              <a:srgbClr val="C6238A"/>
            </a:gs>
          </a:gsLst>
          <a:lin ang="5400000" scaled="1"/>
          <a:tileRect/>
        </a:gradFill>
        <a:ln>
          <a:noFill/>
        </a:ln>
        <a:effectLst/>
        <a:scene3d>
          <a:camera prst="orthographicFront">
            <a:rot lat="10800000" lon="0" rev="0"/>
          </a:camera>
          <a:lightRig rig="threePt" dir="t"/>
        </a:scene3d>
      </dgm:spPr>
    </dgm:pt>
    <dgm:pt modelId="{FDDF4C4F-F994-4243-8AC5-1FFC43883C49}" type="pres">
      <dgm:prSet presAssocID="{418ADBC6-38FD-194C-8989-0544A98450B2}" presName="arrowDiagram1" presStyleCnt="0">
        <dgm:presLayoutVars>
          <dgm:bulletEnabled val="1"/>
        </dgm:presLayoutVars>
      </dgm:prSet>
      <dgm:spPr/>
    </dgm:pt>
    <dgm:pt modelId="{F74F32C0-A393-3441-AAB8-0A0C475EF155}" type="pres">
      <dgm:prSet presAssocID="{99DC99F7-91E6-164B-A4F7-2C75673E50E4}" presName="bullet1" presStyleLbl="node1" presStyleIdx="0" presStyleCnt="1"/>
      <dgm:spPr>
        <a:noFill/>
        <a:ln>
          <a:noFill/>
        </a:ln>
      </dgm:spPr>
    </dgm:pt>
    <dgm:pt modelId="{7BAFB057-34BD-9542-A1FB-84131875FB12}" type="pres">
      <dgm:prSet presAssocID="{99DC99F7-91E6-164B-A4F7-2C75673E50E4}" presName="textBox1" presStyleLbl="revTx" presStyleIdx="0" presStyleCnt="1" custFlipVert="0" custFlipHor="0" custScaleX="23478" custScaleY="22932" custLinFactNeighborX="72687" custLinFactNeighborY="4001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7DB033F-9316-C844-8932-136568EBB5CE}" type="presOf" srcId="{418ADBC6-38FD-194C-8989-0544A98450B2}" destId="{71748F4F-D584-EB40-9D77-34F471E297AB}" srcOrd="0" destOrd="0" presId="urn:microsoft.com/office/officeart/2005/8/layout/arrow2"/>
    <dgm:cxn modelId="{74420117-D399-4843-ADF4-CB82D5E128E7}" type="presOf" srcId="{99DC99F7-91E6-164B-A4F7-2C75673E50E4}" destId="{7BAFB057-34BD-9542-A1FB-84131875FB12}" srcOrd="0" destOrd="0" presId="urn:microsoft.com/office/officeart/2005/8/layout/arrow2"/>
    <dgm:cxn modelId="{B5170960-F534-494C-9460-AC9B0A433188}" srcId="{418ADBC6-38FD-194C-8989-0544A98450B2}" destId="{99DC99F7-91E6-164B-A4F7-2C75673E50E4}" srcOrd="0" destOrd="0" parTransId="{1CE0222B-D8F7-1740-ADB6-B961F4E4A67A}" sibTransId="{A780C8AF-F2ED-834E-98E4-E3291C900C26}"/>
    <dgm:cxn modelId="{F01F1289-CB22-5D49-9F04-15099D89E3DE}" type="presParOf" srcId="{71748F4F-D584-EB40-9D77-34F471E297AB}" destId="{372F2520-1E55-A941-BCD2-FDF1F2F7AF4E}" srcOrd="0" destOrd="0" presId="urn:microsoft.com/office/officeart/2005/8/layout/arrow2"/>
    <dgm:cxn modelId="{341B0603-17CD-6248-A69B-FF2A351B6D40}" type="presParOf" srcId="{71748F4F-D584-EB40-9D77-34F471E297AB}" destId="{FDDF4C4F-F994-4243-8AC5-1FFC43883C49}" srcOrd="1" destOrd="0" presId="urn:microsoft.com/office/officeart/2005/8/layout/arrow2"/>
    <dgm:cxn modelId="{F6C51813-011F-544E-B638-3F9833086ADC}" type="presParOf" srcId="{FDDF4C4F-F994-4243-8AC5-1FFC43883C49}" destId="{F74F32C0-A393-3441-AAB8-0A0C475EF155}" srcOrd="0" destOrd="0" presId="urn:microsoft.com/office/officeart/2005/8/layout/arrow2"/>
    <dgm:cxn modelId="{3361F17F-2E5D-C644-89EC-4F1A953D3574}" type="presParOf" srcId="{FDDF4C4F-F994-4243-8AC5-1FFC43883C49}" destId="{7BAFB057-34BD-9542-A1FB-84131875FB12}" srcOrd="1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2F2520-1E55-A941-BCD2-FDF1F2F7AF4E}">
      <dsp:nvSpPr>
        <dsp:cNvPr id="0" name=""/>
        <dsp:cNvSpPr/>
      </dsp:nvSpPr>
      <dsp:spPr>
        <a:xfrm rot="7627941">
          <a:off x="-199019" y="0"/>
          <a:ext cx="5634555" cy="3199910"/>
        </a:xfrm>
        <a:prstGeom prst="swooshArrow">
          <a:avLst>
            <a:gd name="adj1" fmla="val 25000"/>
            <a:gd name="adj2" fmla="val 25000"/>
          </a:avLst>
        </a:prstGeom>
        <a:gradFill flip="none" rotWithShape="1">
          <a:gsLst>
            <a:gs pos="0">
              <a:srgbClr val="20497E"/>
            </a:gs>
            <a:gs pos="50000">
              <a:srgbClr val="6B3791"/>
            </a:gs>
            <a:gs pos="100000">
              <a:srgbClr val="C6238A"/>
            </a:gs>
          </a:gsLst>
          <a:lin ang="5400000" scaled="1"/>
          <a:tileRect/>
        </a:gradFill>
        <a:ln>
          <a:noFill/>
        </a:ln>
        <a:effectLst/>
        <a:scene3d>
          <a:camera prst="orthographicFront">
            <a:rot lat="10800000" lon="0" rev="0"/>
          </a:camera>
          <a:lightRig rig="threePt" dir="t"/>
        </a:scene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4F32C0-A393-3441-AAB8-0A0C475EF155}">
      <dsp:nvSpPr>
        <dsp:cNvPr id="0" name=""/>
        <dsp:cNvSpPr/>
      </dsp:nvSpPr>
      <dsp:spPr>
        <a:xfrm>
          <a:off x="3964780" y="648941"/>
          <a:ext cx="378869" cy="378869"/>
        </a:xfrm>
        <a:prstGeom prst="ellipse">
          <a:avLst/>
        </a:prstGeom>
        <a:noFill/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AFB057-34BD-9542-A1FB-84131875FB12}">
      <dsp:nvSpPr>
        <dsp:cNvPr id="0" name=""/>
        <dsp:cNvSpPr/>
      </dsp:nvSpPr>
      <dsp:spPr>
        <a:xfrm>
          <a:off x="4378424" y="2658363"/>
          <a:ext cx="480815" cy="541546"/>
        </a:xfrm>
        <a:prstGeom prst="round2Diag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200755" bIns="0" numCol="1" spcCol="1270" anchor="t" anchorCtr="0">
          <a:noAutofit/>
        </a:bodyPr>
        <a:lstStyle/>
        <a:p>
          <a:pPr lvl="0" algn="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500" kern="1200"/>
            <a:t>  </a:t>
          </a:r>
          <a:endParaRPr lang="ru-RU" sz="3500" kern="1200" dirty="0"/>
        </a:p>
      </dsp:txBody>
      <dsp:txXfrm>
        <a:off x="4401895" y="2681834"/>
        <a:ext cx="433873" cy="49460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E7725D-055D-40E5-8801-895886D3A22D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30218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8" y="9430218"/>
            <a:ext cx="2946400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DD40F4-8B6B-4883-A50B-846E9D2990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80031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0300951-6301-4B70-A4B0-FA36E45FB3EF}" type="datetimeFigureOut">
              <a:rPr lang="ru-RU" smtClean="0"/>
              <a:t>01.03.2023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" y="746125"/>
            <a:ext cx="6613525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8"/>
            <a:ext cx="5438140" cy="446770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30091"/>
            <a:ext cx="2945659" cy="4964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9DC603-4CF0-4A35-908D-CC25F9E983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8737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e8adf8e6ca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e8adf8e6ca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942025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9197C-922F-43F8-A207-B049D2EADA81}" type="datetime1">
              <a:rPr lang="ru-RU" smtClean="0"/>
              <a:t>01.03.2023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4F89B-5776-4326-A413-2CAC94E8E3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49020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E86597-135C-4E44-A0E8-927DE6F2B528}" type="datetime1">
              <a:rPr lang="ru-RU" smtClean="0"/>
              <a:t>01.03.2023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4F89B-5776-4326-A413-2CAC94E8E3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841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A65CCB-C8B5-4E15-8181-A80F92015B10}" type="datetime1">
              <a:rPr lang="ru-RU" smtClean="0"/>
              <a:t>01.03.2023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4F89B-5776-4326-A413-2CAC94E8E3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53465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7_ Слайд с текстом и таблице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1589" y="1192"/>
          <a:ext cx="1587" cy="11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Слайд think-cell" r:id="rId5" imgW="270" imgH="270" progId="TCLayout.ActiveDocument.1">
                  <p:embed/>
                </p:oleObj>
              </mc:Choice>
              <mc:Fallback>
                <p:oleObj name="Слайд think-cell" r:id="rId5" imgW="270" imgH="270" progId="TCLayout.ActiveDocument.1">
                  <p:embed/>
                  <p:pic>
                    <p:nvPicPr>
                      <p:cNvPr id="2" name="Объект 1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9" y="1192"/>
                        <a:ext cx="1587" cy="11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Прямоугольник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19063" cy="1190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 eaLnBrk="1"/>
            <a:endParaRPr lang="ru-RU" sz="1500" b="0" i="0" baseline="0" dirty="0">
              <a:latin typeface="Tahoma" panose="020B0604030504040204" pitchFamily="34" charset="0"/>
              <a:ea typeface="Verdana" panose="020B0604030504040204" pitchFamily="34" charset="0"/>
              <a:sym typeface="Tahoma" panose="020B0604030504040204" pitchFamily="34" charset="0"/>
            </a:endParaRPr>
          </a:p>
        </p:txBody>
      </p:sp>
      <p:sp>
        <p:nvSpPr>
          <p:cNvPr id="10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1029168" y="216000"/>
            <a:ext cx="8019000" cy="567000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 algn="l">
              <a:defRPr sz="1500" baseline="0">
                <a:latin typeface="+mj-lt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ru-RU" dirty="0"/>
              <a:t>ЗАГОЛОВОК: </a:t>
            </a:r>
            <a:r>
              <a:rPr lang="en-US" dirty="0"/>
              <a:t>TAHOMA </a:t>
            </a:r>
            <a:r>
              <a:rPr lang="ru-RU" dirty="0"/>
              <a:t>20 ПТ ОБЫЧНЫЙ, ОКОНЧАНИЕ − ПОЛУЖИРНЫЙ!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660000" y="4698001"/>
            <a:ext cx="2133600" cy="273844"/>
          </a:xfrm>
        </p:spPr>
        <p:txBody>
          <a:bodyPr/>
          <a:lstStyle/>
          <a:p>
            <a:fld id="{DF84216E-DF9B-440D-87FE-D1027DC01F67}" type="slidenum">
              <a:rPr lang="ru-RU" smtClean="0">
                <a:solidFill>
                  <a:srgbClr val="000000">
                    <a:tint val="75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0000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03405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474319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2CD0E2-97C7-4961-B96C-00363898D8AB}" type="datetime1">
              <a:rPr lang="ru-RU" smtClean="0"/>
              <a:t>01.03.2023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4F89B-5776-4326-A413-2CAC94E8E3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3490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3319F5-74B8-466D-B036-06A33A8A0327}" type="datetime1">
              <a:rPr lang="ru-RU" smtClean="0"/>
              <a:t>01.03.2023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4F89B-5776-4326-A413-2CAC94E8E3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8808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3D795-D709-4BDF-B0E1-00D35FD7DBAE}" type="datetime1">
              <a:rPr lang="ru-RU" smtClean="0"/>
              <a:t>01.03.2023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4F89B-5776-4326-A413-2CAC94E8E3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5110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D6DA0-14D9-4C6C-9557-7922151C62C2}" type="datetime1">
              <a:rPr lang="ru-RU" smtClean="0"/>
              <a:t>01.03.2023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4F89B-5776-4326-A413-2CAC94E8E3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3541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DC6BCD-C87B-4964-A37C-9A118108811A}" type="datetime1">
              <a:rPr lang="ru-RU" smtClean="0"/>
              <a:t>01.03.2023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4F89B-5776-4326-A413-2CAC94E8E3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7727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790589-46EA-4ED0-9F1B-2A207CC3F4AA}" type="datetime1">
              <a:rPr lang="ru-RU" smtClean="0"/>
              <a:t>01.03.2023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4F89B-5776-4326-A413-2CAC94E8E3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32251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201565-720B-4706-B62E-3E0DF57A0723}" type="datetime1">
              <a:rPr lang="ru-RU" smtClean="0"/>
              <a:t>01.03.2023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4F89B-5776-4326-A413-2CAC94E8E3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05319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568FF1-39B4-48F4-8CB9-ABB24E75D249}" type="datetime1">
              <a:rPr lang="ru-RU" smtClean="0"/>
              <a:t>01.03.2023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44F89B-5776-4326-A413-2CAC94E8E3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5217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AE1D2A-04A7-4EE6-8033-946211A92207}" type="datetime1">
              <a:rPr lang="ru-RU" smtClean="0"/>
              <a:t>01.03.2023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4F89B-5776-4326-A413-2CAC94E8E3D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489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11" Type="http://schemas.openxmlformats.org/officeDocument/2006/relationships/image" Target="../media/image5.emf"/><Relationship Id="rId5" Type="http://schemas.openxmlformats.org/officeDocument/2006/relationships/diagramQuickStyle" Target="../diagrams/quickStyle1.xml"/><Relationship Id="rId10" Type="http://schemas.openxmlformats.org/officeDocument/2006/relationships/image" Target="../media/image4.emf"/><Relationship Id="rId4" Type="http://schemas.openxmlformats.org/officeDocument/2006/relationships/diagramLayout" Target="../diagrams/layout1.xml"/><Relationship Id="rId9" Type="http://schemas.openxmlformats.org/officeDocument/2006/relationships/image" Target="../media/image3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8.png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10" Type="http://schemas.openxmlformats.org/officeDocument/2006/relationships/image" Target="../media/image5.emf"/><Relationship Id="rId4" Type="http://schemas.openxmlformats.org/officeDocument/2006/relationships/oleObject" Target="../embeddings/oleObject2.bin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10.png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8.png"/><Relationship Id="rId5" Type="http://schemas.openxmlformats.org/officeDocument/2006/relationships/image" Target="../media/image6.emf"/><Relationship Id="rId4" Type="http://schemas.openxmlformats.org/officeDocument/2006/relationships/oleObject" Target="../embeddings/oleObject3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8.png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7.png"/><Relationship Id="rId5" Type="http://schemas.openxmlformats.org/officeDocument/2006/relationships/image" Target="../media/image6.emf"/><Relationship Id="rId10" Type="http://schemas.openxmlformats.org/officeDocument/2006/relationships/image" Target="../media/image5.emf"/><Relationship Id="rId4" Type="http://schemas.openxmlformats.org/officeDocument/2006/relationships/oleObject" Target="../embeddings/oleObject4.bin"/><Relationship Id="rId9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Схема 6">
            <a:extLst>
              <a:ext uri="{FF2B5EF4-FFF2-40B4-BE49-F238E27FC236}">
                <a16:creationId xmlns:a16="http://schemas.microsoft.com/office/drawing/2014/main" xmlns="" id="{2B6DE15C-CE36-F046-B511-FA9E0FA48AA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74044577"/>
              </p:ext>
            </p:extLst>
          </p:nvPr>
        </p:nvGraphicFramePr>
        <p:xfrm>
          <a:off x="3223915" y="1613858"/>
          <a:ext cx="5236517" cy="31999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B29B0FF-47B6-3043-B6C2-6099BA190482}"/>
              </a:ext>
            </a:extLst>
          </p:cNvPr>
          <p:cNvSpPr txBox="1"/>
          <p:nvPr/>
        </p:nvSpPr>
        <p:spPr>
          <a:xfrm>
            <a:off x="1690211" y="3504666"/>
            <a:ext cx="2599127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lvl="0" indent="0" defTabSz="895350" eaLnBrk="1" latinLnBrk="0" hangingPunct="1">
              <a:buClr>
                <a:schemeClr val="tx2"/>
              </a:buClr>
              <a:buSzPct val="100000"/>
              <a:defRPr lang="ru-RU" baseline="0" dirty="0">
                <a:latin typeface="+mn-lt"/>
              </a:defRPr>
            </a:lvl1pPr>
            <a:lvl2pPr marL="194400" lvl="1" indent="-190800" defTabSz="895350" eaLnBrk="1" latinLnBrk="0" hangingPunct="1">
              <a:buClr>
                <a:schemeClr val="accent4"/>
              </a:buClr>
              <a:buSzPct val="125000"/>
              <a:buFont typeface="Arial" charset="0"/>
              <a:buChar char="▪"/>
              <a:defRPr lang="ru-RU" baseline="0" dirty="0">
                <a:latin typeface="+mn-lt"/>
              </a:defRPr>
            </a:lvl2pPr>
            <a:lvl3pPr marL="446400" lvl="2" indent="-248400" defTabSz="895350" eaLnBrk="1" latinLnBrk="0" hangingPunct="1">
              <a:buClr>
                <a:schemeClr val="accent4"/>
              </a:buClr>
              <a:buSzPct val="120000"/>
              <a:buFont typeface="Arial" charset="0"/>
              <a:buChar char="–"/>
              <a:defRPr lang="ru-RU" baseline="0" dirty="0">
                <a:latin typeface="+mn-lt"/>
              </a:defRPr>
            </a:lvl3pPr>
            <a:lvl4pPr marL="615600" lvl="3" indent="-154800" defTabSz="895350" eaLnBrk="1" latinLnBrk="0" hangingPunct="1">
              <a:buClr>
                <a:schemeClr val="accent4"/>
              </a:buClr>
              <a:buSzPct val="120000"/>
              <a:buFont typeface="Arial" charset="0"/>
              <a:buChar char="▫"/>
              <a:defRPr lang="ru-RU" baseline="0" dirty="0">
                <a:latin typeface="+mn-lt"/>
              </a:defRPr>
            </a:lvl4pPr>
            <a:lvl5pPr marL="748800" lvl="4" indent="-129600" defTabSz="895350" eaLnBrk="1" latinLnBrk="0" hangingPunct="1">
              <a:buClr>
                <a:schemeClr val="accent4"/>
              </a:buClr>
              <a:buSzPct val="89000"/>
              <a:buFont typeface="Arial" charset="0"/>
              <a:buChar char="-"/>
              <a:defRPr lang="ru-RU" baseline="0" dirty="0">
                <a:latin typeface="+mn-lt"/>
              </a:defRPr>
            </a:lvl5pPr>
            <a:lvl6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2133" baseline="0">
                <a:latin typeface="+mn-lt"/>
              </a:defRPr>
            </a:lvl6pPr>
            <a:lvl7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2133" baseline="0">
                <a:latin typeface="+mn-lt"/>
              </a:defRPr>
            </a:lvl7pPr>
            <a:lvl8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2133" baseline="0">
                <a:latin typeface="+mn-lt"/>
              </a:defRPr>
            </a:lvl8pPr>
            <a:lvl9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2133" baseline="0">
                <a:latin typeface="+mn-lt"/>
              </a:defRPr>
            </a:lvl9pPr>
          </a:lstStyle>
          <a:p>
            <a:pPr algn="ctr" fontAlgn="base">
              <a:spcBef>
                <a:spcPct val="0"/>
              </a:spcBef>
              <a:spcAft>
                <a:spcPts val="900"/>
              </a:spcAft>
              <a:buClr>
                <a:srgbClr val="30454F"/>
              </a:buClr>
            </a:pPr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DIN Pro Bold" panose="020B0504020101010102" pitchFamily="34" charset="0"/>
                <a:ea typeface="Tahoma" panose="020B0604030504040204" pitchFamily="34" charset="0"/>
                <a:cs typeface="DIN Pro Bold" panose="020B0504020101010102" pitchFamily="34" charset="0"/>
              </a:rPr>
              <a:t>Старт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0513C1A4-D86F-D947-B61A-1108C9BFEA26}"/>
              </a:ext>
            </a:extLst>
          </p:cNvPr>
          <p:cNvSpPr txBox="1"/>
          <p:nvPr/>
        </p:nvSpPr>
        <p:spPr>
          <a:xfrm>
            <a:off x="3059832" y="2540380"/>
            <a:ext cx="3741110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lvl="0" indent="0" defTabSz="895350" eaLnBrk="1" latinLnBrk="0" hangingPunct="1">
              <a:buClr>
                <a:schemeClr val="tx2"/>
              </a:buClr>
              <a:buSzPct val="100000"/>
              <a:defRPr lang="ru-RU" baseline="0" dirty="0">
                <a:latin typeface="+mn-lt"/>
              </a:defRPr>
            </a:lvl1pPr>
            <a:lvl2pPr marL="194400" lvl="1" indent="-190800" defTabSz="895350" eaLnBrk="1" latinLnBrk="0" hangingPunct="1">
              <a:buClr>
                <a:schemeClr val="accent4"/>
              </a:buClr>
              <a:buSzPct val="125000"/>
              <a:buFont typeface="Arial" charset="0"/>
              <a:buChar char="▪"/>
              <a:defRPr lang="ru-RU" baseline="0" dirty="0">
                <a:latin typeface="+mn-lt"/>
              </a:defRPr>
            </a:lvl2pPr>
            <a:lvl3pPr marL="446400" lvl="2" indent="-248400" defTabSz="895350" eaLnBrk="1" latinLnBrk="0" hangingPunct="1">
              <a:buClr>
                <a:schemeClr val="accent4"/>
              </a:buClr>
              <a:buSzPct val="120000"/>
              <a:buFont typeface="Arial" charset="0"/>
              <a:buChar char="–"/>
              <a:defRPr lang="ru-RU" baseline="0" dirty="0">
                <a:latin typeface="+mn-lt"/>
              </a:defRPr>
            </a:lvl3pPr>
            <a:lvl4pPr marL="615600" lvl="3" indent="-154800" defTabSz="895350" eaLnBrk="1" latinLnBrk="0" hangingPunct="1">
              <a:buClr>
                <a:schemeClr val="accent4"/>
              </a:buClr>
              <a:buSzPct val="120000"/>
              <a:buFont typeface="Arial" charset="0"/>
              <a:buChar char="▫"/>
              <a:defRPr lang="ru-RU" baseline="0" dirty="0">
                <a:latin typeface="+mn-lt"/>
              </a:defRPr>
            </a:lvl4pPr>
            <a:lvl5pPr marL="748800" lvl="4" indent="-129600" defTabSz="895350" eaLnBrk="1" latinLnBrk="0" hangingPunct="1">
              <a:buClr>
                <a:schemeClr val="accent4"/>
              </a:buClr>
              <a:buSzPct val="89000"/>
              <a:buFont typeface="Arial" charset="0"/>
              <a:buChar char="-"/>
              <a:defRPr lang="ru-RU" baseline="0" dirty="0">
                <a:latin typeface="+mn-lt"/>
              </a:defRPr>
            </a:lvl5pPr>
            <a:lvl6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2133" baseline="0">
                <a:latin typeface="+mn-lt"/>
              </a:defRPr>
            </a:lvl6pPr>
            <a:lvl7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2133" baseline="0">
                <a:latin typeface="+mn-lt"/>
              </a:defRPr>
            </a:lvl7pPr>
            <a:lvl8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2133" baseline="0">
                <a:latin typeface="+mn-lt"/>
              </a:defRPr>
            </a:lvl8pPr>
            <a:lvl9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2133" baseline="0">
                <a:latin typeface="+mn-lt"/>
              </a:defRPr>
            </a:lvl9pPr>
          </a:lstStyle>
          <a:p>
            <a:pPr algn="ctr" fontAlgn="base">
              <a:spcBef>
                <a:spcPct val="0"/>
              </a:spcBef>
              <a:spcAft>
                <a:spcPts val="900"/>
              </a:spcAft>
              <a:buClr>
                <a:srgbClr val="30454F"/>
              </a:buClr>
            </a:pPr>
            <a:r>
              <a:rPr lang="ru-RU" sz="2000" b="1" i="1" dirty="0">
                <a:solidFill>
                  <a:schemeClr val="tx1">
                    <a:lumMod val="85000"/>
                    <a:lumOff val="15000"/>
                  </a:schemeClr>
                </a:solidFill>
                <a:latin typeface="DIN Pro Bold" panose="020B0504020101010102" pitchFamily="34" charset="0"/>
                <a:ea typeface="Tahoma" panose="020B0604030504040204" pitchFamily="34" charset="0"/>
                <a:cs typeface="DIN Pro Bold" panose="020B0504020101010102" pitchFamily="34" charset="0"/>
              </a:rPr>
              <a:t>Развитие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CAC23317-58ED-6849-BA6F-E1FE105C12FA}"/>
              </a:ext>
            </a:extLst>
          </p:cNvPr>
          <p:cNvSpPr txBox="1"/>
          <p:nvPr/>
        </p:nvSpPr>
        <p:spPr>
          <a:xfrm>
            <a:off x="3581031" y="1321539"/>
            <a:ext cx="3741110" cy="3077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 marL="0" lvl="0" indent="0" defTabSz="895350" eaLnBrk="1" latinLnBrk="0" hangingPunct="1">
              <a:buClr>
                <a:schemeClr val="tx2"/>
              </a:buClr>
              <a:buSzPct val="100000"/>
              <a:defRPr lang="ru-RU" baseline="0" dirty="0">
                <a:latin typeface="+mn-lt"/>
              </a:defRPr>
            </a:lvl1pPr>
            <a:lvl2pPr marL="194400" lvl="1" indent="-190800" defTabSz="895350" eaLnBrk="1" latinLnBrk="0" hangingPunct="1">
              <a:buClr>
                <a:schemeClr val="accent4"/>
              </a:buClr>
              <a:buSzPct val="125000"/>
              <a:buFont typeface="Arial" charset="0"/>
              <a:buChar char="▪"/>
              <a:defRPr lang="ru-RU" baseline="0" dirty="0">
                <a:latin typeface="+mn-lt"/>
              </a:defRPr>
            </a:lvl2pPr>
            <a:lvl3pPr marL="446400" lvl="2" indent="-248400" defTabSz="895350" eaLnBrk="1" latinLnBrk="0" hangingPunct="1">
              <a:buClr>
                <a:schemeClr val="accent4"/>
              </a:buClr>
              <a:buSzPct val="120000"/>
              <a:buFont typeface="Arial" charset="0"/>
              <a:buChar char="–"/>
              <a:defRPr lang="ru-RU" baseline="0" dirty="0">
                <a:latin typeface="+mn-lt"/>
              </a:defRPr>
            </a:lvl3pPr>
            <a:lvl4pPr marL="615600" lvl="3" indent="-154800" defTabSz="895350" eaLnBrk="1" latinLnBrk="0" hangingPunct="1">
              <a:buClr>
                <a:schemeClr val="accent4"/>
              </a:buClr>
              <a:buSzPct val="120000"/>
              <a:buFont typeface="Arial" charset="0"/>
              <a:buChar char="▫"/>
              <a:defRPr lang="ru-RU" baseline="0" dirty="0">
                <a:latin typeface="+mn-lt"/>
              </a:defRPr>
            </a:lvl4pPr>
            <a:lvl5pPr marL="748800" lvl="4" indent="-129600" defTabSz="895350" eaLnBrk="1" latinLnBrk="0" hangingPunct="1">
              <a:buClr>
                <a:schemeClr val="accent4"/>
              </a:buClr>
              <a:buSzPct val="89000"/>
              <a:buFont typeface="Arial" charset="0"/>
              <a:buChar char="-"/>
              <a:defRPr lang="ru-RU" baseline="0" dirty="0">
                <a:latin typeface="+mn-lt"/>
              </a:defRPr>
            </a:lvl5pPr>
            <a:lvl6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2133" baseline="0">
                <a:latin typeface="+mn-lt"/>
              </a:defRPr>
            </a:lvl6pPr>
            <a:lvl7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2133" baseline="0">
                <a:latin typeface="+mn-lt"/>
              </a:defRPr>
            </a:lvl7pPr>
            <a:lvl8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2133" baseline="0">
                <a:latin typeface="+mn-lt"/>
              </a:defRPr>
            </a:lvl8pPr>
            <a:lvl9pPr marL="999794" indent="-173575" defTabSz="119386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SzPct val="89000"/>
              <a:buFont typeface="Arial" charset="0"/>
              <a:buChar char="-"/>
              <a:defRPr sz="2133" baseline="0">
                <a:latin typeface="+mn-lt"/>
              </a:defRPr>
            </a:lvl9pPr>
          </a:lstStyle>
          <a:p>
            <a:pPr algn="ctr" fontAlgn="base">
              <a:spcBef>
                <a:spcPct val="0"/>
              </a:spcBef>
              <a:spcAft>
                <a:spcPts val="900"/>
              </a:spcAft>
              <a:buClr>
                <a:srgbClr val="30454F"/>
              </a:buClr>
            </a:pPr>
            <a:r>
              <a:rPr lang="ru-RU" sz="2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DIN Pro Bold" panose="020B0504020101010102" pitchFamily="34" charset="0"/>
                <a:ea typeface="Tahoma" panose="020B0604030504040204" pitchFamily="34" charset="0"/>
                <a:cs typeface="DIN Pro Bold" panose="020B0504020101010102" pitchFamily="34" charset="0"/>
              </a:rPr>
              <a:t>Коммерциализация</a:t>
            </a:r>
          </a:p>
        </p:txBody>
      </p:sp>
      <p:pic>
        <p:nvPicPr>
          <p:cNvPr id="14" name="Picture 5">
            <a:extLst>
              <a:ext uri="{FF2B5EF4-FFF2-40B4-BE49-F238E27FC236}">
                <a16:creationId xmlns:a16="http://schemas.microsoft.com/office/drawing/2014/main" xmlns="" id="{535021A3-FB8D-054B-ABEE-3C6AA26F4B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771511"/>
            <a:ext cx="524748" cy="6291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3">
            <a:extLst>
              <a:ext uri="{FF2B5EF4-FFF2-40B4-BE49-F238E27FC236}">
                <a16:creationId xmlns:a16="http://schemas.microsoft.com/office/drawing/2014/main" xmlns="" id="{0C9E44C1-4F28-0D4E-969B-0E2BA21632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8331" y="2615467"/>
            <a:ext cx="615604" cy="7380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2">
            <a:extLst>
              <a:ext uri="{FF2B5EF4-FFF2-40B4-BE49-F238E27FC236}">
                <a16:creationId xmlns:a16="http://schemas.microsoft.com/office/drawing/2014/main" xmlns="" id="{4D473783-036D-4048-AA8E-F4E1020CD6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7015" y="1528663"/>
            <a:ext cx="643297" cy="7712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9">
            <a:extLst>
              <a:ext uri="{FF2B5EF4-FFF2-40B4-BE49-F238E27FC236}">
                <a16:creationId xmlns:a16="http://schemas.microsoft.com/office/drawing/2014/main" xmlns="" id="{8C35D832-7F60-CF42-A160-53005E7908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191396"/>
            <a:ext cx="1008112" cy="489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922AB2A9-9BD3-3A85-90D7-A416406640A4}"/>
              </a:ext>
            </a:extLst>
          </p:cNvPr>
          <p:cNvSpPr/>
          <p:nvPr/>
        </p:nvSpPr>
        <p:spPr>
          <a:xfrm>
            <a:off x="196280" y="201338"/>
            <a:ext cx="4879776" cy="432048"/>
          </a:xfrm>
          <a:prstGeom prst="rect">
            <a:avLst/>
          </a:prstGeom>
          <a:gradFill>
            <a:gsLst>
              <a:gs pos="0">
                <a:srgbClr val="2C429B"/>
              </a:gs>
              <a:gs pos="100000">
                <a:srgbClr val="C6238A"/>
              </a:gs>
              <a:gs pos="50000">
                <a:srgbClr val="6B379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DIN Pro Bold" panose="020B0804020101020102" pitchFamily="34" charset="-52"/>
                <a:cs typeface="DIN Pro Bold" panose="020B0804020101020102" pitchFamily="34" charset="-52"/>
              </a:rPr>
              <a:t>ФП «Акселерация субъектов МСП»</a:t>
            </a:r>
            <a:endParaRPr lang="ru-RU" sz="1050" dirty="0">
              <a:solidFill>
                <a:schemeClr val="bg1"/>
              </a:solidFill>
              <a:latin typeface="DIN Pro Bold" panose="020B0804020101020102" pitchFamily="34" charset="-52"/>
              <a:cs typeface="DIN Pro Bold" panose="020B0804020101020102" pitchFamily="34" charset="-52"/>
            </a:endParaRPr>
          </a:p>
        </p:txBody>
      </p:sp>
      <p:sp>
        <p:nvSpPr>
          <p:cNvPr id="3" name="Равнобедренный треугольник 47">
            <a:extLst>
              <a:ext uri="{FF2B5EF4-FFF2-40B4-BE49-F238E27FC236}">
                <a16:creationId xmlns:a16="http://schemas.microsoft.com/office/drawing/2014/main" xmlns="" id="{AA5B061D-8CCE-17F6-591F-2C2A0F713338}"/>
              </a:ext>
            </a:extLst>
          </p:cNvPr>
          <p:cNvSpPr/>
          <p:nvPr/>
        </p:nvSpPr>
        <p:spPr>
          <a:xfrm flipV="1">
            <a:off x="1006929" y="728080"/>
            <a:ext cx="216000" cy="139215"/>
          </a:xfrm>
          <a:prstGeom prst="triangle">
            <a:avLst/>
          </a:prstGeom>
          <a:solidFill>
            <a:srgbClr val="6B37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xmlns="" id="{882A4FFF-276E-9E3B-2635-831FDE159837}"/>
              </a:ext>
            </a:extLst>
          </p:cNvPr>
          <p:cNvSpPr/>
          <p:nvPr/>
        </p:nvSpPr>
        <p:spPr>
          <a:xfrm>
            <a:off x="169783" y="3433631"/>
            <a:ext cx="216996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DIN Pro Light" panose="020B0504020101010102" pitchFamily="34" charset="0"/>
                <a:cs typeface="DIN Pro Light" panose="020B0504020101010102" pitchFamily="34" charset="0"/>
              </a:rPr>
              <a:t>поддержка стартапов на посевной  и предпосевной стадиях</a:t>
            </a:r>
          </a:p>
        </p:txBody>
      </p:sp>
      <p:sp>
        <p:nvSpPr>
          <p:cNvPr id="13" name="object 25">
            <a:extLst>
              <a:ext uri="{FF2B5EF4-FFF2-40B4-BE49-F238E27FC236}">
                <a16:creationId xmlns:a16="http://schemas.microsoft.com/office/drawing/2014/main" xmlns="" id="{58A8BB49-69AB-BE09-F722-0D89FA5D1FFB}"/>
              </a:ext>
            </a:extLst>
          </p:cNvPr>
          <p:cNvSpPr txBox="1"/>
          <p:nvPr/>
        </p:nvSpPr>
        <p:spPr>
          <a:xfrm>
            <a:off x="1207803" y="2566201"/>
            <a:ext cx="3525273" cy="252633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6350">
              <a:spcBef>
                <a:spcPts val="50"/>
              </a:spcBef>
            </a:pPr>
            <a:r>
              <a:rPr lang="ru-RU" sz="1600" i="1" dirty="0">
                <a:latin typeface="DIN Pro Light" panose="020B0504020101010102" pitchFamily="34" charset="0"/>
                <a:ea typeface="Tahoma"/>
                <a:cs typeface="DIN Pro Light" panose="020B0504020101010102" pitchFamily="34" charset="0"/>
              </a:rPr>
              <a:t>грант на п</a:t>
            </a:r>
            <a:r>
              <a:rPr sz="1600" i="1" dirty="0" err="1">
                <a:latin typeface="DIN Pro Light" panose="020B0504020101010102" pitchFamily="34" charset="0"/>
                <a:ea typeface="Tahoma"/>
                <a:cs typeface="DIN Pro Light" panose="020B0504020101010102" pitchFamily="34" charset="0"/>
              </a:rPr>
              <a:t>роведение</a:t>
            </a:r>
            <a:r>
              <a:rPr sz="1600" i="1" dirty="0">
                <a:latin typeface="DIN Pro Light" panose="020B0504020101010102" pitchFamily="34" charset="0"/>
                <a:ea typeface="Tahoma"/>
                <a:cs typeface="DIN Pro Light" panose="020B0504020101010102" pitchFamily="34" charset="0"/>
              </a:rPr>
              <a:t> НИОКР</a:t>
            </a:r>
          </a:p>
        </p:txBody>
      </p:sp>
      <p:sp>
        <p:nvSpPr>
          <p:cNvPr id="4" name="object 25">
            <a:extLst>
              <a:ext uri="{FF2B5EF4-FFF2-40B4-BE49-F238E27FC236}">
                <a16:creationId xmlns:a16="http://schemas.microsoft.com/office/drawing/2014/main" xmlns="" id="{E0357774-1A7F-8885-6DAC-22D72169BD1B}"/>
              </a:ext>
            </a:extLst>
          </p:cNvPr>
          <p:cNvSpPr txBox="1"/>
          <p:nvPr/>
        </p:nvSpPr>
        <p:spPr>
          <a:xfrm>
            <a:off x="1608169" y="1079850"/>
            <a:ext cx="2490439" cy="745076"/>
          </a:xfrm>
          <a:prstGeom prst="rect">
            <a:avLst/>
          </a:prstGeom>
        </p:spPr>
        <p:txBody>
          <a:bodyPr vert="horz" wrap="square" lIns="0" tIns="6350" rIns="0" bIns="0" rtlCol="0">
            <a:spAutoFit/>
          </a:bodyPr>
          <a:lstStyle/>
          <a:p>
            <a:pPr marL="6350">
              <a:spcBef>
                <a:spcPts val="50"/>
              </a:spcBef>
            </a:pPr>
            <a:r>
              <a:rPr lang="ru-RU" sz="1600" dirty="0">
                <a:latin typeface="DIN Pro Light" panose="020B0504020101010102" pitchFamily="34" charset="0"/>
                <a:ea typeface="Tahoma"/>
                <a:cs typeface="DIN Pro Light" panose="020B0504020101010102" pitchFamily="34" charset="0"/>
              </a:rPr>
              <a:t>грант на развитие производства и выход на новые рынки</a:t>
            </a:r>
            <a:endParaRPr sz="1600" dirty="0">
              <a:latin typeface="DIN Pro Light" panose="020B0504020101010102" pitchFamily="34" charset="0"/>
              <a:ea typeface="Tahoma"/>
              <a:cs typeface="DIN Pro Light" panose="020B0504020101010102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23C0F4CE-A262-338F-A328-685F9770BE91}"/>
              </a:ext>
            </a:extLst>
          </p:cNvPr>
          <p:cNvSpPr/>
          <p:nvPr/>
        </p:nvSpPr>
        <p:spPr>
          <a:xfrm>
            <a:off x="4123571" y="1281168"/>
            <a:ext cx="2620292" cy="419733"/>
          </a:xfrm>
          <a:prstGeom prst="rect">
            <a:avLst/>
          </a:prstGeom>
          <a:noFill/>
          <a:ln w="19050">
            <a:solidFill>
              <a:srgbClr val="00B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355B1F35-3DCD-D819-5F90-EFD0C2CF146B}"/>
              </a:ext>
            </a:extLst>
          </p:cNvPr>
          <p:cNvSpPr/>
          <p:nvPr/>
        </p:nvSpPr>
        <p:spPr>
          <a:xfrm>
            <a:off x="2438347" y="3433630"/>
            <a:ext cx="1132062" cy="451595"/>
          </a:xfrm>
          <a:prstGeom prst="rect">
            <a:avLst/>
          </a:prstGeom>
          <a:noFill/>
          <a:ln w="19050">
            <a:solidFill>
              <a:srgbClr val="00B05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61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>
            <a:extLst>
              <a:ext uri="{FF2B5EF4-FFF2-40B4-BE49-F238E27FC236}">
                <a16:creationId xmlns:a16="http://schemas.microsoft.com/office/drawing/2014/main" xmlns="" id="{619C79AE-3CD2-47DF-9E7B-0F5F9E9B7983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Слайд think-cell" r:id="rId4" imgW="360" imgH="360" progId="TCLayout.ActiveDocument.1">
                  <p:embed/>
                </p:oleObj>
              </mc:Choice>
              <mc:Fallback>
                <p:oleObj name="Слайд think-cell" r:id="rId4" imgW="360" imgH="360" progId="TCLayout.ActiveDocument.1">
                  <p:embed/>
                  <p:pic>
                    <p:nvPicPr>
                      <p:cNvPr id="5" name="Объект 4" hidden="1">
                        <a:extLst>
                          <a:ext uri="{FF2B5EF4-FFF2-40B4-BE49-F238E27FC236}">
                            <a16:creationId xmlns:a16="http://schemas.microsoft.com/office/drawing/2014/main" xmlns="" id="{619C79AE-3CD2-47DF-9E7B-0F5F9E9B7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Rounded Rectangle 14"/>
          <p:cNvSpPr/>
          <p:nvPr/>
        </p:nvSpPr>
        <p:spPr>
          <a:xfrm>
            <a:off x="992280" y="2668268"/>
            <a:ext cx="4050000" cy="1745234"/>
          </a:xfrm>
          <a:prstGeom prst="roundRect">
            <a:avLst>
              <a:gd name="adj" fmla="val 99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lvl="1" defTabSz="471488">
              <a:spcBef>
                <a:spcPts val="225"/>
              </a:spcBef>
              <a:spcAft>
                <a:spcPts val="225"/>
              </a:spcAft>
              <a:buClr>
                <a:srgbClr val="00B050"/>
              </a:buClr>
              <a:tabLst>
                <a:tab pos="133350" algn="l"/>
              </a:tabLst>
              <a:defRPr/>
            </a:pPr>
            <a:endParaRPr lang="ru-RU" sz="1050" dirty="0">
              <a:solidFill>
                <a:srgbClr val="000000"/>
              </a:solidFill>
              <a:latin typeface="Tahoma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B5B9D345-BAAC-974A-A0C8-8169C8F9ECEA}"/>
              </a:ext>
            </a:extLst>
          </p:cNvPr>
          <p:cNvSpPr/>
          <p:nvPr/>
        </p:nvSpPr>
        <p:spPr>
          <a:xfrm>
            <a:off x="4793614" y="956938"/>
            <a:ext cx="4170874" cy="414123"/>
          </a:xfrm>
          <a:prstGeom prst="rect">
            <a:avLst/>
          </a:prstGeom>
          <a:solidFill>
            <a:srgbClr val="163E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163E5B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203160E-141E-C84B-BAC2-B0B75D75C2F6}"/>
              </a:ext>
            </a:extLst>
          </p:cNvPr>
          <p:cNvSpPr txBox="1"/>
          <p:nvPr/>
        </p:nvSpPr>
        <p:spPr>
          <a:xfrm>
            <a:off x="4860032" y="934205"/>
            <a:ext cx="41044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bg1"/>
                </a:solidFill>
                <a:latin typeface="DIN Pro Light" panose="020B0504020101010102" pitchFamily="34" charset="0"/>
                <a:ea typeface="Tahoma" panose="020B0604030504040204" pitchFamily="34" charset="0"/>
                <a:cs typeface="DIN Pro Light" panose="020B0504020101010102" pitchFamily="34" charset="0"/>
              </a:rPr>
              <a:t>поддержка создания и развития стартапов, осуществляющих разработку собственной продукции</a:t>
            </a:r>
          </a:p>
        </p:txBody>
      </p:sp>
      <p:sp>
        <p:nvSpPr>
          <p:cNvPr id="11" name="Text Box 10">
            <a:extLst>
              <a:ext uri="{FF2B5EF4-FFF2-40B4-BE49-F238E27FC236}">
                <a16:creationId xmlns:a16="http://schemas.microsoft.com/office/drawing/2014/main" xmlns="" id="{E7BC6B6F-A362-A44E-882B-958A017875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3212" y="1588807"/>
            <a:ext cx="3368748" cy="773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4290" tIns="17145" rIns="34290" bIns="17145">
            <a:spAutoFit/>
          </a:bodyPr>
          <a:lstStyle/>
          <a:p>
            <a:pPr marL="285750" indent="-285750">
              <a:buClr>
                <a:srgbClr val="25B4B2"/>
              </a:buClr>
              <a:buFont typeface="Wingdings" panose="05000000000000000000" pitchFamily="2" charset="2"/>
              <a:buChar char="§"/>
            </a:pPr>
            <a:r>
              <a:rPr lang="ru-RU" sz="1200" dirty="0">
                <a:latin typeface="DIN Pro Light" panose="020B0504020101010102" pitchFamily="34" charset="0"/>
                <a:ea typeface="Tahoma" panose="020B0604030504040204" pitchFamily="34" charset="0"/>
                <a:cs typeface="DIN Pro Light" panose="020B0504020101010102" pitchFamily="34" charset="0"/>
              </a:rPr>
              <a:t>физические лица</a:t>
            </a:r>
          </a:p>
          <a:p>
            <a:pPr marL="285750" indent="-285750">
              <a:buClr>
                <a:srgbClr val="25B4B2"/>
              </a:buClr>
              <a:buFont typeface="Wingdings" panose="05000000000000000000" pitchFamily="2" charset="2"/>
              <a:buChar char="§"/>
            </a:pPr>
            <a:r>
              <a:rPr lang="ru-RU" sz="1200" dirty="0">
                <a:latin typeface="DIN Pro Light" panose="020B0504020101010102" pitchFamily="34" charset="0"/>
                <a:ea typeface="Tahoma" panose="020B0604030504040204" pitchFamily="34" charset="0"/>
                <a:cs typeface="DIN Pro Light" panose="020B0504020101010102" pitchFamily="34" charset="0"/>
              </a:rPr>
              <a:t>МИП согласно № 209-ФЗ, дата регистрации составляет </a:t>
            </a:r>
            <a:r>
              <a:rPr lang="ru-RU" sz="1200" b="1" dirty="0">
                <a:latin typeface="DIN Pro Light" panose="020B0504020101010102" pitchFamily="34" charset="0"/>
                <a:ea typeface="Tahoma" panose="020B0604030504040204" pitchFamily="34" charset="0"/>
                <a:cs typeface="DIN Pro Light" panose="020B0504020101010102" pitchFamily="34" charset="0"/>
              </a:rPr>
              <a:t>не более 4-х лет</a:t>
            </a:r>
            <a:r>
              <a:rPr lang="ru-RU" sz="1200" dirty="0">
                <a:latin typeface="DIN Pro Light" panose="020B0504020101010102" pitchFamily="34" charset="0"/>
                <a:ea typeface="Tahoma" panose="020B0604030504040204" pitchFamily="34" charset="0"/>
                <a:cs typeface="DIN Pro Light" panose="020B0504020101010102" pitchFamily="34" charset="0"/>
              </a:rPr>
              <a:t> до даты подачи заявки на конкурс</a:t>
            </a:r>
          </a:p>
        </p:txBody>
      </p:sp>
      <p:sp>
        <p:nvSpPr>
          <p:cNvPr id="12" name="Text Box 10">
            <a:extLst>
              <a:ext uri="{FF2B5EF4-FFF2-40B4-BE49-F238E27FC236}">
                <a16:creationId xmlns:a16="http://schemas.microsoft.com/office/drawing/2014/main" xmlns="" id="{299CCCE6-EBD4-244C-91EB-1F143161E3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9786" y="2696655"/>
            <a:ext cx="3080716" cy="219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4290" tIns="17145" rIns="34290" bIns="17145">
            <a:spAutoFit/>
          </a:bodyPr>
          <a:lstStyle/>
          <a:p>
            <a:pPr marL="285750" indent="-285750">
              <a:buClr>
                <a:srgbClr val="25B4B2"/>
              </a:buClr>
              <a:buFont typeface="Wingdings" panose="05000000000000000000" pitchFamily="2" charset="2"/>
              <a:buChar char="§"/>
            </a:pPr>
            <a:r>
              <a:rPr lang="ru-RU" sz="1200" dirty="0">
                <a:latin typeface="DIN Pro Light" panose="020B0504020101010102" pitchFamily="34" charset="0"/>
                <a:ea typeface="Tahoma" panose="020B0604030504040204" pitchFamily="34" charset="0"/>
                <a:cs typeface="DIN Pro Light" panose="020B0504020101010102" pitchFamily="34" charset="0"/>
              </a:rPr>
              <a:t>до </a:t>
            </a:r>
            <a:r>
              <a:rPr lang="ru-RU" sz="1200" b="1" dirty="0">
                <a:latin typeface="DIN Pro Bold" panose="020B0504020101010102" pitchFamily="34" charset="0"/>
                <a:ea typeface="Tahoma" panose="020B0604030504040204" pitchFamily="34" charset="0"/>
                <a:cs typeface="DIN Pro Bold" panose="020B0504020101010102" pitchFamily="34" charset="0"/>
              </a:rPr>
              <a:t>4 млн рублей </a:t>
            </a:r>
            <a:r>
              <a:rPr lang="ru-RU" sz="1200" dirty="0">
                <a:latin typeface="DIN Pro Light" panose="020B0504020101010102" pitchFamily="34" charset="0"/>
                <a:ea typeface="Tahoma" panose="020B0604030504040204" pitchFamily="34" charset="0"/>
                <a:cs typeface="DIN Pro Light" panose="020B0504020101010102" pitchFamily="34" charset="0"/>
              </a:rPr>
              <a:t>на 1 год</a:t>
            </a:r>
          </a:p>
        </p:txBody>
      </p:sp>
      <p:pic>
        <p:nvPicPr>
          <p:cNvPr id="13" name="Picture 2" descr="C:\Users\Handogina\Desktop\Иконки\16_FASIE_ikonki.png">
            <a:extLst>
              <a:ext uri="{FF2B5EF4-FFF2-40B4-BE49-F238E27FC236}">
                <a16:creationId xmlns:a16="http://schemas.microsoft.com/office/drawing/2014/main" xmlns="" id="{05FD036B-193F-7B4C-ADEA-AD81FB5163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96" y="2571750"/>
            <a:ext cx="413644" cy="413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Handogina\Desktop\Иконки\14_FASIE_ikonki.png">
            <a:extLst>
              <a:ext uri="{FF2B5EF4-FFF2-40B4-BE49-F238E27FC236}">
                <a16:creationId xmlns:a16="http://schemas.microsoft.com/office/drawing/2014/main" xmlns="" id="{F051D8A5-483D-4B4F-930A-29AF844BE4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68" y="1491630"/>
            <a:ext cx="413644" cy="413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B0898E05-7F0E-4043-8E7A-A5CE4935585B}"/>
              </a:ext>
            </a:extLst>
          </p:cNvPr>
          <p:cNvSpPr txBox="1"/>
          <p:nvPr/>
        </p:nvSpPr>
        <p:spPr>
          <a:xfrm>
            <a:off x="196280" y="906555"/>
            <a:ext cx="27093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ru-RU" b="1" dirty="0">
                <a:latin typeface="DIN Pro Bold" panose="020B0504020101010102" pitchFamily="34" charset="0"/>
                <a:ea typeface="Tahoma" panose="020B0604030504040204" pitchFamily="34" charset="0"/>
                <a:cs typeface="DIN Pro Bold" panose="020B0504020101010102" pitchFamily="34" charset="0"/>
              </a:rPr>
              <a:t>Конкурс </a:t>
            </a:r>
            <a:r>
              <a:rPr lang="ru-RU" b="1" dirty="0">
                <a:latin typeface="DIN Pro Bold" panose="020B0504020101010102" pitchFamily="34" charset="0"/>
                <a:ea typeface="Segoe UI" panose="020B0502040204020203" pitchFamily="34" charset="0"/>
                <a:cs typeface="DIN Pro Bold" panose="020B0504020101010102" pitchFamily="34" charset="0"/>
              </a:rPr>
              <a:t>«Старт-СОПР»</a:t>
            </a:r>
          </a:p>
        </p:txBody>
      </p:sp>
      <p:sp>
        <p:nvSpPr>
          <p:cNvPr id="16" name="Text Box 10">
            <a:extLst>
              <a:ext uri="{FF2B5EF4-FFF2-40B4-BE49-F238E27FC236}">
                <a16:creationId xmlns:a16="http://schemas.microsoft.com/office/drawing/2014/main" xmlns="" id="{7E01C2A0-0706-D942-AFAD-2F135C9271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0032" y="1582961"/>
            <a:ext cx="3024336" cy="219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4290" tIns="17145" rIns="34290" bIns="17145">
            <a:spAutoFit/>
          </a:bodyPr>
          <a:lstStyle/>
          <a:p>
            <a:pPr marL="285750" indent="-285750">
              <a:buClr>
                <a:srgbClr val="25B4B2"/>
              </a:buClr>
              <a:buSzPct val="100000"/>
              <a:buFont typeface="Wingdings" panose="05000000000000000000" pitchFamily="2" charset="2"/>
              <a:buChar char="§"/>
            </a:pPr>
            <a:r>
              <a:rPr lang="ru-RU" sz="1200" dirty="0">
                <a:latin typeface="DIN Pro Light" panose="020B0504020101010102" pitchFamily="34" charset="0"/>
                <a:ea typeface="Tahoma" panose="020B0604030504040204" pitchFamily="34" charset="0"/>
                <a:cs typeface="DIN Pro Light" panose="020B0504020101010102" pitchFamily="34" charset="0"/>
              </a:rPr>
              <a:t>НИОКР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846C65D6-CD0D-C44E-BFD5-C74BC6C490B0}"/>
              </a:ext>
            </a:extLst>
          </p:cNvPr>
          <p:cNvSpPr/>
          <p:nvPr/>
        </p:nvSpPr>
        <p:spPr>
          <a:xfrm>
            <a:off x="4793614" y="1906521"/>
            <a:ext cx="424288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25B4B2"/>
              </a:buClr>
              <a:defRPr/>
            </a:pPr>
            <a:r>
              <a:rPr lang="ru-RU" sz="1200" dirty="0">
                <a:latin typeface="DIN Pro Light" panose="020B0504020101010102" pitchFamily="34" charset="0"/>
                <a:ea typeface="Tahoma" panose="020B0604030504040204" pitchFamily="34" charset="0"/>
                <a:cs typeface="DIN Pro Light" panose="020B0504020101010102" pitchFamily="34" charset="0"/>
              </a:rPr>
              <a:t>Ожидаемые результаты:</a:t>
            </a:r>
          </a:p>
          <a:p>
            <a:pPr marL="342900" indent="-342900">
              <a:buClr>
                <a:srgbClr val="25B4B2"/>
              </a:buClr>
              <a:buFont typeface="Wingdings" panose="05000000000000000000" pitchFamily="2" charset="2"/>
              <a:buChar char="§"/>
              <a:defRPr/>
            </a:pPr>
            <a:r>
              <a:rPr lang="ru-RU" sz="1200" dirty="0">
                <a:latin typeface="DIN Pro Light" panose="020B0504020101010102" pitchFamily="34" charset="0"/>
                <a:ea typeface="Tahoma" panose="020B0604030504040204" pitchFamily="34" charset="0"/>
                <a:cs typeface="DIN Pro Light" panose="020B0504020101010102" pitchFamily="34" charset="0"/>
              </a:rPr>
              <a:t>завершен НИОКР</a:t>
            </a:r>
          </a:p>
          <a:p>
            <a:pPr marL="342900" indent="-342900">
              <a:buClr>
                <a:srgbClr val="25B4B2"/>
              </a:buClr>
              <a:buFont typeface="Wingdings" panose="05000000000000000000" pitchFamily="2" charset="2"/>
              <a:buChar char="§"/>
              <a:defRPr/>
            </a:pPr>
            <a:r>
              <a:rPr lang="ru-RU" sz="1200" dirty="0">
                <a:latin typeface="DIN Pro Light" panose="020B0504020101010102" pitchFamily="34" charset="0"/>
                <a:ea typeface="Tahoma" panose="020B0604030504040204" pitchFamily="34" charset="0"/>
                <a:cs typeface="DIN Pro Light" panose="020B0504020101010102" pitchFamily="34" charset="0"/>
              </a:rPr>
              <a:t>создана интеллектуальная собственность, права на которую должны быть оформлены на предприятие – грантополучатель</a:t>
            </a:r>
          </a:p>
        </p:txBody>
      </p:sp>
      <p:pic>
        <p:nvPicPr>
          <p:cNvPr id="18" name="Picture 4" descr="C:\Users\Handogina\Desktop\Иконки\19_FASIE_ikonki.png">
            <a:extLst>
              <a:ext uri="{FF2B5EF4-FFF2-40B4-BE49-F238E27FC236}">
                <a16:creationId xmlns:a16="http://schemas.microsoft.com/office/drawing/2014/main" xmlns="" id="{5017F54A-D829-3744-AC17-7D6E8A3F66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663" y="1491630"/>
            <a:ext cx="401952" cy="401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5" descr="C:\Users\Handogina\Desktop\Иконки\26_FASIE_ikonki.png">
            <a:extLst>
              <a:ext uri="{FF2B5EF4-FFF2-40B4-BE49-F238E27FC236}">
                <a16:creationId xmlns:a16="http://schemas.microsoft.com/office/drawing/2014/main" xmlns="" id="{0A4BF998-DB8E-8A4E-80F6-8AF0BED80E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662" y="1983547"/>
            <a:ext cx="401952" cy="401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Google Shape;257;p8">
            <a:extLst>
              <a:ext uri="{FF2B5EF4-FFF2-40B4-BE49-F238E27FC236}">
                <a16:creationId xmlns:a16="http://schemas.microsoft.com/office/drawing/2014/main" xmlns="" id="{DE54A872-5558-5946-921B-960FDEB3FE4A}"/>
              </a:ext>
            </a:extLst>
          </p:cNvPr>
          <p:cNvSpPr txBox="1"/>
          <p:nvPr/>
        </p:nvSpPr>
        <p:spPr>
          <a:xfrm>
            <a:off x="436608" y="3144958"/>
            <a:ext cx="2709396" cy="19184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lnSpc>
                <a:spcPct val="150000"/>
              </a:lnSpc>
              <a:spcAft>
                <a:spcPts val="200"/>
              </a:spcAft>
              <a:buClr>
                <a:srgbClr val="25B4B2"/>
              </a:buClr>
              <a:buSzPts val="1400"/>
            </a:pPr>
            <a:r>
              <a:rPr lang="ru-RU" sz="1200" b="1" dirty="0">
                <a:latin typeface="DIN PRO LIGHT" panose="020B0504020101010102" pitchFamily="34" charset="0"/>
                <a:ea typeface="Tahoma" panose="020B0604030504040204" pitchFamily="34" charset="0"/>
                <a:cs typeface="DIN PRO LIGHT" panose="020B0504020101010102" pitchFamily="34" charset="0"/>
                <a:sym typeface="Tahoma"/>
              </a:rPr>
              <a:t>Лоты</a:t>
            </a:r>
            <a:r>
              <a:rPr lang="ru-RU" sz="1100" b="1" dirty="0">
                <a:latin typeface="DIN PRO LIGHT" panose="020B0504020101010102" pitchFamily="34" charset="0"/>
                <a:ea typeface="Tahoma" panose="020B0604030504040204" pitchFamily="34" charset="0"/>
                <a:cs typeface="DIN PRO LIGHT" panose="020B0504020101010102" pitchFamily="34" charset="0"/>
                <a:sym typeface="Tahoma"/>
              </a:rPr>
              <a:t>:</a:t>
            </a:r>
            <a:endParaRPr lang="ru-RU" sz="1100" b="1" dirty="0">
              <a:latin typeface="DIN PRO LIGHT" panose="020B0504020101010102" pitchFamily="34" charset="0"/>
              <a:ea typeface="Tahoma"/>
              <a:cs typeface="DIN PRO LIGHT" panose="020B0504020101010102" pitchFamily="34" charset="0"/>
              <a:sym typeface="Tahoma"/>
            </a:endParaRPr>
          </a:p>
          <a:p>
            <a:pPr marL="171450" indent="-171450">
              <a:buClr>
                <a:schemeClr val="accent5"/>
              </a:buClr>
              <a:buFont typeface="Wingdings" pitchFamily="2" charset="2"/>
              <a:buChar char="§"/>
            </a:pPr>
            <a:r>
              <a:rPr lang="ru-RU" sz="1100" dirty="0">
                <a:effectLst/>
                <a:latin typeface="DIN Pro Light" panose="020B0504020101010102" pitchFamily="34" charset="0"/>
                <a:cs typeface="DIN Pro Light" panose="020B0504020101010102" pitchFamily="34" charset="0"/>
              </a:rPr>
              <a:t> спорт (</a:t>
            </a:r>
            <a:r>
              <a:rPr lang="ru-RU" sz="1100" dirty="0" err="1">
                <a:effectLst/>
                <a:latin typeface="DIN Pro Light" panose="020B0504020101010102" pitchFamily="34" charset="0"/>
                <a:cs typeface="DIN Pro Light" panose="020B0504020101010102" pitchFamily="34" charset="0"/>
              </a:rPr>
              <a:t>спорттех</a:t>
            </a:r>
            <a:r>
              <a:rPr lang="ru-RU" sz="1100" dirty="0">
                <a:effectLst/>
                <a:latin typeface="DIN Pro Light" panose="020B0504020101010102" pitchFamily="34" charset="0"/>
                <a:cs typeface="DIN Pro Light" panose="020B0504020101010102" pitchFamily="34" charset="0"/>
              </a:rPr>
              <a:t>, оборудование и инвентарь, медико-биологическое обеспечение); </a:t>
            </a:r>
          </a:p>
          <a:p>
            <a:pPr marL="171450" indent="-171450">
              <a:buClr>
                <a:schemeClr val="accent5"/>
              </a:buClr>
              <a:buFont typeface="Wingdings" pitchFamily="2" charset="2"/>
              <a:buChar char="§"/>
            </a:pPr>
            <a:r>
              <a:rPr lang="ru-RU" sz="1100" dirty="0">
                <a:latin typeface="DIN Pro Light" panose="020B0504020101010102" pitchFamily="34" charset="0"/>
                <a:cs typeface="DIN Pro Light" panose="020B0504020101010102" pitchFamily="34" charset="0"/>
              </a:rPr>
              <a:t> </a:t>
            </a:r>
            <a:r>
              <a:rPr lang="ru-RU" sz="1100" dirty="0">
                <a:effectLst/>
                <a:latin typeface="DIN Pro Light" panose="020B0504020101010102" pitchFamily="34" charset="0"/>
                <a:cs typeface="DIN Pro Light" panose="020B0504020101010102" pitchFamily="34" charset="0"/>
              </a:rPr>
              <a:t>городская среда (технологии «умного города»); </a:t>
            </a:r>
          </a:p>
          <a:p>
            <a:pPr marL="171450" indent="-171450">
              <a:buClr>
                <a:schemeClr val="accent5"/>
              </a:buClr>
              <a:buFont typeface="Wingdings" pitchFamily="2" charset="2"/>
              <a:buChar char="§"/>
            </a:pPr>
            <a:r>
              <a:rPr lang="ru-RU" sz="1100" dirty="0">
                <a:latin typeface="DIN Pro Light" panose="020B0504020101010102" pitchFamily="34" charset="0"/>
                <a:cs typeface="DIN Pro Light" panose="020B0504020101010102" pitchFamily="34" charset="0"/>
              </a:rPr>
              <a:t> </a:t>
            </a:r>
            <a:r>
              <a:rPr lang="ru-RU" sz="1100" dirty="0">
                <a:effectLst/>
                <a:latin typeface="DIN Pro Light" panose="020B0504020101010102" pitchFamily="34" charset="0"/>
                <a:cs typeface="DIN Pro Light" panose="020B0504020101010102" pitchFamily="34" charset="0"/>
              </a:rPr>
              <a:t>экология (</a:t>
            </a:r>
            <a:r>
              <a:rPr lang="ru-RU" sz="1100" dirty="0" err="1">
                <a:effectLst/>
                <a:latin typeface="DIN Pro Light" panose="020B0504020101010102" pitchFamily="34" charset="0"/>
                <a:cs typeface="DIN Pro Light" panose="020B0504020101010102" pitchFamily="34" charset="0"/>
              </a:rPr>
              <a:t>экотехнологии</a:t>
            </a:r>
            <a:r>
              <a:rPr lang="ru-RU" sz="1100" dirty="0">
                <a:effectLst/>
                <a:latin typeface="DIN Pro Light" panose="020B0504020101010102" pitchFamily="34" charset="0"/>
                <a:cs typeface="DIN Pro Light" panose="020B0504020101010102" pitchFamily="34" charset="0"/>
              </a:rPr>
              <a:t> и рациональное природопользование); </a:t>
            </a:r>
          </a:p>
          <a:p>
            <a:pPr marL="171450" indent="-171450">
              <a:buClr>
                <a:schemeClr val="accent5"/>
              </a:buClr>
              <a:buFont typeface="Wingdings" pitchFamily="2" charset="2"/>
              <a:buChar char="§"/>
            </a:pPr>
            <a:r>
              <a:rPr lang="ru-RU" sz="1100" dirty="0">
                <a:latin typeface="DIN Pro Light" panose="020B0504020101010102" pitchFamily="34" charset="0"/>
                <a:cs typeface="DIN Pro Light" panose="020B0504020101010102" pitchFamily="34" charset="0"/>
              </a:rPr>
              <a:t> </a:t>
            </a:r>
            <a:r>
              <a:rPr lang="ru-RU" sz="1100" dirty="0">
                <a:effectLst/>
                <a:latin typeface="DIN Pro Light" panose="020B0504020101010102" pitchFamily="34" charset="0"/>
                <a:cs typeface="DIN Pro Light" panose="020B0504020101010102" pitchFamily="34" charset="0"/>
              </a:rPr>
              <a:t>социальное предпринимательство. </a:t>
            </a:r>
          </a:p>
        </p:txBody>
      </p:sp>
      <p:pic>
        <p:nvPicPr>
          <p:cNvPr id="23" name="Picture 9">
            <a:extLst>
              <a:ext uri="{FF2B5EF4-FFF2-40B4-BE49-F238E27FC236}">
                <a16:creationId xmlns:a16="http://schemas.microsoft.com/office/drawing/2014/main" xmlns="" id="{2E73CFFE-A372-274E-BDFB-5DA96CA897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807" y="161281"/>
            <a:ext cx="1085681" cy="533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5466FE50-4D82-B38F-FD87-0990FDEEFD13}"/>
              </a:ext>
            </a:extLst>
          </p:cNvPr>
          <p:cNvSpPr/>
          <p:nvPr/>
        </p:nvSpPr>
        <p:spPr>
          <a:xfrm>
            <a:off x="196280" y="201338"/>
            <a:ext cx="4447728" cy="432048"/>
          </a:xfrm>
          <a:prstGeom prst="rect">
            <a:avLst/>
          </a:prstGeom>
          <a:gradFill>
            <a:gsLst>
              <a:gs pos="0">
                <a:srgbClr val="2C429B"/>
              </a:gs>
              <a:gs pos="100000">
                <a:srgbClr val="C6238A"/>
              </a:gs>
              <a:gs pos="50000">
                <a:srgbClr val="6B379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DIN Pro Bold" panose="020B0804020101020102" pitchFamily="34" charset="-52"/>
                <a:cs typeface="DIN Pro Bold" panose="020B0804020101020102" pitchFamily="34" charset="-52"/>
              </a:rPr>
              <a:t>ФП «Акселерация субъектов МСП»</a:t>
            </a:r>
          </a:p>
        </p:txBody>
      </p:sp>
      <p:sp>
        <p:nvSpPr>
          <p:cNvPr id="10" name="Равнобедренный треугольник 47">
            <a:extLst>
              <a:ext uri="{FF2B5EF4-FFF2-40B4-BE49-F238E27FC236}">
                <a16:creationId xmlns:a16="http://schemas.microsoft.com/office/drawing/2014/main" xmlns="" id="{3D109A86-22CD-B745-8571-92D3522AD166}"/>
              </a:ext>
            </a:extLst>
          </p:cNvPr>
          <p:cNvSpPr/>
          <p:nvPr/>
        </p:nvSpPr>
        <p:spPr>
          <a:xfrm flipV="1">
            <a:off x="1006929" y="728080"/>
            <a:ext cx="216000" cy="139215"/>
          </a:xfrm>
          <a:prstGeom prst="triangle">
            <a:avLst/>
          </a:prstGeom>
          <a:solidFill>
            <a:srgbClr val="6B37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xmlns="" id="{CBCE092C-2FBC-7171-B393-BEF3FB0DC44D}"/>
              </a:ext>
            </a:extLst>
          </p:cNvPr>
          <p:cNvSpPr/>
          <p:nvPr/>
        </p:nvSpPr>
        <p:spPr>
          <a:xfrm>
            <a:off x="7308304" y="3839248"/>
            <a:ext cx="1656184" cy="769441"/>
          </a:xfrm>
          <a:prstGeom prst="rect">
            <a:avLst/>
          </a:prstGeom>
          <a:solidFill>
            <a:srgbClr val="163E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163E5B"/>
              </a:solidFill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xmlns="" id="{12B8C397-430F-20B9-BD8A-25AA2369EC78}"/>
              </a:ext>
            </a:extLst>
          </p:cNvPr>
          <p:cNvSpPr txBox="1"/>
          <p:nvPr/>
        </p:nvSpPr>
        <p:spPr>
          <a:xfrm>
            <a:off x="7380312" y="3827176"/>
            <a:ext cx="15841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Сбор заявок до 10:00 (</a:t>
            </a:r>
            <a:r>
              <a:rPr lang="ru-RU" sz="10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мск</a:t>
            </a:r>
            <a:r>
              <a:rPr lang="ru-RU" sz="1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 </a:t>
            </a:r>
          </a:p>
          <a:p>
            <a:r>
              <a:rPr lang="ru-RU" sz="1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 марта</a:t>
            </a:r>
            <a:endParaRPr lang="en-US" sz="1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sz="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1000" b="1" dirty="0" err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online.fasie.ru</a:t>
            </a:r>
            <a:endParaRPr lang="ru-RU" sz="10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7D1EBB0A-125C-BD38-0958-5172EDCEB972}"/>
              </a:ext>
            </a:extLst>
          </p:cNvPr>
          <p:cNvSpPr/>
          <p:nvPr/>
        </p:nvSpPr>
        <p:spPr>
          <a:xfrm>
            <a:off x="3701676" y="3224506"/>
            <a:ext cx="3534620" cy="1838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ru-RU" sz="1100" dirty="0">
                <a:latin typeface="DIN Pro Light" panose="020B0504020101010102" pitchFamily="34" charset="0"/>
                <a:ea typeface="Tahoma" panose="020B0604030504040204" pitchFamily="34" charset="0"/>
                <a:cs typeface="DIN Pro Light" panose="020B0504020101010102" pitchFamily="34" charset="0"/>
              </a:rPr>
              <a:t>     </a:t>
            </a:r>
            <a:r>
              <a:rPr lang="ru-RU" sz="1200" b="1" dirty="0">
                <a:latin typeface="DIN Pro Light" panose="020B0504020101010102" pitchFamily="34" charset="0"/>
                <a:ea typeface="Tahoma" panose="020B0604030504040204" pitchFamily="34" charset="0"/>
                <a:cs typeface="DIN Pro Light" panose="020B0504020101010102" pitchFamily="34" charset="0"/>
              </a:rPr>
              <a:t>Направления расходования </a:t>
            </a:r>
            <a:r>
              <a:rPr lang="ru-RU" sz="1200" b="1" dirty="0">
                <a:latin typeface="DIN PRO LIGHT" panose="020B0504020101010102" pitchFamily="34" charset="0"/>
                <a:ea typeface="Tahoma" panose="020B0604030504040204" pitchFamily="34" charset="0"/>
                <a:cs typeface="DIN PRO LIGHT" panose="020B0504020101010102" pitchFamily="34" charset="0"/>
              </a:rPr>
              <a:t>гранта:</a:t>
            </a:r>
            <a:endParaRPr lang="ru-RU" sz="1100" dirty="0">
              <a:latin typeface="DIN Pro Light" panose="020B0504020101010102" pitchFamily="34" charset="0"/>
              <a:ea typeface="Tahoma" panose="020B0604030504040204" pitchFamily="34" charset="0"/>
              <a:cs typeface="DIN Pro Light" panose="020B0504020101010102" pitchFamily="34" charset="0"/>
            </a:endParaRPr>
          </a:p>
          <a:p>
            <a:pPr marL="0" lvl="1" indent="-342900">
              <a:buClr>
                <a:schemeClr val="accent5"/>
              </a:buClr>
              <a:buFont typeface="Wingdings" pitchFamily="2" charset="2"/>
              <a:buChar char="§"/>
            </a:pPr>
            <a:r>
              <a:rPr lang="ru-RU" sz="1100" dirty="0">
                <a:latin typeface="DIN Pro Light" panose="020B0504020101010102" pitchFamily="34" charset="0"/>
                <a:ea typeface="Tahoma" panose="020B0604030504040204" pitchFamily="34" charset="0"/>
                <a:cs typeface="DIN Pro Light" panose="020B0504020101010102" pitchFamily="34" charset="0"/>
              </a:rPr>
              <a:t>заработная плата и начисления;</a:t>
            </a:r>
          </a:p>
          <a:p>
            <a:pPr marL="0" lvl="1" indent="-342900">
              <a:buClr>
                <a:schemeClr val="accent5"/>
              </a:buClr>
              <a:buFont typeface="Wingdings" pitchFamily="2" charset="2"/>
              <a:buChar char="§"/>
            </a:pPr>
            <a:r>
              <a:rPr lang="ru-RU" sz="1100" dirty="0">
                <a:latin typeface="DIN Pro Light" panose="020B0504020101010102" pitchFamily="34" charset="0"/>
                <a:ea typeface="Tahoma" panose="020B0604030504040204" pitchFamily="34" charset="0"/>
                <a:cs typeface="DIN Pro Light" panose="020B0504020101010102" pitchFamily="34" charset="0"/>
              </a:rPr>
              <a:t>материалы, сырье, комплектующие (не более 20% от суммы гранта);</a:t>
            </a:r>
          </a:p>
          <a:p>
            <a:pPr marL="0" lvl="1" indent="-342900">
              <a:buClr>
                <a:schemeClr val="accent5"/>
              </a:buClr>
              <a:buFont typeface="Wingdings" pitchFamily="2" charset="2"/>
              <a:buChar char="§"/>
            </a:pPr>
            <a:r>
              <a:rPr lang="ru-RU" sz="1100" dirty="0">
                <a:latin typeface="DIN Pro Light" panose="020B0504020101010102" pitchFamily="34" charset="0"/>
                <a:ea typeface="Tahoma" panose="020B0604030504040204" pitchFamily="34" charset="0"/>
                <a:cs typeface="DIN Pro Light" panose="020B0504020101010102" pitchFamily="34" charset="0"/>
              </a:rPr>
              <a:t>оплата работ, выполняемых сторонними юридическими лицами, ИП и физическими лицами – плательщиками НПД (не более 25% от суммы гранта);</a:t>
            </a:r>
          </a:p>
          <a:p>
            <a:pPr marL="0" lvl="1" indent="-342900">
              <a:buClr>
                <a:schemeClr val="accent5"/>
              </a:buClr>
              <a:buFont typeface="Wingdings" pitchFamily="2" charset="2"/>
              <a:buChar char="§"/>
            </a:pPr>
            <a:r>
              <a:rPr lang="ru-RU" sz="1100" dirty="0">
                <a:latin typeface="DIN Pro Light" panose="020B0504020101010102" pitchFamily="34" charset="0"/>
                <a:ea typeface="Tahoma" panose="020B0604030504040204" pitchFamily="34" charset="0"/>
                <a:cs typeface="DIN Pro Light" panose="020B0504020101010102" pitchFamily="34" charset="0"/>
              </a:rPr>
              <a:t>прочие общехозяйственные расходы (не более 10% от суммы гранта). </a:t>
            </a:r>
          </a:p>
        </p:txBody>
      </p:sp>
    </p:spTree>
    <p:extLst>
      <p:ext uri="{BB962C8B-B14F-4D97-AF65-F5344CB8AC3E}">
        <p14:creationId xmlns:p14="http://schemas.microsoft.com/office/powerpoint/2010/main" val="15746386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>
            <a:extLst>
              <a:ext uri="{FF2B5EF4-FFF2-40B4-BE49-F238E27FC236}">
                <a16:creationId xmlns:a16="http://schemas.microsoft.com/office/drawing/2014/main" xmlns="" id="{619C79AE-3CD2-47DF-9E7B-0F5F9E9B7983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Слайд think-cell" r:id="rId4" imgW="360" imgH="360" progId="TCLayout.ActiveDocument.1">
                  <p:embed/>
                </p:oleObj>
              </mc:Choice>
              <mc:Fallback>
                <p:oleObj name="Слайд think-cell" r:id="rId4" imgW="360" imgH="360" progId="TCLayout.ActiveDocument.1">
                  <p:embed/>
                  <p:pic>
                    <p:nvPicPr>
                      <p:cNvPr id="5" name="Объект 4" hidden="1">
                        <a:extLst>
                          <a:ext uri="{FF2B5EF4-FFF2-40B4-BE49-F238E27FC236}">
                            <a16:creationId xmlns:a16="http://schemas.microsoft.com/office/drawing/2014/main" xmlns="" id="{619C79AE-3CD2-47DF-9E7B-0F5F9E9B7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Rounded Rectangle 14"/>
          <p:cNvSpPr/>
          <p:nvPr/>
        </p:nvSpPr>
        <p:spPr>
          <a:xfrm>
            <a:off x="992280" y="2668268"/>
            <a:ext cx="4050000" cy="1745234"/>
          </a:xfrm>
          <a:prstGeom prst="roundRect">
            <a:avLst>
              <a:gd name="adj" fmla="val 99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lvl="1" defTabSz="471488">
              <a:spcBef>
                <a:spcPts val="225"/>
              </a:spcBef>
              <a:spcAft>
                <a:spcPts val="225"/>
              </a:spcAft>
              <a:buClr>
                <a:srgbClr val="00B050"/>
              </a:buClr>
              <a:tabLst>
                <a:tab pos="133350" algn="l"/>
              </a:tabLst>
              <a:defRPr/>
            </a:pPr>
            <a:endParaRPr lang="ru-RU" sz="1050" dirty="0">
              <a:solidFill>
                <a:srgbClr val="000000"/>
              </a:solidFill>
              <a:latin typeface="Tahoma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203160E-141E-C84B-BAC2-B0B75D75C2F6}"/>
              </a:ext>
            </a:extLst>
          </p:cNvPr>
          <p:cNvSpPr txBox="1"/>
          <p:nvPr/>
        </p:nvSpPr>
        <p:spPr>
          <a:xfrm>
            <a:off x="4860032" y="1059582"/>
            <a:ext cx="41044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bg1"/>
                </a:solidFill>
                <a:latin typeface="DIN Pro Light" panose="020B0504020101010102" pitchFamily="34" charset="0"/>
                <a:ea typeface="Tahoma" panose="020B0604030504040204" pitchFamily="34" charset="0"/>
                <a:cs typeface="DIN Pro Light" panose="020B0504020101010102" pitchFamily="34" charset="0"/>
              </a:rPr>
              <a:t>поддержка создания и развития стартапов, осуществляющих разработку собственной продукции</a:t>
            </a:r>
          </a:p>
        </p:txBody>
      </p:sp>
      <p:pic>
        <p:nvPicPr>
          <p:cNvPr id="14" name="Picture 3" descr="C:\Users\Handogina\Desktop\Иконки\14_FASIE_ikonki.png">
            <a:extLst>
              <a:ext uri="{FF2B5EF4-FFF2-40B4-BE49-F238E27FC236}">
                <a16:creationId xmlns:a16="http://schemas.microsoft.com/office/drawing/2014/main" xmlns="" id="{F051D8A5-483D-4B4F-930A-29AF844BE4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68" y="1332160"/>
            <a:ext cx="413644" cy="413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B0898E05-7F0E-4043-8E7A-A5CE4935585B}"/>
              </a:ext>
            </a:extLst>
          </p:cNvPr>
          <p:cNvSpPr txBox="1"/>
          <p:nvPr/>
        </p:nvSpPr>
        <p:spPr>
          <a:xfrm>
            <a:off x="196280" y="874916"/>
            <a:ext cx="27093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ru-RU" b="1" dirty="0">
                <a:latin typeface="DIN Pro Bold" panose="020B0504020101010102" pitchFamily="34" charset="0"/>
                <a:ea typeface="Tahoma" panose="020B0604030504040204" pitchFamily="34" charset="0"/>
                <a:cs typeface="DIN Pro Bold" panose="020B0504020101010102" pitchFamily="34" charset="0"/>
              </a:rPr>
              <a:t>Конкурс </a:t>
            </a:r>
            <a:r>
              <a:rPr lang="ru-RU" b="1" dirty="0">
                <a:latin typeface="DIN Pro Bold" panose="020B0504020101010102" pitchFamily="34" charset="0"/>
                <a:ea typeface="Segoe UI" panose="020B0502040204020203" pitchFamily="34" charset="0"/>
                <a:cs typeface="DIN Pro Bold" panose="020B0504020101010102" pitchFamily="34" charset="0"/>
              </a:rPr>
              <a:t>«Старт-СОПР»</a:t>
            </a:r>
          </a:p>
        </p:txBody>
      </p:sp>
      <p:pic>
        <p:nvPicPr>
          <p:cNvPr id="19" name="Picture 5" descr="C:\Users\Handogina\Desktop\Иконки\26_FASIE_ikonki.png">
            <a:extLst>
              <a:ext uri="{FF2B5EF4-FFF2-40B4-BE49-F238E27FC236}">
                <a16:creationId xmlns:a16="http://schemas.microsoft.com/office/drawing/2014/main" xmlns="" id="{0A4BF998-DB8E-8A4E-80F6-8AF0BED80E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7288" y="1365042"/>
            <a:ext cx="401952" cy="401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Google Shape;257;p8">
            <a:extLst>
              <a:ext uri="{FF2B5EF4-FFF2-40B4-BE49-F238E27FC236}">
                <a16:creationId xmlns:a16="http://schemas.microsoft.com/office/drawing/2014/main" xmlns="" id="{DE54A872-5558-5946-921B-960FDEB3FE4A}"/>
              </a:ext>
            </a:extLst>
          </p:cNvPr>
          <p:cNvSpPr txBox="1"/>
          <p:nvPr/>
        </p:nvSpPr>
        <p:spPr>
          <a:xfrm>
            <a:off x="831306" y="1275606"/>
            <a:ext cx="4005981" cy="19671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lnSpc>
                <a:spcPct val="150000"/>
              </a:lnSpc>
              <a:spcAft>
                <a:spcPts val="200"/>
              </a:spcAft>
              <a:buClr>
                <a:srgbClr val="25B4B2"/>
              </a:buClr>
              <a:buSzPts val="1400"/>
            </a:pPr>
            <a:r>
              <a:rPr lang="ru-RU" sz="1200" b="1" dirty="0">
                <a:latin typeface="DIN PRO LIGHT" panose="020B0504020101010102" pitchFamily="34" charset="0"/>
                <a:ea typeface="Tahoma" panose="020B0604030504040204" pitchFamily="34" charset="0"/>
                <a:cs typeface="DIN PRO LIGHT" panose="020B0504020101010102" pitchFamily="34" charset="0"/>
                <a:sym typeface="Tahoma"/>
              </a:rPr>
              <a:t>Для участия в конкурсе необходимо</a:t>
            </a:r>
            <a:r>
              <a:rPr lang="ru-RU" sz="1100" b="1" dirty="0">
                <a:latin typeface="DIN PRO LIGHT" panose="020B0504020101010102" pitchFamily="34" charset="0"/>
                <a:ea typeface="Tahoma" panose="020B0604030504040204" pitchFamily="34" charset="0"/>
                <a:cs typeface="DIN PRO LIGHT" panose="020B0504020101010102" pitchFamily="34" charset="0"/>
                <a:sym typeface="Tahoma"/>
              </a:rPr>
              <a:t>:</a:t>
            </a:r>
          </a:p>
          <a:p>
            <a:pPr>
              <a:lnSpc>
                <a:spcPct val="150000"/>
              </a:lnSpc>
              <a:spcAft>
                <a:spcPts val="200"/>
              </a:spcAft>
              <a:buClr>
                <a:srgbClr val="25B4B2"/>
              </a:buClr>
              <a:buSzPts val="1400"/>
            </a:pPr>
            <a:endParaRPr lang="ru-RU" sz="300" b="1" dirty="0">
              <a:latin typeface="DIN PRO LIGHT" panose="020B0504020101010102" pitchFamily="34" charset="0"/>
              <a:ea typeface="Tahoma"/>
              <a:cs typeface="DIN PRO LIGHT" panose="020B0504020101010102" pitchFamily="34" charset="0"/>
              <a:sym typeface="Tahoma"/>
            </a:endParaRPr>
          </a:p>
          <a:p>
            <a:pPr marL="171450" indent="-171450">
              <a:buClr>
                <a:schemeClr val="accent5"/>
              </a:buClr>
              <a:buFont typeface="Wingdings" pitchFamily="2" charset="2"/>
              <a:buChar char="§"/>
            </a:pPr>
            <a:r>
              <a:rPr lang="en-US" sz="1100" dirty="0">
                <a:effectLst/>
                <a:latin typeface="DIN Pro Light" panose="020B0504020101010102" pitchFamily="34" charset="0"/>
                <a:cs typeface="DIN Pro Light" panose="020B0504020101010102" pitchFamily="34" charset="0"/>
              </a:rPr>
              <a:t> </a:t>
            </a:r>
            <a:r>
              <a:rPr lang="ru-RU" sz="1100" dirty="0">
                <a:effectLst/>
                <a:latin typeface="DIN Pro Light" panose="020B0504020101010102" pitchFamily="34" charset="0"/>
                <a:cs typeface="DIN Pro Light" panose="020B0504020101010102" pitchFamily="34" charset="0"/>
              </a:rPr>
              <a:t> </a:t>
            </a:r>
            <a:r>
              <a:rPr lang="ru-RU" sz="1200" dirty="0">
                <a:effectLst/>
                <a:latin typeface="DIN Pro Light" panose="020B0504020101010102" pitchFamily="34" charset="0"/>
                <a:cs typeface="DIN Pro Light" panose="020B0504020101010102" pitchFamily="34" charset="0"/>
              </a:rPr>
              <a:t>заявление </a:t>
            </a:r>
          </a:p>
          <a:p>
            <a:pPr marL="171450" indent="-171450">
              <a:buClr>
                <a:schemeClr val="accent5"/>
              </a:buClr>
              <a:buFont typeface="Wingdings" pitchFamily="2" charset="2"/>
              <a:buChar char="§"/>
            </a:pPr>
            <a:r>
              <a:rPr lang="ru-RU" sz="1200" dirty="0">
                <a:effectLst/>
                <a:latin typeface="DIN Pro Light" panose="020B0504020101010102" pitchFamily="34" charset="0"/>
                <a:cs typeface="DIN Pro Light" panose="020B0504020101010102" pitchFamily="34" charset="0"/>
              </a:rPr>
              <a:t> </a:t>
            </a:r>
            <a:r>
              <a:rPr lang="en-US" sz="1200" dirty="0">
                <a:effectLst/>
                <a:latin typeface="DIN Pro Light" panose="020B0504020101010102" pitchFamily="34" charset="0"/>
                <a:cs typeface="DIN Pro Light" panose="020B0504020101010102" pitchFamily="34" charset="0"/>
              </a:rPr>
              <a:t> </a:t>
            </a:r>
            <a:r>
              <a:rPr lang="ru-RU" sz="1200" dirty="0">
                <a:effectLst/>
                <a:latin typeface="DIN Pro Light" panose="020B0504020101010102" pitchFamily="34" charset="0"/>
                <a:cs typeface="DIN Pro Light" panose="020B0504020101010102" pitchFamily="34" charset="0"/>
              </a:rPr>
              <a:t>проект ТЗ на выполнение НИОКР </a:t>
            </a:r>
          </a:p>
          <a:p>
            <a:pPr marL="171450" indent="-171450">
              <a:buClr>
                <a:schemeClr val="accent5"/>
              </a:buClr>
              <a:buFont typeface="Wingdings" pitchFamily="2" charset="2"/>
              <a:buChar char="§"/>
            </a:pPr>
            <a:r>
              <a:rPr lang="ru-RU" sz="1200" dirty="0">
                <a:latin typeface="DIN Pro Light" panose="020B0504020101010102" pitchFamily="34" charset="0"/>
                <a:cs typeface="DIN Pro Light" panose="020B0504020101010102" pitchFamily="34" charset="0"/>
              </a:rPr>
              <a:t> </a:t>
            </a:r>
            <a:r>
              <a:rPr lang="en-US" sz="1200" dirty="0">
                <a:latin typeface="DIN Pro Light" panose="020B0504020101010102" pitchFamily="34" charset="0"/>
                <a:cs typeface="DIN Pro Light" panose="020B0504020101010102" pitchFamily="34" charset="0"/>
              </a:rPr>
              <a:t> </a:t>
            </a:r>
            <a:r>
              <a:rPr lang="ru-RU" sz="1200" dirty="0">
                <a:latin typeface="DIN Pro Light" panose="020B0504020101010102" pitchFamily="34" charset="0"/>
                <a:cs typeface="DIN Pro Light" panose="020B0504020101010102" pitchFamily="34" charset="0"/>
              </a:rPr>
              <a:t>смета</a:t>
            </a:r>
            <a:endParaRPr lang="ru-RU" sz="1200" dirty="0">
              <a:effectLst/>
              <a:latin typeface="DIN Pro Light" panose="020B0504020101010102" pitchFamily="34" charset="0"/>
              <a:cs typeface="DIN Pro Light" panose="020B0504020101010102" pitchFamily="34" charset="0"/>
            </a:endParaRPr>
          </a:p>
          <a:p>
            <a:pPr marL="171450" indent="-171450">
              <a:buClr>
                <a:schemeClr val="accent5"/>
              </a:buClr>
              <a:buFont typeface="Wingdings" pitchFamily="2" charset="2"/>
              <a:buChar char="§"/>
            </a:pPr>
            <a:r>
              <a:rPr lang="ru-RU" sz="1200" dirty="0">
                <a:latin typeface="DIN Pro Light" panose="020B0504020101010102" pitchFamily="34" charset="0"/>
                <a:cs typeface="DIN Pro Light" panose="020B0504020101010102" pitchFamily="34" charset="0"/>
              </a:rPr>
              <a:t> </a:t>
            </a:r>
            <a:r>
              <a:rPr lang="en-US" sz="1200" dirty="0">
                <a:latin typeface="DIN Pro Light" panose="020B0504020101010102" pitchFamily="34" charset="0"/>
                <a:cs typeface="DIN Pro Light" panose="020B0504020101010102" pitchFamily="34" charset="0"/>
              </a:rPr>
              <a:t> </a:t>
            </a:r>
            <a:r>
              <a:rPr lang="ru-RU" sz="1200" dirty="0">
                <a:effectLst/>
                <a:latin typeface="DIN Pro Light" panose="020B0504020101010102" pitchFamily="34" charset="0"/>
                <a:cs typeface="DIN Pro Light" panose="020B0504020101010102" pitchFamily="34" charset="0"/>
              </a:rPr>
              <a:t>проект календарного плана выполнения НИОКР</a:t>
            </a:r>
          </a:p>
          <a:p>
            <a:pPr marL="171450" indent="-171450">
              <a:buClr>
                <a:schemeClr val="accent5"/>
              </a:buClr>
              <a:buFont typeface="Wingdings" pitchFamily="2" charset="2"/>
              <a:buChar char="§"/>
            </a:pPr>
            <a:r>
              <a:rPr lang="ru-RU" sz="1200" dirty="0">
                <a:effectLst/>
                <a:latin typeface="DIN Pro Light" panose="020B0504020101010102" pitchFamily="34" charset="0"/>
                <a:cs typeface="DIN Pro Light" panose="020B0504020101010102" pitchFamily="34" charset="0"/>
              </a:rPr>
              <a:t> </a:t>
            </a:r>
            <a:r>
              <a:rPr lang="en-US" sz="1200" dirty="0">
                <a:effectLst/>
                <a:latin typeface="DIN Pro Light" panose="020B0504020101010102" pitchFamily="34" charset="0"/>
                <a:cs typeface="DIN Pro Light" panose="020B0504020101010102" pitchFamily="34" charset="0"/>
              </a:rPr>
              <a:t> </a:t>
            </a:r>
            <a:r>
              <a:rPr lang="ru-RU" sz="1200" dirty="0">
                <a:effectLst/>
                <a:latin typeface="DIN Pro Light" panose="020B0504020101010102" pitchFamily="34" charset="0"/>
                <a:cs typeface="DIN Pro Light" panose="020B0504020101010102" pitchFamily="34" charset="0"/>
              </a:rPr>
              <a:t>выписка из ЕГРЮЛ </a:t>
            </a:r>
            <a:r>
              <a:rPr lang="en-US" sz="1200" dirty="0">
                <a:effectLst/>
                <a:latin typeface="DIN Pro Light" panose="020B0504020101010102" pitchFamily="34" charset="0"/>
                <a:cs typeface="DIN Pro Light" panose="020B0504020101010102" pitchFamily="34" charset="0"/>
              </a:rPr>
              <a:t>*</a:t>
            </a:r>
            <a:r>
              <a:rPr lang="ru-RU" sz="1200" dirty="0">
                <a:effectLst/>
                <a:latin typeface="DIN Pro Light" panose="020B0504020101010102" pitchFamily="34" charset="0"/>
                <a:cs typeface="DIN Pro Light" panose="020B0504020101010102" pitchFamily="34" charset="0"/>
              </a:rPr>
              <a:t> </a:t>
            </a:r>
          </a:p>
          <a:p>
            <a:pPr marL="171450" indent="-171450">
              <a:buClr>
                <a:schemeClr val="accent5"/>
              </a:buClr>
              <a:buFont typeface="Wingdings" pitchFamily="2" charset="2"/>
              <a:buChar char="§"/>
            </a:pPr>
            <a:r>
              <a:rPr lang="ru-RU" sz="1200" dirty="0">
                <a:latin typeface="DIN Pro Light" panose="020B0504020101010102" pitchFamily="34" charset="0"/>
                <a:cs typeface="DIN Pro Light" panose="020B0504020101010102" pitchFamily="34" charset="0"/>
              </a:rPr>
              <a:t> </a:t>
            </a:r>
            <a:r>
              <a:rPr lang="en-US" sz="1200" dirty="0">
                <a:latin typeface="DIN Pro Light" panose="020B0504020101010102" pitchFamily="34" charset="0"/>
                <a:cs typeface="DIN Pro Light" panose="020B0504020101010102" pitchFamily="34" charset="0"/>
              </a:rPr>
              <a:t> </a:t>
            </a:r>
            <a:r>
              <a:rPr lang="ru-RU" sz="1200" dirty="0">
                <a:effectLst/>
                <a:latin typeface="DIN Pro Light" panose="020B0504020101010102" pitchFamily="34" charset="0"/>
                <a:cs typeface="DIN Pro Light" panose="020B0504020101010102" pitchFamily="34" charset="0"/>
              </a:rPr>
              <a:t>сведения о среднесписочной численности за последний год </a:t>
            </a:r>
            <a:r>
              <a:rPr lang="en-US" sz="1200" dirty="0">
                <a:effectLst/>
                <a:latin typeface="DIN Pro Light" panose="020B0504020101010102" pitchFamily="34" charset="0"/>
                <a:cs typeface="DIN Pro Light" panose="020B0504020101010102" pitchFamily="34" charset="0"/>
              </a:rPr>
              <a:t>*</a:t>
            </a:r>
            <a:endParaRPr lang="ru-RU" sz="1200" dirty="0">
              <a:effectLst/>
              <a:latin typeface="DIN Pro Light" panose="020B0504020101010102" pitchFamily="34" charset="0"/>
              <a:cs typeface="DIN Pro Light" panose="020B0504020101010102" pitchFamily="34" charset="0"/>
            </a:endParaRPr>
          </a:p>
          <a:p>
            <a:pPr marL="171450" indent="-171450">
              <a:buClr>
                <a:schemeClr val="accent5"/>
              </a:buClr>
              <a:buFont typeface="Wingdings" pitchFamily="2" charset="2"/>
              <a:buChar char="§"/>
            </a:pPr>
            <a:r>
              <a:rPr lang="ru-RU" sz="1200" dirty="0">
                <a:effectLst/>
                <a:latin typeface="DIN Pro Light" panose="020B0504020101010102" pitchFamily="34" charset="0"/>
                <a:cs typeface="DIN Pro Light" panose="020B0504020101010102" pitchFamily="34" charset="0"/>
              </a:rPr>
              <a:t> </a:t>
            </a:r>
            <a:r>
              <a:rPr lang="en-US" sz="1200" dirty="0">
                <a:effectLst/>
                <a:latin typeface="DIN Pro Light" panose="020B0504020101010102" pitchFamily="34" charset="0"/>
                <a:cs typeface="DIN Pro Light" panose="020B0504020101010102" pitchFamily="34" charset="0"/>
              </a:rPr>
              <a:t> </a:t>
            </a:r>
            <a:r>
              <a:rPr lang="ru-RU" sz="1200" dirty="0">
                <a:effectLst/>
                <a:latin typeface="DIN Pro Light" panose="020B0504020101010102" pitchFamily="34" charset="0"/>
                <a:cs typeface="DIN Pro Light" panose="020B0504020101010102" pitchFamily="34" charset="0"/>
              </a:rPr>
              <a:t>бухгалтерский баланс за последний год </a:t>
            </a:r>
            <a:r>
              <a:rPr lang="en-US" sz="1200" dirty="0">
                <a:effectLst/>
                <a:latin typeface="DIN Pro Light" panose="020B0504020101010102" pitchFamily="34" charset="0"/>
                <a:cs typeface="DIN Pro Light" panose="020B0504020101010102" pitchFamily="34" charset="0"/>
              </a:rPr>
              <a:t>*</a:t>
            </a:r>
            <a:endParaRPr lang="ru-RU" sz="1100" dirty="0">
              <a:effectLst/>
              <a:latin typeface="DIN Pro Light" panose="020B0504020101010102" pitchFamily="34" charset="0"/>
              <a:cs typeface="DIN Pro Light" panose="020B0504020101010102" pitchFamily="34" charset="0"/>
            </a:endParaRPr>
          </a:p>
        </p:txBody>
      </p:sp>
      <p:pic>
        <p:nvPicPr>
          <p:cNvPr id="23" name="Picture 9">
            <a:extLst>
              <a:ext uri="{FF2B5EF4-FFF2-40B4-BE49-F238E27FC236}">
                <a16:creationId xmlns:a16="http://schemas.microsoft.com/office/drawing/2014/main" xmlns="" id="{2E73CFFE-A372-274E-BDFB-5DA96CA897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807" y="161281"/>
            <a:ext cx="1085681" cy="533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5466FE50-4D82-B38F-FD87-0990FDEEFD13}"/>
              </a:ext>
            </a:extLst>
          </p:cNvPr>
          <p:cNvSpPr/>
          <p:nvPr/>
        </p:nvSpPr>
        <p:spPr>
          <a:xfrm>
            <a:off x="196280" y="201338"/>
            <a:ext cx="4447728" cy="432048"/>
          </a:xfrm>
          <a:prstGeom prst="rect">
            <a:avLst/>
          </a:prstGeom>
          <a:gradFill>
            <a:gsLst>
              <a:gs pos="0">
                <a:srgbClr val="2C429B"/>
              </a:gs>
              <a:gs pos="100000">
                <a:srgbClr val="C6238A"/>
              </a:gs>
              <a:gs pos="50000">
                <a:srgbClr val="6B379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DIN Pro Bold" panose="020B0804020101020102" pitchFamily="34" charset="-52"/>
                <a:cs typeface="DIN Pro Bold" panose="020B0804020101020102" pitchFamily="34" charset="-52"/>
              </a:rPr>
              <a:t>ФП «Акселерация субъектов МСП»</a:t>
            </a:r>
          </a:p>
        </p:txBody>
      </p:sp>
      <p:sp>
        <p:nvSpPr>
          <p:cNvPr id="10" name="Равнобедренный треугольник 47">
            <a:extLst>
              <a:ext uri="{FF2B5EF4-FFF2-40B4-BE49-F238E27FC236}">
                <a16:creationId xmlns:a16="http://schemas.microsoft.com/office/drawing/2014/main" xmlns="" id="{3D109A86-22CD-B745-8571-92D3522AD166}"/>
              </a:ext>
            </a:extLst>
          </p:cNvPr>
          <p:cNvSpPr/>
          <p:nvPr/>
        </p:nvSpPr>
        <p:spPr>
          <a:xfrm flipV="1">
            <a:off x="1006929" y="728080"/>
            <a:ext cx="216000" cy="139215"/>
          </a:xfrm>
          <a:prstGeom prst="triangle">
            <a:avLst/>
          </a:prstGeom>
          <a:solidFill>
            <a:srgbClr val="6B37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7D1EBB0A-125C-BD38-0958-5172EDCEB972}"/>
              </a:ext>
            </a:extLst>
          </p:cNvPr>
          <p:cNvSpPr/>
          <p:nvPr/>
        </p:nvSpPr>
        <p:spPr>
          <a:xfrm>
            <a:off x="5437957" y="1330374"/>
            <a:ext cx="2948605" cy="18774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300"/>
              </a:spcAft>
            </a:pPr>
            <a:r>
              <a:rPr lang="ru-RU" sz="1100" dirty="0">
                <a:latin typeface="DIN Pro Light" panose="020B0504020101010102" pitchFamily="34" charset="0"/>
                <a:ea typeface="Tahoma" panose="020B0604030504040204" pitchFamily="34" charset="0"/>
                <a:cs typeface="DIN Pro Light" panose="020B0504020101010102" pitchFamily="34" charset="0"/>
              </a:rPr>
              <a:t>     </a:t>
            </a:r>
            <a:r>
              <a:rPr lang="ru-RU" sz="1200" b="1" dirty="0">
                <a:latin typeface="DIN Pro Light" panose="020B0504020101010102" pitchFamily="34" charset="0"/>
                <a:ea typeface="Tahoma" panose="020B0604030504040204" pitchFamily="34" charset="0"/>
                <a:cs typeface="DIN Pro Light" panose="020B0504020101010102" pitchFamily="34" charset="0"/>
              </a:rPr>
              <a:t>Критерии отбора</a:t>
            </a:r>
          </a:p>
          <a:p>
            <a:pPr>
              <a:spcAft>
                <a:spcPts val="300"/>
              </a:spcAft>
            </a:pPr>
            <a:endParaRPr lang="ru-RU" sz="300" dirty="0">
              <a:latin typeface="DIN Pro Light" panose="020B0504020101010102" pitchFamily="34" charset="0"/>
              <a:ea typeface="Tahoma" panose="020B0604030504040204" pitchFamily="34" charset="0"/>
              <a:cs typeface="DIN Pro Light" panose="020B0504020101010102" pitchFamily="34" charset="0"/>
            </a:endParaRPr>
          </a:p>
          <a:p>
            <a:pPr marL="0" lvl="1" indent="-342900">
              <a:buFont typeface="+mj-lt"/>
              <a:buAutoNum type="arabicPeriod"/>
            </a:pPr>
            <a:r>
              <a:rPr lang="ru-RU" sz="1200" dirty="0">
                <a:latin typeface="DIN Pro Light" panose="020B0504020101010102" pitchFamily="34" charset="0"/>
                <a:ea typeface="Tahoma" panose="020B0604030504040204" pitchFamily="34" charset="0"/>
                <a:cs typeface="DIN Pro Light" panose="020B0504020101010102" pitchFamily="34" charset="0"/>
              </a:rPr>
              <a:t>Новизна разработки и эффективность предлагаемых решений.</a:t>
            </a:r>
          </a:p>
          <a:p>
            <a:pPr marL="0" lvl="1" indent="-342900">
              <a:buFont typeface="+mj-lt"/>
              <a:buAutoNum type="arabicPeriod"/>
            </a:pPr>
            <a:r>
              <a:rPr lang="ru-RU" sz="1200" dirty="0">
                <a:latin typeface="DIN Pro Light" panose="020B0504020101010102" pitchFamily="34" charset="0"/>
                <a:ea typeface="Tahoma" panose="020B0604030504040204" pitchFamily="34" charset="0"/>
                <a:cs typeface="DIN Pro Light" panose="020B0504020101010102" pitchFamily="34" charset="0"/>
              </a:rPr>
              <a:t>Достижимость запланированных результатов и показателей инновационного проекта.</a:t>
            </a:r>
          </a:p>
          <a:p>
            <a:pPr marL="0" lvl="1" indent="-342900">
              <a:buFont typeface="+mj-lt"/>
              <a:buAutoNum type="arabicPeriod"/>
            </a:pPr>
            <a:r>
              <a:rPr lang="ru-RU" sz="1200" dirty="0">
                <a:latin typeface="DIN Pro Light" panose="020B0504020101010102" pitchFamily="34" charset="0"/>
                <a:ea typeface="Tahoma" panose="020B0604030504040204" pitchFamily="34" charset="0"/>
                <a:cs typeface="DIN Pro Light" panose="020B0504020101010102" pitchFamily="34" charset="0"/>
              </a:rPr>
              <a:t>Перспективность внедрения и коммерческой реализации создаваемого продукта.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D9E0EA43-76B6-C8F5-B12B-3321DA1E52E2}"/>
              </a:ext>
            </a:extLst>
          </p:cNvPr>
          <p:cNvSpPr txBox="1"/>
          <p:nvPr/>
        </p:nvSpPr>
        <p:spPr>
          <a:xfrm>
            <a:off x="288032" y="4786689"/>
            <a:ext cx="4572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000" i="1" dirty="0">
                <a:effectLst/>
                <a:latin typeface="DIN Pro Light" panose="020B0504020101010102" pitchFamily="34" charset="0"/>
                <a:cs typeface="DIN Pro Light" panose="020B0504020101010102" pitchFamily="34" charset="0"/>
              </a:rPr>
              <a:t>*</a:t>
            </a:r>
            <a:r>
              <a:rPr lang="ru-RU" sz="1000" i="1" dirty="0">
                <a:effectLst/>
                <a:latin typeface="DIN Pro Light" panose="020B0504020101010102" pitchFamily="34" charset="0"/>
                <a:cs typeface="DIN Pro Light" panose="020B0504020101010102" pitchFamily="34" charset="0"/>
              </a:rPr>
              <a:t> </a:t>
            </a:r>
            <a:r>
              <a:rPr lang="ru-RU" sz="1000" i="1" dirty="0">
                <a:latin typeface="DIN Pro Light" panose="020B0504020101010102" pitchFamily="34" charset="0"/>
                <a:cs typeface="DIN Pro Light" panose="020B0504020101010102" pitchFamily="34" charset="0"/>
              </a:rPr>
              <a:t>обязательны для предоставления юридическими лицами</a:t>
            </a:r>
            <a:endParaRPr lang="ru-RU" sz="1000" i="1" dirty="0">
              <a:effectLst/>
              <a:latin typeface="DIN Pro Light" panose="020B0504020101010102" pitchFamily="34" charset="0"/>
              <a:cs typeface="DIN Pro Light" panose="020B0504020101010102" pitchFamily="34" charset="0"/>
            </a:endParaRPr>
          </a:p>
        </p:txBody>
      </p:sp>
      <p:sp>
        <p:nvSpPr>
          <p:cNvPr id="6" name="Google Shape;257;p8">
            <a:extLst>
              <a:ext uri="{FF2B5EF4-FFF2-40B4-BE49-F238E27FC236}">
                <a16:creationId xmlns:a16="http://schemas.microsoft.com/office/drawing/2014/main" xmlns="" id="{F7743BD5-95E4-2B21-94B0-D5BA95285958}"/>
              </a:ext>
            </a:extLst>
          </p:cNvPr>
          <p:cNvSpPr txBox="1"/>
          <p:nvPr/>
        </p:nvSpPr>
        <p:spPr>
          <a:xfrm>
            <a:off x="831307" y="3176214"/>
            <a:ext cx="7654434" cy="15798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lnSpc>
                <a:spcPct val="150000"/>
              </a:lnSpc>
              <a:spcAft>
                <a:spcPts val="200"/>
              </a:spcAft>
              <a:buClr>
                <a:srgbClr val="25B4B2"/>
              </a:buClr>
              <a:buSzPts val="1400"/>
            </a:pPr>
            <a:r>
              <a:rPr lang="ru-RU" sz="1200" b="1" dirty="0">
                <a:latin typeface="DIN PRO LIGHT" panose="020B0504020101010102" pitchFamily="34" charset="0"/>
                <a:ea typeface="Tahoma" panose="020B0604030504040204" pitchFamily="34" charset="0"/>
                <a:cs typeface="DIN PRO LIGHT" panose="020B0504020101010102" pitchFamily="34" charset="0"/>
                <a:sym typeface="Tahoma"/>
              </a:rPr>
              <a:t>Дополнительно</a:t>
            </a:r>
            <a:r>
              <a:rPr lang="ru-RU" sz="1100" b="1" dirty="0">
                <a:latin typeface="DIN PRO LIGHT" panose="020B0504020101010102" pitchFamily="34" charset="0"/>
                <a:ea typeface="Tahoma" panose="020B0604030504040204" pitchFamily="34" charset="0"/>
                <a:cs typeface="DIN PRO LIGHT" panose="020B0504020101010102" pitchFamily="34" charset="0"/>
                <a:sym typeface="Tahoma"/>
              </a:rPr>
              <a:t>:</a:t>
            </a:r>
            <a:endParaRPr lang="ru-RU" sz="1100" b="1" dirty="0">
              <a:latin typeface="DIN PRO LIGHT" panose="020B0504020101010102" pitchFamily="34" charset="0"/>
              <a:ea typeface="Tahoma"/>
              <a:cs typeface="DIN PRO LIGHT" panose="020B0504020101010102" pitchFamily="34" charset="0"/>
              <a:sym typeface="Tahoma"/>
            </a:endParaRPr>
          </a:p>
          <a:p>
            <a:pPr marL="171450" indent="-171450">
              <a:buClr>
                <a:schemeClr val="accent5"/>
              </a:buClr>
              <a:buFont typeface="Wingdings" pitchFamily="2" charset="2"/>
              <a:buChar char="§"/>
            </a:pPr>
            <a:r>
              <a:rPr lang="en-US" sz="1100" dirty="0">
                <a:effectLst/>
                <a:latin typeface="DIN Pro Light" panose="020B0504020101010102" pitchFamily="34" charset="0"/>
                <a:cs typeface="DIN Pro Light" panose="020B0504020101010102" pitchFamily="34" charset="0"/>
              </a:rPr>
              <a:t> </a:t>
            </a:r>
            <a:r>
              <a:rPr lang="ru-RU" sz="1100" dirty="0">
                <a:effectLst/>
                <a:latin typeface="DIN Pro Light" panose="020B0504020101010102" pitchFamily="34" charset="0"/>
                <a:cs typeface="DIN Pro Light" panose="020B0504020101010102" pitchFamily="34" charset="0"/>
              </a:rPr>
              <a:t> документы, подтверждающие использование инфраструктуры поддержки субъектов МСП на базе центров «Мой бизнес» (центры инжиниринга, центры кластерного развития, технопарки, бизнес-инкубаторы и пр.): </a:t>
            </a:r>
            <a:br>
              <a:rPr lang="ru-RU" sz="1100" dirty="0">
                <a:effectLst/>
                <a:latin typeface="DIN Pro Light" panose="020B0504020101010102" pitchFamily="34" charset="0"/>
                <a:cs typeface="DIN Pro Light" panose="020B0504020101010102" pitchFamily="34" charset="0"/>
              </a:rPr>
            </a:br>
            <a:r>
              <a:rPr lang="ru-RU" sz="1100" dirty="0">
                <a:effectLst/>
                <a:latin typeface="DIN Pro Light" panose="020B0504020101010102" pitchFamily="34" charset="0"/>
                <a:cs typeface="DIN Pro Light" panose="020B0504020101010102" pitchFamily="34" charset="0"/>
              </a:rPr>
              <a:t>	результаты </a:t>
            </a:r>
            <a:r>
              <a:rPr lang="ru-RU" sz="1100" dirty="0" err="1">
                <a:effectLst/>
                <a:latin typeface="DIN Pro Light" panose="020B0504020101010102" pitchFamily="34" charset="0"/>
                <a:cs typeface="DIN Pro Light" panose="020B0504020101010102" pitchFamily="34" charset="0"/>
              </a:rPr>
              <a:t>скоринговой</a:t>
            </a:r>
            <a:r>
              <a:rPr lang="ru-RU" sz="1100" dirty="0">
                <a:effectLst/>
                <a:latin typeface="DIN Pro Light" panose="020B0504020101010102" pitchFamily="34" charset="0"/>
                <a:cs typeface="DIN Pro Light" panose="020B0504020101010102" pitchFamily="34" charset="0"/>
              </a:rPr>
              <a:t> оценки, проведенной региональным центром «Мой бизнес» (приоритетный</a:t>
            </a:r>
            <a:br>
              <a:rPr lang="ru-RU" sz="1100" dirty="0">
                <a:effectLst/>
                <a:latin typeface="DIN Pro Light" panose="020B0504020101010102" pitchFamily="34" charset="0"/>
                <a:cs typeface="DIN Pro Light" panose="020B0504020101010102" pitchFamily="34" charset="0"/>
              </a:rPr>
            </a:br>
            <a:r>
              <a:rPr lang="ru-RU" sz="1100" dirty="0">
                <a:effectLst/>
                <a:latin typeface="DIN Pro Light" panose="020B0504020101010102" pitchFamily="34" charset="0"/>
                <a:cs typeface="DIN Pro Light" panose="020B0504020101010102" pitchFamily="34" charset="0"/>
              </a:rPr>
              <a:t>	 документ), иные документы.</a:t>
            </a:r>
          </a:p>
          <a:p>
            <a:pPr marL="171450" indent="-171450">
              <a:buClr>
                <a:schemeClr val="accent5"/>
              </a:buClr>
              <a:buFont typeface="Wingdings" pitchFamily="2" charset="2"/>
              <a:buChar char="§"/>
            </a:pPr>
            <a:r>
              <a:rPr lang="ru-RU" sz="1100" dirty="0">
                <a:effectLst/>
                <a:latin typeface="DIN Pro Light" panose="020B0504020101010102" pitchFamily="34" charset="0"/>
                <a:cs typeface="DIN Pro Light" panose="020B0504020101010102" pitchFamily="34" charset="0"/>
              </a:rPr>
              <a:t>  документы, подтверждающие квалификацию команды, публикации; </a:t>
            </a:r>
          </a:p>
          <a:p>
            <a:pPr marL="171450" indent="-171450">
              <a:buClr>
                <a:schemeClr val="accent5"/>
              </a:buClr>
              <a:buFont typeface="Wingdings" pitchFamily="2" charset="2"/>
              <a:buChar char="§"/>
            </a:pPr>
            <a:r>
              <a:rPr lang="ru-RU" sz="1100" dirty="0">
                <a:effectLst/>
                <a:latin typeface="DIN Pro Light" panose="020B0504020101010102" pitchFamily="34" charset="0"/>
                <a:cs typeface="DIN Pro Light" panose="020B0504020101010102" pitchFamily="34" charset="0"/>
              </a:rPr>
              <a:t> </a:t>
            </a:r>
            <a:r>
              <a:rPr lang="en-US" sz="1100" dirty="0">
                <a:effectLst/>
                <a:latin typeface="DIN Pro Light" panose="020B0504020101010102" pitchFamily="34" charset="0"/>
                <a:cs typeface="DIN Pro Light" panose="020B0504020101010102" pitchFamily="34" charset="0"/>
              </a:rPr>
              <a:t> </a:t>
            </a:r>
            <a:r>
              <a:rPr lang="ru-RU" sz="1100" dirty="0">
                <a:effectLst/>
                <a:latin typeface="DIN Pro Light" panose="020B0504020101010102" pitchFamily="34" charset="0"/>
                <a:cs typeface="DIN Pro Light" panose="020B0504020101010102" pitchFamily="34" charset="0"/>
              </a:rPr>
              <a:t>документы, подтверждающие наличие РИД; </a:t>
            </a:r>
          </a:p>
          <a:p>
            <a:pPr marL="171450" indent="-171450">
              <a:buClr>
                <a:schemeClr val="accent5"/>
              </a:buClr>
              <a:buFont typeface="Wingdings" pitchFamily="2" charset="2"/>
              <a:buChar char="§"/>
            </a:pPr>
            <a:r>
              <a:rPr lang="ru-RU" sz="1100" dirty="0">
                <a:latin typeface="DIN Pro Light" panose="020B0504020101010102" pitchFamily="34" charset="0"/>
                <a:cs typeface="DIN Pro Light" panose="020B0504020101010102" pitchFamily="34" charset="0"/>
              </a:rPr>
              <a:t>  документы, подтверждающие заинтересованность в создаваемом продукте.  </a:t>
            </a:r>
            <a:endParaRPr lang="ru-RU" sz="1100" dirty="0">
              <a:effectLst/>
              <a:latin typeface="DIN Pro Light" panose="020B0504020101010102" pitchFamily="34" charset="0"/>
              <a:cs typeface="DIN Pro Light" panose="020B0504020101010102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1732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 hidden="1">
            <a:extLst>
              <a:ext uri="{FF2B5EF4-FFF2-40B4-BE49-F238E27FC236}">
                <a16:creationId xmlns:a16="http://schemas.microsoft.com/office/drawing/2014/main" xmlns="" id="{619C79AE-3CD2-47DF-9E7B-0F5F9E9B7983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191" y="1191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Слайд think-cell" r:id="rId4" imgW="360" imgH="360" progId="TCLayout.ActiveDocument.1">
                  <p:embed/>
                </p:oleObj>
              </mc:Choice>
              <mc:Fallback>
                <p:oleObj name="Слайд think-cell" r:id="rId4" imgW="360" imgH="360" progId="TCLayout.ActiveDocument.1">
                  <p:embed/>
                  <p:pic>
                    <p:nvPicPr>
                      <p:cNvPr id="5" name="Объект 4" hidden="1">
                        <a:extLst>
                          <a:ext uri="{FF2B5EF4-FFF2-40B4-BE49-F238E27FC236}">
                            <a16:creationId xmlns:a16="http://schemas.microsoft.com/office/drawing/2014/main" xmlns="" id="{619C79AE-3CD2-47DF-9E7B-0F5F9E9B798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191" y="1191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" name="Rounded Rectangle 14"/>
          <p:cNvSpPr/>
          <p:nvPr/>
        </p:nvSpPr>
        <p:spPr>
          <a:xfrm>
            <a:off x="992280" y="2668268"/>
            <a:ext cx="4050000" cy="1745234"/>
          </a:xfrm>
          <a:prstGeom prst="roundRect">
            <a:avLst>
              <a:gd name="adj" fmla="val 99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0" lvl="1" defTabSz="471488">
              <a:spcBef>
                <a:spcPts val="225"/>
              </a:spcBef>
              <a:spcAft>
                <a:spcPts val="225"/>
              </a:spcAft>
              <a:buClr>
                <a:srgbClr val="00B050"/>
              </a:buClr>
              <a:tabLst>
                <a:tab pos="133350" algn="l"/>
              </a:tabLst>
              <a:defRPr/>
            </a:pPr>
            <a:endParaRPr lang="ru-RU" sz="1050" dirty="0">
              <a:solidFill>
                <a:srgbClr val="000000"/>
              </a:solidFill>
              <a:latin typeface="Tahoma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xmlns="" id="{B5B9D345-BAAC-974A-A0C8-8169C8F9ECEA}"/>
              </a:ext>
            </a:extLst>
          </p:cNvPr>
          <p:cNvSpPr/>
          <p:nvPr/>
        </p:nvSpPr>
        <p:spPr>
          <a:xfrm>
            <a:off x="4793614" y="1071655"/>
            <a:ext cx="4170874" cy="547994"/>
          </a:xfrm>
          <a:prstGeom prst="rect">
            <a:avLst/>
          </a:prstGeom>
          <a:solidFill>
            <a:srgbClr val="163E5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163E5B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E203160E-141E-C84B-BAC2-B0B75D75C2F6}"/>
              </a:ext>
            </a:extLst>
          </p:cNvPr>
          <p:cNvSpPr txBox="1"/>
          <p:nvPr/>
        </p:nvSpPr>
        <p:spPr>
          <a:xfrm>
            <a:off x="4860032" y="1059582"/>
            <a:ext cx="410445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>
                <a:solidFill>
                  <a:schemeClr val="bg1"/>
                </a:solidFill>
                <a:latin typeface="DIN Pro Light" panose="020B0504020101010102" pitchFamily="34" charset="0"/>
                <a:ea typeface="Tahoma" panose="020B0604030504040204" pitchFamily="34" charset="0"/>
                <a:cs typeface="DIN Pro Light" panose="020B0504020101010102" pitchFamily="34" charset="0"/>
              </a:rPr>
              <a:t>поддержка малых инновационных предприятий, завершивших НИОКР и планирующих создание или расширение производства продукции </a:t>
            </a:r>
          </a:p>
        </p:txBody>
      </p:sp>
      <p:sp>
        <p:nvSpPr>
          <p:cNvPr id="11" name="Text Box 10">
            <a:extLst>
              <a:ext uri="{FF2B5EF4-FFF2-40B4-BE49-F238E27FC236}">
                <a16:creationId xmlns:a16="http://schemas.microsoft.com/office/drawing/2014/main" xmlns="" id="{E7BC6B6F-A362-A44E-882B-958A017875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3212" y="1797985"/>
            <a:ext cx="2520280" cy="219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4290" tIns="17145" rIns="34290" bIns="17145">
            <a:spAutoFit/>
          </a:bodyPr>
          <a:lstStyle/>
          <a:p>
            <a:pPr marL="285750" indent="-285750">
              <a:buClr>
                <a:srgbClr val="25B4B2"/>
              </a:buClr>
              <a:buFont typeface="Wingdings" panose="05000000000000000000" pitchFamily="2" charset="2"/>
              <a:buChar char="§"/>
            </a:pPr>
            <a:r>
              <a:rPr lang="ru-RU" sz="1200" dirty="0">
                <a:latin typeface="DIN Pro Light" panose="020B0504020101010102" pitchFamily="34" charset="0"/>
                <a:ea typeface="Tahoma" panose="020B0604030504040204" pitchFamily="34" charset="0"/>
                <a:cs typeface="DIN Pro Light" panose="020B0504020101010102" pitchFamily="34" charset="0"/>
              </a:rPr>
              <a:t>МИП согласно № 209-ФЗ</a:t>
            </a:r>
          </a:p>
        </p:txBody>
      </p:sp>
      <p:sp>
        <p:nvSpPr>
          <p:cNvPr id="12" name="Text Box 10">
            <a:extLst>
              <a:ext uri="{FF2B5EF4-FFF2-40B4-BE49-F238E27FC236}">
                <a16:creationId xmlns:a16="http://schemas.microsoft.com/office/drawing/2014/main" xmlns="" id="{299CCCE6-EBD4-244C-91EB-1F143161E3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7764" y="2295275"/>
            <a:ext cx="3080716" cy="7732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4290" tIns="17145" rIns="34290" bIns="17145">
            <a:spAutoFit/>
          </a:bodyPr>
          <a:lstStyle/>
          <a:p>
            <a:pPr marL="285750" indent="-285750">
              <a:buClr>
                <a:srgbClr val="25B4B2"/>
              </a:buClr>
              <a:buFont typeface="Wingdings" panose="05000000000000000000" pitchFamily="2" charset="2"/>
              <a:buChar char="§"/>
            </a:pPr>
            <a:r>
              <a:rPr lang="ru-RU" sz="1200" dirty="0">
                <a:latin typeface="DIN Pro Light" panose="020B0504020101010102" pitchFamily="34" charset="0"/>
                <a:ea typeface="Tahoma" panose="020B0604030504040204" pitchFamily="34" charset="0"/>
                <a:cs typeface="DIN Pro Light" panose="020B0504020101010102" pitchFamily="34" charset="0"/>
              </a:rPr>
              <a:t>До</a:t>
            </a:r>
            <a:r>
              <a:rPr lang="ru-RU" sz="1200" b="1" dirty="0">
                <a:latin typeface="DIN Pro Bold" panose="020B0504020101010102" pitchFamily="34" charset="0"/>
                <a:ea typeface="Tahoma" panose="020B0604030504040204" pitchFamily="34" charset="0"/>
                <a:cs typeface="DIN Pro Bold" panose="020B0504020101010102" pitchFamily="34" charset="0"/>
              </a:rPr>
              <a:t> 30 млн рублей </a:t>
            </a:r>
            <a:r>
              <a:rPr lang="ru-RU" sz="1200" dirty="0">
                <a:latin typeface="DIN Pro Light" panose="020B0504020101010102" pitchFamily="34" charset="0"/>
                <a:ea typeface="Tahoma" panose="020B0604030504040204" pitchFamily="34" charset="0"/>
                <a:cs typeface="DIN Pro Light" panose="020B0504020101010102" pitchFamily="34" charset="0"/>
              </a:rPr>
              <a:t>на 1 год</a:t>
            </a:r>
          </a:p>
          <a:p>
            <a:pPr marL="285750" indent="-285750">
              <a:buClr>
                <a:srgbClr val="25B4B2"/>
              </a:buClr>
              <a:buFont typeface="Wingdings" panose="05000000000000000000" pitchFamily="2" charset="2"/>
              <a:buChar char="§"/>
            </a:pPr>
            <a:r>
              <a:rPr lang="ru-RU" sz="1200" dirty="0">
                <a:latin typeface="DIN Pro Light" panose="020B0504020101010102" pitchFamily="34" charset="0"/>
                <a:ea typeface="Tahoma" panose="020B0604030504040204" pitchFamily="34" charset="0"/>
                <a:cs typeface="DIN Pro Light" panose="020B0504020101010102" pitchFamily="34" charset="0"/>
              </a:rPr>
              <a:t>Внебюджетное софинансирование не менее 50% от суммы гранта</a:t>
            </a:r>
          </a:p>
          <a:p>
            <a:pPr marL="171450" indent="-171450">
              <a:buClr>
                <a:srgbClr val="25B4B2"/>
              </a:buClr>
              <a:buFont typeface="Arial" panose="020B0604020202020204" pitchFamily="34" charset="0"/>
              <a:buChar char="•"/>
            </a:pPr>
            <a:endParaRPr lang="ru-RU" sz="1200" dirty="0">
              <a:latin typeface="DIN Pro Light" panose="020B0504020101010102" pitchFamily="34" charset="0"/>
              <a:ea typeface="Tahoma" panose="020B0604030504040204" pitchFamily="34" charset="0"/>
              <a:cs typeface="DIN Pro Light" panose="020B0504020101010102" pitchFamily="34" charset="0"/>
            </a:endParaRPr>
          </a:p>
        </p:txBody>
      </p:sp>
      <p:pic>
        <p:nvPicPr>
          <p:cNvPr id="13" name="Picture 2" descr="C:\Users\Handogina\Desktop\Иконки\16_FASIE_ikonki.png">
            <a:extLst>
              <a:ext uri="{FF2B5EF4-FFF2-40B4-BE49-F238E27FC236}">
                <a16:creationId xmlns:a16="http://schemas.microsoft.com/office/drawing/2014/main" xmlns="" id="{05FD036B-193F-7B4C-ADEA-AD81FB5163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96" y="2268275"/>
            <a:ext cx="413644" cy="413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C:\Users\Handogina\Desktop\Иконки\14_FASIE_ikonki.png">
            <a:extLst>
              <a:ext uri="{FF2B5EF4-FFF2-40B4-BE49-F238E27FC236}">
                <a16:creationId xmlns:a16="http://schemas.microsoft.com/office/drawing/2014/main" xmlns="" id="{F051D8A5-483D-4B4F-930A-29AF844BE4F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568" y="1700808"/>
            <a:ext cx="413644" cy="413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B0898E05-7F0E-4043-8E7A-A5CE4935585B}"/>
              </a:ext>
            </a:extLst>
          </p:cNvPr>
          <p:cNvSpPr txBox="1"/>
          <p:nvPr/>
        </p:nvSpPr>
        <p:spPr>
          <a:xfrm>
            <a:off x="196280" y="970921"/>
            <a:ext cx="42466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altLang="ru-RU" b="1" dirty="0">
                <a:latin typeface="DIN Pro Bold" panose="020B0504020101010102" pitchFamily="34" charset="0"/>
                <a:ea typeface="Tahoma" panose="020B0604030504040204" pitchFamily="34" charset="0"/>
                <a:cs typeface="DIN Pro Bold" panose="020B0504020101010102" pitchFamily="34" charset="0"/>
              </a:rPr>
              <a:t>Программа </a:t>
            </a:r>
            <a:r>
              <a:rPr lang="ru-RU" b="1" dirty="0">
                <a:latin typeface="DIN Pro Bold" panose="020B0504020101010102" pitchFamily="34" charset="0"/>
                <a:ea typeface="Segoe UI" panose="020B0502040204020203" pitchFamily="34" charset="0"/>
                <a:cs typeface="DIN Pro Bold" panose="020B0504020101010102" pitchFamily="34" charset="0"/>
              </a:rPr>
              <a:t>«КОММЕРЦИАЛИЗАЦИЯ»</a:t>
            </a:r>
          </a:p>
        </p:txBody>
      </p:sp>
      <p:sp>
        <p:nvSpPr>
          <p:cNvPr id="16" name="Text Box 10">
            <a:extLst>
              <a:ext uri="{FF2B5EF4-FFF2-40B4-BE49-F238E27FC236}">
                <a16:creationId xmlns:a16="http://schemas.microsoft.com/office/drawing/2014/main" xmlns="" id="{7E01C2A0-0706-D942-AFAD-2F135C9271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0032" y="1804278"/>
            <a:ext cx="3024336" cy="219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34290" tIns="17145" rIns="34290" bIns="17145">
            <a:spAutoFit/>
          </a:bodyPr>
          <a:lstStyle/>
          <a:p>
            <a:pPr marL="285750" indent="-285750">
              <a:buClr>
                <a:srgbClr val="25B4B2"/>
              </a:buClr>
              <a:buSzPct val="100000"/>
              <a:buFont typeface="Wingdings" panose="05000000000000000000" pitchFamily="2" charset="2"/>
              <a:buChar char="§"/>
            </a:pPr>
            <a:r>
              <a:rPr lang="ru-RU" sz="1200" dirty="0">
                <a:latin typeface="DIN Pro Light" panose="020B0504020101010102" pitchFamily="34" charset="0"/>
                <a:ea typeface="Tahoma" panose="020B0604030504040204" pitchFamily="34" charset="0"/>
                <a:cs typeface="DIN Pro Light" panose="020B0504020101010102" pitchFamily="34" charset="0"/>
              </a:rPr>
              <a:t>Коммерциализация НИОКР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xmlns="" id="{846C65D6-CD0D-C44E-BFD5-C74BC6C490B0}"/>
              </a:ext>
            </a:extLst>
          </p:cNvPr>
          <p:cNvSpPr/>
          <p:nvPr/>
        </p:nvSpPr>
        <p:spPr>
          <a:xfrm>
            <a:off x="4793615" y="2204865"/>
            <a:ext cx="42428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25B4B2"/>
              </a:buClr>
              <a:defRPr/>
            </a:pPr>
            <a:r>
              <a:rPr lang="ru-RU" sz="1200" dirty="0">
                <a:latin typeface="DIN Pro Light" panose="020B0504020101010102" pitchFamily="34" charset="0"/>
                <a:ea typeface="Tahoma" panose="020B0604030504040204" pitchFamily="34" charset="0"/>
                <a:cs typeface="DIN Pro Light" panose="020B0504020101010102" pitchFamily="34" charset="0"/>
              </a:rPr>
              <a:t>Ожидаемые результаты:</a:t>
            </a:r>
          </a:p>
          <a:p>
            <a:pPr marL="342900" indent="-342900">
              <a:buClr>
                <a:srgbClr val="25B4B2"/>
              </a:buClr>
              <a:buFont typeface="Wingdings" panose="05000000000000000000" pitchFamily="2" charset="2"/>
              <a:buChar char="§"/>
              <a:defRPr/>
            </a:pPr>
            <a:r>
              <a:rPr lang="ru-RU" sz="1200" dirty="0">
                <a:latin typeface="DIN Pro Light" panose="020B0504020101010102" pitchFamily="34" charset="0"/>
                <a:ea typeface="Tahoma" panose="020B0604030504040204" pitchFamily="34" charset="0"/>
                <a:cs typeface="DIN Pro Light" panose="020B0504020101010102" pitchFamily="34" charset="0"/>
              </a:rPr>
              <a:t>Создание производства</a:t>
            </a:r>
          </a:p>
          <a:p>
            <a:pPr marL="342900" indent="-342900">
              <a:buClr>
                <a:srgbClr val="25B4B2"/>
              </a:buClr>
              <a:buFont typeface="Wingdings" panose="05000000000000000000" pitchFamily="2" charset="2"/>
              <a:buChar char="§"/>
              <a:defRPr/>
            </a:pPr>
            <a:r>
              <a:rPr lang="ru-RU" sz="1200" dirty="0">
                <a:latin typeface="DIN Pro Light" panose="020B0504020101010102" pitchFamily="34" charset="0"/>
                <a:ea typeface="Tahoma" panose="020B0604030504040204" pitchFamily="34" charset="0"/>
                <a:cs typeface="DIN Pro Light" panose="020B0504020101010102" pitchFamily="34" charset="0"/>
              </a:rPr>
              <a:t>Экономический эффект в течение 5 лет (прирост выручки, создание ВПРМ)</a:t>
            </a:r>
          </a:p>
        </p:txBody>
      </p:sp>
      <p:pic>
        <p:nvPicPr>
          <p:cNvPr id="18" name="Picture 4" descr="C:\Users\Handogina\Desktop\Иконки\19_FASIE_ikonki.png">
            <a:extLst>
              <a:ext uri="{FF2B5EF4-FFF2-40B4-BE49-F238E27FC236}">
                <a16:creationId xmlns:a16="http://schemas.microsoft.com/office/drawing/2014/main" xmlns="" id="{5017F54A-D829-3744-AC17-7D6E8A3F66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663" y="1712947"/>
            <a:ext cx="401952" cy="401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5" descr="C:\Users\Handogina\Desktop\Иконки\26_FASIE_ikonki.png">
            <a:extLst>
              <a:ext uri="{FF2B5EF4-FFF2-40B4-BE49-F238E27FC236}">
                <a16:creationId xmlns:a16="http://schemas.microsoft.com/office/drawing/2014/main" xmlns="" id="{0A4BF998-DB8E-8A4E-80F6-8AF0BED80E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1662" y="2204864"/>
            <a:ext cx="401952" cy="401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Google Shape;257;p8">
            <a:extLst>
              <a:ext uri="{FF2B5EF4-FFF2-40B4-BE49-F238E27FC236}">
                <a16:creationId xmlns:a16="http://schemas.microsoft.com/office/drawing/2014/main" xmlns="" id="{DE54A872-5558-5946-921B-960FDEB3FE4A}"/>
              </a:ext>
            </a:extLst>
          </p:cNvPr>
          <p:cNvSpPr txBox="1"/>
          <p:nvPr/>
        </p:nvSpPr>
        <p:spPr>
          <a:xfrm>
            <a:off x="196280" y="3117646"/>
            <a:ext cx="8042076" cy="18645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>
              <a:lnSpc>
                <a:spcPct val="150000"/>
              </a:lnSpc>
              <a:spcAft>
                <a:spcPts val="200"/>
              </a:spcAft>
              <a:buClr>
                <a:srgbClr val="25B4B2"/>
              </a:buClr>
              <a:buSzPts val="1400"/>
            </a:pPr>
            <a:r>
              <a:rPr lang="ru-RU" sz="1100" b="1" dirty="0">
                <a:latin typeface="DIN Pro Light" panose="020B0504020101010102" pitchFamily="34" charset="0"/>
                <a:ea typeface="Tahoma" panose="020B0604030504040204" pitchFamily="34" charset="0"/>
                <a:cs typeface="DIN Pro Light" panose="020B0504020101010102" pitchFamily="34" charset="0"/>
              </a:rPr>
              <a:t>Направления расходования </a:t>
            </a:r>
            <a:r>
              <a:rPr lang="ru-RU" sz="1100" b="1" dirty="0">
                <a:latin typeface="DIN PRO LIGHT" panose="020B0504020101010102" pitchFamily="34" charset="0"/>
                <a:ea typeface="Tahoma" panose="020B0604030504040204" pitchFamily="34" charset="0"/>
                <a:cs typeface="DIN PRO LIGHT" panose="020B0504020101010102" pitchFamily="34" charset="0"/>
              </a:rPr>
              <a:t>гранта</a:t>
            </a:r>
            <a:r>
              <a:rPr lang="ru-RU" sz="1100" b="1" dirty="0">
                <a:latin typeface="DIN PRO LIGHT" panose="020B0504020101010102" pitchFamily="34" charset="0"/>
                <a:ea typeface="Tahoma" panose="020B0604030504040204" pitchFamily="34" charset="0"/>
                <a:cs typeface="DIN PRO LIGHT" panose="020B0504020101010102" pitchFamily="34" charset="0"/>
                <a:sym typeface="Tahoma"/>
              </a:rPr>
              <a:t>:</a:t>
            </a:r>
            <a:endParaRPr lang="ru-RU" sz="1100" b="1" dirty="0">
              <a:latin typeface="DIN PRO LIGHT" panose="020B0504020101010102" pitchFamily="34" charset="0"/>
              <a:ea typeface="Tahoma"/>
              <a:cs typeface="DIN PRO LIGHT" panose="020B0504020101010102" pitchFamily="34" charset="0"/>
              <a:sym typeface="Tahoma"/>
            </a:endParaRPr>
          </a:p>
          <a:p>
            <a:pPr marL="285750" indent="-285750">
              <a:spcAft>
                <a:spcPts val="200"/>
              </a:spcAft>
              <a:buClr>
                <a:srgbClr val="25B4B2"/>
              </a:buClr>
              <a:buFont typeface="Wingdings" pitchFamily="2" charset="2"/>
              <a:buChar char="§"/>
            </a:pPr>
            <a:r>
              <a:rPr lang="ru-RU" sz="1000" dirty="0">
                <a:latin typeface="DIN Pro Light" panose="020B0504020101010102" pitchFamily="34" charset="0"/>
                <a:ea typeface="Tahoma" panose="020B0604030504040204" pitchFamily="34" charset="0"/>
                <a:cs typeface="DIN Pro Light" panose="020B0504020101010102" pitchFamily="34" charset="0"/>
              </a:rPr>
              <a:t>оплата работ и услуг в технической сфере, включая производственное проектирование и промышленный дизайн;     </a:t>
            </a:r>
          </a:p>
          <a:p>
            <a:pPr marL="285750" indent="-285750">
              <a:spcAft>
                <a:spcPts val="200"/>
              </a:spcAft>
              <a:buClr>
                <a:srgbClr val="25B4B2"/>
              </a:buClr>
              <a:buFont typeface="Wingdings" pitchFamily="2" charset="2"/>
              <a:buChar char="§"/>
            </a:pPr>
            <a:r>
              <a:rPr lang="ru-RU" sz="1000" dirty="0">
                <a:latin typeface="DIN Pro Light" panose="020B0504020101010102" pitchFamily="34" charset="0"/>
                <a:ea typeface="Tahoma" panose="020B0604030504040204" pitchFamily="34" charset="0"/>
                <a:cs typeface="DIN Pro Light" panose="020B0504020101010102" pitchFamily="34" charset="0"/>
              </a:rPr>
              <a:t>оплата консалтинговых и маркетинговых услуг для вывода новых товаров (работ, услуг) на рынок;</a:t>
            </a:r>
          </a:p>
          <a:p>
            <a:pPr marL="285750" indent="-285750">
              <a:spcAft>
                <a:spcPts val="200"/>
              </a:spcAft>
              <a:buClr>
                <a:srgbClr val="25B4B2"/>
              </a:buClr>
              <a:buFont typeface="Wingdings" pitchFamily="2" charset="2"/>
              <a:buChar char="§"/>
            </a:pPr>
            <a:r>
              <a:rPr lang="ru-RU" sz="1000" dirty="0">
                <a:latin typeface="DIN Pro Light" panose="020B0504020101010102" pitchFamily="34" charset="0"/>
                <a:ea typeface="Tahoma" panose="020B0604030504040204" pitchFamily="34" charset="0"/>
                <a:cs typeface="DIN Pro Light" panose="020B0504020101010102" pitchFamily="34" charset="0"/>
              </a:rPr>
              <a:t>приобретение программных средств, оборудования, устройств, механизмов, станков, комплектующих и др.;</a:t>
            </a:r>
          </a:p>
          <a:p>
            <a:pPr marL="285750" indent="-285750">
              <a:spcAft>
                <a:spcPts val="200"/>
              </a:spcAft>
              <a:buClr>
                <a:srgbClr val="25B4B2"/>
              </a:buClr>
              <a:buFont typeface="Wingdings" pitchFamily="2" charset="2"/>
              <a:buChar char="§"/>
            </a:pPr>
            <a:r>
              <a:rPr lang="ru-RU" sz="1000" dirty="0">
                <a:latin typeface="DIN Pro Light" panose="020B0504020101010102" pitchFamily="34" charset="0"/>
                <a:ea typeface="Tahoma" panose="020B0604030504040204" pitchFamily="34" charset="0"/>
                <a:cs typeface="DIN Pro Light" panose="020B0504020101010102" pitchFamily="34" charset="0"/>
              </a:rPr>
              <a:t>уплата первого взноса (аванса) при заключении договоров лизинга оборудования и лизинговых платежей;</a:t>
            </a:r>
          </a:p>
          <a:p>
            <a:pPr marL="285750" indent="-285750">
              <a:spcAft>
                <a:spcPts val="200"/>
              </a:spcAft>
              <a:buClr>
                <a:srgbClr val="25B4B2"/>
              </a:buClr>
              <a:buFont typeface="Wingdings" pitchFamily="2" charset="2"/>
              <a:buChar char="§"/>
            </a:pPr>
            <a:r>
              <a:rPr lang="ru-RU" sz="1000" dirty="0">
                <a:latin typeface="DIN Pro Light" panose="020B0504020101010102" pitchFamily="34" charset="0"/>
                <a:ea typeface="Tahoma" panose="020B0604030504040204" pitchFamily="34" charset="0"/>
                <a:cs typeface="DIN Pro Light" panose="020B0504020101010102" pitchFamily="34" charset="0"/>
              </a:rPr>
              <a:t>приобретение новых технологий, в том числе прав на патенты и лицензий; </a:t>
            </a:r>
          </a:p>
          <a:p>
            <a:pPr marL="285750" indent="-285750">
              <a:spcAft>
                <a:spcPts val="200"/>
              </a:spcAft>
              <a:buClr>
                <a:srgbClr val="25B4B2"/>
              </a:buClr>
              <a:buFont typeface="Wingdings" pitchFamily="2" charset="2"/>
              <a:buChar char="§"/>
            </a:pPr>
            <a:r>
              <a:rPr lang="ru-RU" sz="1000" dirty="0">
                <a:latin typeface="DIN Pro Light" panose="020B0504020101010102" pitchFamily="34" charset="0"/>
                <a:ea typeface="Tahoma" panose="020B0604030504040204" pitchFamily="34" charset="0"/>
                <a:cs typeface="DIN Pro Light" panose="020B0504020101010102" pitchFamily="34" charset="0"/>
              </a:rPr>
              <a:t>сертификация товаров (работ и услуг) и обеспечение правовой охраны РИД, внедрение систем контроля качества;</a:t>
            </a:r>
          </a:p>
          <a:p>
            <a:pPr marL="285750" indent="-285750">
              <a:spcAft>
                <a:spcPts val="200"/>
              </a:spcAft>
              <a:buClr>
                <a:srgbClr val="25B4B2"/>
              </a:buClr>
              <a:buFont typeface="Wingdings" pitchFamily="2" charset="2"/>
              <a:buChar char="§"/>
            </a:pPr>
            <a:r>
              <a:rPr lang="ru-RU" sz="1000" dirty="0">
                <a:latin typeface="DIN Pro Light" panose="020B0504020101010102" pitchFamily="34" charset="0"/>
                <a:ea typeface="Tahoma" panose="020B0604030504040204" pitchFamily="34" charset="0"/>
                <a:cs typeface="DIN Pro Light" panose="020B0504020101010102" pitchFamily="34" charset="0"/>
              </a:rPr>
              <a:t>уплата процентов по кредитам, привлеченным в российских кредитных организациях;</a:t>
            </a:r>
          </a:p>
          <a:p>
            <a:pPr marL="285750" indent="-285750">
              <a:spcAft>
                <a:spcPts val="200"/>
              </a:spcAft>
              <a:buClr>
                <a:srgbClr val="25B4B2"/>
              </a:buClr>
              <a:buFont typeface="Wingdings" pitchFamily="2" charset="2"/>
              <a:buChar char="§"/>
            </a:pPr>
            <a:r>
              <a:rPr lang="ru-RU" sz="1000" dirty="0">
                <a:latin typeface="DIN Pro Light" panose="020B0504020101010102" pitchFamily="34" charset="0"/>
                <a:ea typeface="Tahoma" panose="020B0604030504040204" pitchFamily="34" charset="0"/>
                <a:cs typeface="DIN Pro Light" panose="020B0504020101010102" pitchFamily="34" charset="0"/>
              </a:rPr>
              <a:t>получение допуска ценных бумаг малого инновационного предприятия к торгам на фондовой бирже.</a:t>
            </a:r>
          </a:p>
          <a:p>
            <a:pPr>
              <a:spcAft>
                <a:spcPts val="200"/>
              </a:spcAft>
              <a:buClr>
                <a:srgbClr val="25B4B2"/>
              </a:buClr>
            </a:pPr>
            <a:endParaRPr lang="ru-RU" sz="300" dirty="0">
              <a:latin typeface="DIN Pro Light" panose="020B0504020101010102" pitchFamily="34" charset="0"/>
              <a:ea typeface="Tahoma" panose="020B0604030504040204" pitchFamily="34" charset="0"/>
              <a:cs typeface="DIN Pro Light" panose="020B0504020101010102" pitchFamily="34" charset="0"/>
            </a:endParaRPr>
          </a:p>
        </p:txBody>
      </p:sp>
      <p:pic>
        <p:nvPicPr>
          <p:cNvPr id="23" name="Picture 9">
            <a:extLst>
              <a:ext uri="{FF2B5EF4-FFF2-40B4-BE49-F238E27FC236}">
                <a16:creationId xmlns:a16="http://schemas.microsoft.com/office/drawing/2014/main" xmlns="" id="{2E73CFFE-A372-274E-BDFB-5DA96CA897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8807" y="161281"/>
            <a:ext cx="1085681" cy="5331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xmlns="" id="{5466FE50-4D82-B38F-FD87-0990FDEEFD13}"/>
              </a:ext>
            </a:extLst>
          </p:cNvPr>
          <p:cNvSpPr/>
          <p:nvPr/>
        </p:nvSpPr>
        <p:spPr>
          <a:xfrm>
            <a:off x="196280" y="201338"/>
            <a:ext cx="4447728" cy="432048"/>
          </a:xfrm>
          <a:prstGeom prst="rect">
            <a:avLst/>
          </a:prstGeom>
          <a:gradFill>
            <a:gsLst>
              <a:gs pos="0">
                <a:srgbClr val="2C429B"/>
              </a:gs>
              <a:gs pos="100000">
                <a:srgbClr val="C6238A"/>
              </a:gs>
              <a:gs pos="50000">
                <a:srgbClr val="6B3791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bg1"/>
                </a:solidFill>
                <a:latin typeface="DIN Pro Bold" panose="020B0804020101020102" pitchFamily="34" charset="-52"/>
                <a:cs typeface="DIN Pro Bold" panose="020B0804020101020102" pitchFamily="34" charset="-52"/>
              </a:rPr>
              <a:t>ФП «Акселерация субъектов МСП»</a:t>
            </a:r>
          </a:p>
        </p:txBody>
      </p:sp>
      <p:sp>
        <p:nvSpPr>
          <p:cNvPr id="10" name="Равнобедренный треугольник 47">
            <a:extLst>
              <a:ext uri="{FF2B5EF4-FFF2-40B4-BE49-F238E27FC236}">
                <a16:creationId xmlns:a16="http://schemas.microsoft.com/office/drawing/2014/main" xmlns="" id="{3D109A86-22CD-B745-8571-92D3522AD166}"/>
              </a:ext>
            </a:extLst>
          </p:cNvPr>
          <p:cNvSpPr/>
          <p:nvPr/>
        </p:nvSpPr>
        <p:spPr>
          <a:xfrm flipV="1">
            <a:off x="1006929" y="728080"/>
            <a:ext cx="216000" cy="139215"/>
          </a:xfrm>
          <a:prstGeom prst="triangle">
            <a:avLst/>
          </a:prstGeom>
          <a:solidFill>
            <a:srgbClr val="6B379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2206723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9lBODnEq1_iXBUup1SJ1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11527</TotalTime>
  <Words>413</Words>
  <Application>Microsoft Office PowerPoint</Application>
  <PresentationFormat>Экран (16:9)</PresentationFormat>
  <Paragraphs>74</Paragraphs>
  <Slides>4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4" baseType="lpstr">
      <vt:lpstr>Arial</vt:lpstr>
      <vt:lpstr>Wingdings</vt:lpstr>
      <vt:lpstr>Tahoma</vt:lpstr>
      <vt:lpstr>DIN Pro Light</vt:lpstr>
      <vt:lpstr>Verdana</vt:lpstr>
      <vt:lpstr>Segoe UI</vt:lpstr>
      <vt:lpstr>DIN Pro Bold</vt:lpstr>
      <vt:lpstr>Calibri</vt:lpstr>
      <vt:lpstr>Тема Office</vt:lpstr>
      <vt:lpstr>Слайд think-cell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FASIE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Овчинников</dc:creator>
  <cp:lastModifiedBy>Экемел</cp:lastModifiedBy>
  <cp:revision>188</cp:revision>
  <cp:lastPrinted>2021-09-16T09:37:41Z</cp:lastPrinted>
  <dcterms:created xsi:type="dcterms:W3CDTF">2021-09-10T11:53:32Z</dcterms:created>
  <dcterms:modified xsi:type="dcterms:W3CDTF">2023-03-01T03:13:03Z</dcterms:modified>
</cp:coreProperties>
</file>